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419" r:id="rId3"/>
    <p:sldId id="445" r:id="rId4"/>
    <p:sldId id="420" r:id="rId5"/>
    <p:sldId id="368" r:id="rId6"/>
    <p:sldId id="370" r:id="rId7"/>
    <p:sldId id="371" r:id="rId8"/>
    <p:sldId id="446" r:id="rId9"/>
    <p:sldId id="367" r:id="rId10"/>
    <p:sldId id="257" r:id="rId11"/>
    <p:sldId id="447" r:id="rId12"/>
    <p:sldId id="258" r:id="rId13"/>
    <p:sldId id="448" r:id="rId14"/>
    <p:sldId id="422" r:id="rId15"/>
    <p:sldId id="423" r:id="rId16"/>
    <p:sldId id="424" r:id="rId17"/>
    <p:sldId id="259" r:id="rId18"/>
    <p:sldId id="260" r:id="rId19"/>
    <p:sldId id="261" r:id="rId20"/>
    <p:sldId id="262" r:id="rId21"/>
    <p:sldId id="263" r:id="rId22"/>
    <p:sldId id="264" r:id="rId23"/>
    <p:sldId id="372" r:id="rId24"/>
    <p:sldId id="373" r:id="rId25"/>
    <p:sldId id="265" r:id="rId26"/>
    <p:sldId id="449" r:id="rId27"/>
    <p:sldId id="266" r:id="rId28"/>
    <p:sldId id="267" r:id="rId29"/>
    <p:sldId id="374" r:id="rId30"/>
    <p:sldId id="268" r:id="rId31"/>
    <p:sldId id="450" r:id="rId32"/>
    <p:sldId id="425" r:id="rId33"/>
    <p:sldId id="451" r:id="rId34"/>
    <p:sldId id="269" r:id="rId35"/>
    <p:sldId id="270" r:id="rId36"/>
    <p:sldId id="375" r:id="rId37"/>
    <p:sldId id="376" r:id="rId38"/>
    <p:sldId id="378" r:id="rId3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6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Tabelle1!$B$1</c:f>
              <c:strCache>
                <c:ptCount val="1"/>
                <c:pt idx="0">
                  <c:v>Spalte1</c:v>
                </c:pt>
              </c:strCache>
            </c:strRef>
          </c:tx>
          <c:dPt>
            <c:idx val="0"/>
            <c:bubble3D val="0"/>
            <c:spPr>
              <a:solidFill>
                <a:srgbClr val="339933"/>
              </a:solidFill>
            </c:spPr>
          </c:dPt>
          <c:dPt>
            <c:idx val="1"/>
            <c:bubble3D val="0"/>
            <c:spPr>
              <a:solidFill>
                <a:schemeClr val="accent6">
                  <a:lumMod val="50000"/>
                </a:schemeClr>
              </a:solidFill>
            </c:spPr>
          </c:dPt>
          <c:dPt>
            <c:idx val="2"/>
            <c:bubble3D val="0"/>
            <c:spPr>
              <a:solidFill>
                <a:schemeClr val="accent2">
                  <a:lumMod val="50000"/>
                </a:schemeClr>
              </a:solidFill>
            </c:spPr>
          </c:dPt>
          <c:dPt>
            <c:idx val="3"/>
            <c:bubble3D val="0"/>
            <c:spPr>
              <a:solidFill>
                <a:srgbClr val="FFFF00"/>
              </a:solidFill>
            </c:spPr>
          </c:dPt>
          <c:dLbls>
            <c:dLbl>
              <c:idx val="0"/>
              <c:layout>
                <c:manualLayout>
                  <c:x val="-0.18238435513479889"/>
                  <c:y val="-0.3874922938762797"/>
                </c:manualLayout>
              </c:layout>
              <c:tx>
                <c:rich>
                  <a:bodyPr/>
                  <a:lstStyle/>
                  <a:p>
                    <a:r>
                      <a:rPr lang="en-US" sz="900" b="1" dirty="0" err="1" smtClean="0"/>
                      <a:t>Dauergrünland</a:t>
                    </a:r>
                    <a:r>
                      <a:rPr lang="en-US" sz="1000" b="1" dirty="0" smtClean="0"/>
                      <a:t> 50%</a:t>
                    </a:r>
                    <a:endParaRPr lang="en-US" sz="1000" dirty="0"/>
                  </a:p>
                </c:rich>
              </c:tx>
              <c:showLegendKey val="0"/>
              <c:showVal val="1"/>
              <c:showCatName val="1"/>
              <c:showSerName val="0"/>
              <c:showPercent val="0"/>
              <c:showBubbleSize val="0"/>
            </c:dLbl>
            <c:dLbl>
              <c:idx val="1"/>
              <c:layout>
                <c:manualLayout>
                  <c:x val="0.13271981627296595"/>
                  <c:y val="3.1242864173228347E-2"/>
                </c:manualLayout>
              </c:layout>
              <c:tx>
                <c:rich>
                  <a:bodyPr/>
                  <a:lstStyle/>
                  <a:p>
                    <a:r>
                      <a:rPr lang="en-US" sz="1050" b="1" dirty="0" err="1" smtClean="0"/>
                      <a:t>Obstanlagen</a:t>
                    </a:r>
                    <a:r>
                      <a:rPr lang="en-US" sz="1050" b="1" dirty="0" smtClean="0"/>
                      <a:t> 1%</a:t>
                    </a:r>
                    <a:endParaRPr lang="en-US" sz="1050" dirty="0"/>
                  </a:p>
                </c:rich>
              </c:tx>
              <c:showLegendKey val="0"/>
              <c:showVal val="1"/>
              <c:showCatName val="1"/>
              <c:showSerName val="0"/>
              <c:showPercent val="0"/>
              <c:showBubbleSize val="0"/>
            </c:dLbl>
            <c:dLbl>
              <c:idx val="2"/>
              <c:layout>
                <c:manualLayout>
                  <c:x val="-4.7762139107611547E-2"/>
                  <c:y val="3.6711368110236217E-2"/>
                </c:manualLayout>
              </c:layout>
              <c:tx>
                <c:rich>
                  <a:bodyPr/>
                  <a:lstStyle/>
                  <a:p>
                    <a:r>
                      <a:rPr lang="en-US" sz="1000" b="1" dirty="0" err="1" smtClean="0"/>
                      <a:t>Weingärten</a:t>
                    </a:r>
                    <a:r>
                      <a:rPr lang="en-US" sz="1000" b="1" dirty="0" smtClean="0"/>
                      <a:t> 2%</a:t>
                    </a:r>
                    <a:endParaRPr lang="en-US" sz="1000" dirty="0"/>
                  </a:p>
                </c:rich>
              </c:tx>
              <c:showLegendKey val="0"/>
              <c:showVal val="1"/>
              <c:showCatName val="1"/>
              <c:showSerName val="0"/>
              <c:showPercent val="0"/>
              <c:showBubbleSize val="0"/>
            </c:dLbl>
            <c:dLbl>
              <c:idx val="3"/>
              <c:layout>
                <c:manualLayout>
                  <c:x val="2.6302001312335958E-2"/>
                  <c:y val="-0.10368454724409448"/>
                </c:manualLayout>
              </c:layout>
              <c:tx>
                <c:rich>
                  <a:bodyPr/>
                  <a:lstStyle/>
                  <a:p>
                    <a:r>
                      <a:rPr lang="en-US" sz="1000" b="1" smtClean="0"/>
                      <a:t>Ackerland 47%</a:t>
                    </a:r>
                    <a:endParaRPr lang="en-US" sz="1000" dirty="0"/>
                  </a:p>
                </c:rich>
              </c:tx>
              <c:showLegendKey val="0"/>
              <c:showVal val="1"/>
              <c:showCatName val="1"/>
              <c:showSerName val="0"/>
              <c:showPercent val="0"/>
              <c:showBubbleSize val="0"/>
            </c:dLbl>
            <c:txPr>
              <a:bodyPr/>
              <a:lstStyle/>
              <a:p>
                <a:pPr>
                  <a:defRPr b="1"/>
                </a:pPr>
                <a:endParaRPr lang="de-DE"/>
              </a:p>
            </c:txPr>
            <c:showLegendKey val="0"/>
            <c:showVal val="1"/>
            <c:showCatName val="1"/>
            <c:showSerName val="0"/>
            <c:showPercent val="0"/>
            <c:showBubbleSize val="0"/>
            <c:showLeaderLines val="1"/>
          </c:dLbls>
          <c:cat>
            <c:strRef>
              <c:f>Tabelle1!$A$2:$A$5</c:f>
              <c:strCache>
                <c:ptCount val="4"/>
                <c:pt idx="0">
                  <c:v>Dauergrünland</c:v>
                </c:pt>
                <c:pt idx="1">
                  <c:v>Obstanlagen</c:v>
                </c:pt>
                <c:pt idx="2">
                  <c:v>Weingärten</c:v>
                </c:pt>
                <c:pt idx="3">
                  <c:v>Ackerland</c:v>
                </c:pt>
              </c:strCache>
            </c:strRef>
          </c:cat>
          <c:val>
            <c:numRef>
              <c:f>Tabelle1!$B$2:$B$5</c:f>
              <c:numCache>
                <c:formatCode>General</c:formatCode>
                <c:ptCount val="4"/>
                <c:pt idx="0">
                  <c:v>50</c:v>
                </c:pt>
                <c:pt idx="1">
                  <c:v>1</c:v>
                </c:pt>
                <c:pt idx="2">
                  <c:v>2</c:v>
                </c:pt>
                <c:pt idx="3">
                  <c:v>47</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Tabelle1!$B$1</c:f>
              <c:strCache>
                <c:ptCount val="1"/>
                <c:pt idx="0">
                  <c:v>Spalte1</c:v>
                </c:pt>
              </c:strCache>
            </c:strRef>
          </c:tx>
          <c:explosion val="3"/>
          <c:dPt>
            <c:idx val="0"/>
            <c:bubble3D val="0"/>
            <c:spPr>
              <a:solidFill>
                <a:srgbClr val="00B050"/>
              </a:solidFill>
            </c:spPr>
          </c:dPt>
          <c:dPt>
            <c:idx val="1"/>
            <c:bubble3D val="0"/>
            <c:spPr>
              <a:solidFill>
                <a:srgbClr val="FFCC99"/>
              </a:solidFill>
            </c:spPr>
          </c:dPt>
          <c:dPt>
            <c:idx val="2"/>
            <c:bubble3D val="0"/>
            <c:spPr>
              <a:solidFill>
                <a:srgbClr val="FFFF99"/>
              </a:solidFill>
            </c:spPr>
          </c:dPt>
          <c:dPt>
            <c:idx val="3"/>
            <c:bubble3D val="0"/>
            <c:spPr>
              <a:solidFill>
                <a:srgbClr val="660066"/>
              </a:solidFill>
            </c:spPr>
          </c:dPt>
          <c:dPt>
            <c:idx val="4"/>
            <c:bubble3D val="0"/>
            <c:spPr>
              <a:solidFill>
                <a:srgbClr val="4FC54F"/>
              </a:solidFill>
            </c:spPr>
          </c:dPt>
          <c:dPt>
            <c:idx val="5"/>
            <c:bubble3D val="0"/>
            <c:spPr>
              <a:solidFill>
                <a:srgbClr val="BAFB6B"/>
              </a:solidFill>
            </c:spPr>
          </c:dPt>
          <c:dLbls>
            <c:dLbl>
              <c:idx val="0"/>
              <c:layout>
                <c:manualLayout>
                  <c:x val="1.1229058385466631E-2"/>
                  <c:y val="5.2940353376667984E-2"/>
                </c:manualLayout>
              </c:layout>
              <c:tx>
                <c:rich>
                  <a:bodyPr/>
                  <a:lstStyle/>
                  <a:p>
                    <a:r>
                      <a:rPr lang="en-US" dirty="0" err="1"/>
                      <a:t>Almen</a:t>
                    </a:r>
                    <a:r>
                      <a:rPr lang="en-US" dirty="0"/>
                      <a:t>- und </a:t>
                    </a:r>
                    <a:r>
                      <a:rPr lang="en-US" dirty="0" err="1" smtClean="0"/>
                      <a:t>Bergmähder</a:t>
                    </a:r>
                    <a:r>
                      <a:rPr lang="en-US" dirty="0" smtClean="0"/>
                      <a:t> </a:t>
                    </a:r>
                    <a:r>
                      <a:rPr lang="en-US" dirty="0"/>
                      <a:t>32%</a:t>
                    </a:r>
                  </a:p>
                </c:rich>
              </c:tx>
              <c:showLegendKey val="0"/>
              <c:showVal val="1"/>
              <c:showCatName val="1"/>
              <c:showSerName val="0"/>
              <c:showPercent val="0"/>
              <c:showBubbleSize val="0"/>
            </c:dLbl>
            <c:dLbl>
              <c:idx val="1"/>
              <c:layout>
                <c:manualLayout>
                  <c:x val="-1.9753413761103011E-3"/>
                  <c:y val="3.8389960947934822E-2"/>
                </c:manualLayout>
              </c:layout>
              <c:tx>
                <c:rich>
                  <a:bodyPr/>
                  <a:lstStyle/>
                  <a:p>
                    <a:r>
                      <a:rPr lang="en-US" smtClean="0"/>
                      <a:t>Hutweiden </a:t>
                    </a:r>
                    <a:r>
                      <a:rPr lang="en-US" dirty="0"/>
                      <a:t>5%</a:t>
                    </a:r>
                  </a:p>
                </c:rich>
              </c:tx>
              <c:showLegendKey val="0"/>
              <c:showVal val="1"/>
              <c:showCatName val="1"/>
              <c:showSerName val="0"/>
              <c:showPercent val="0"/>
              <c:showBubbleSize val="0"/>
            </c:dLbl>
            <c:dLbl>
              <c:idx val="2"/>
              <c:layout>
                <c:manualLayout>
                  <c:x val="-0.12459087582897425"/>
                  <c:y val="-2.4296235991502679E-4"/>
                </c:manualLayout>
              </c:layout>
              <c:tx>
                <c:rich>
                  <a:bodyPr rot="0"/>
                  <a:lstStyle/>
                  <a:p>
                    <a:pPr>
                      <a:defRPr sz="1000" b="1"/>
                    </a:pPr>
                    <a:r>
                      <a:rPr lang="de-AT" dirty="0" smtClean="0"/>
                      <a:t>Streuwiesen </a:t>
                    </a:r>
                    <a:r>
                      <a:rPr lang="de-AT" dirty="0"/>
                      <a:t>und </a:t>
                    </a:r>
                    <a:r>
                      <a:rPr lang="de-AT" dirty="0" smtClean="0"/>
                      <a:t>Mähweiden </a:t>
                    </a:r>
                    <a:r>
                      <a:rPr lang="de-AT" dirty="0"/>
                      <a:t>mit zwei </a:t>
                    </a:r>
                    <a:r>
                      <a:rPr lang="de-AT" dirty="0" smtClean="0"/>
                      <a:t>Nutzungen </a:t>
                    </a:r>
                    <a:r>
                      <a:rPr lang="de-AT" dirty="0"/>
                      <a:t>20%</a:t>
                    </a:r>
                  </a:p>
                </c:rich>
              </c:tx>
              <c:spPr/>
              <c:showLegendKey val="0"/>
              <c:showVal val="1"/>
              <c:showCatName val="1"/>
              <c:showSerName val="0"/>
              <c:showPercent val="0"/>
              <c:showBubbleSize val="0"/>
            </c:dLbl>
            <c:dLbl>
              <c:idx val="3"/>
              <c:layout>
                <c:manualLayout>
                  <c:x val="-1.2675929774113472E-2"/>
                  <c:y val="7.0225006703883375E-2"/>
                </c:manualLayout>
              </c:layout>
              <c:tx>
                <c:rich>
                  <a:bodyPr/>
                  <a:lstStyle/>
                  <a:p>
                    <a:r>
                      <a:rPr lang="en-US" dirty="0" err="1" smtClean="0"/>
                      <a:t>nicht</a:t>
                    </a:r>
                    <a:r>
                      <a:rPr lang="en-US" dirty="0" smtClean="0"/>
                      <a:t> </a:t>
                    </a:r>
                    <a:r>
                      <a:rPr lang="en-US" dirty="0" err="1" smtClean="0"/>
                      <a:t>genützt</a:t>
                    </a:r>
                    <a:r>
                      <a:rPr lang="en-US" dirty="0" smtClean="0"/>
                      <a:t> </a:t>
                    </a:r>
                    <a:r>
                      <a:rPr lang="en-US" dirty="0"/>
                      <a:t>3%</a:t>
                    </a:r>
                  </a:p>
                </c:rich>
              </c:tx>
              <c:showLegendKey val="0"/>
              <c:showVal val="1"/>
              <c:showCatName val="1"/>
              <c:showSerName val="0"/>
              <c:showPercent val="0"/>
              <c:showBubbleSize val="0"/>
            </c:dLbl>
            <c:dLbl>
              <c:idx val="4"/>
              <c:layout>
                <c:manualLayout>
                  <c:x val="0"/>
                  <c:y val="1.1609907120743035E-2"/>
                </c:manualLayout>
              </c:layout>
              <c:tx>
                <c:rich>
                  <a:bodyPr/>
                  <a:lstStyle/>
                  <a:p>
                    <a:r>
                      <a:rPr lang="en-US" dirty="0" err="1" smtClean="0"/>
                      <a:t>Kulturweide</a:t>
                    </a:r>
                    <a:r>
                      <a:rPr lang="en-US" dirty="0" smtClean="0"/>
                      <a:t> </a:t>
                    </a:r>
                    <a:r>
                      <a:rPr lang="en-US" dirty="0"/>
                      <a:t>5%</a:t>
                    </a:r>
                  </a:p>
                </c:rich>
              </c:tx>
              <c:dLblPos val="bestFit"/>
              <c:showLegendKey val="0"/>
              <c:showVal val="1"/>
              <c:showCatName val="1"/>
              <c:showSerName val="0"/>
              <c:showPercent val="0"/>
              <c:showBubbleSize val="0"/>
            </c:dLbl>
            <c:dLbl>
              <c:idx val="5"/>
              <c:layout>
                <c:manualLayout>
                  <c:x val="3.7842043833484634E-2"/>
                  <c:y val="-5.6982094536944493E-2"/>
                </c:manualLayout>
              </c:layout>
              <c:tx>
                <c:rich>
                  <a:bodyPr/>
                  <a:lstStyle/>
                  <a:p>
                    <a:r>
                      <a:rPr lang="en-US" err="1"/>
                      <a:t>mehrmähdige</a:t>
                    </a:r>
                    <a:r>
                      <a:rPr lang="en-US"/>
                      <a:t> </a:t>
                    </a:r>
                    <a:r>
                      <a:rPr lang="en-US" smtClean="0"/>
                      <a:t>Wiesen </a:t>
                    </a:r>
                    <a:r>
                      <a:rPr lang="en-US"/>
                      <a:t>35%</a:t>
                    </a:r>
                  </a:p>
                </c:rich>
              </c:tx>
              <c:showLegendKey val="0"/>
              <c:showVal val="1"/>
              <c:showCatName val="1"/>
              <c:showSerName val="0"/>
              <c:showPercent val="0"/>
              <c:showBubbleSize val="0"/>
            </c:dLbl>
            <c:txPr>
              <a:bodyPr/>
              <a:lstStyle/>
              <a:p>
                <a:pPr>
                  <a:defRPr sz="1000" b="1"/>
                </a:pPr>
                <a:endParaRPr lang="de-DE"/>
              </a:p>
            </c:txPr>
            <c:showLegendKey val="0"/>
            <c:showVal val="1"/>
            <c:showCatName val="1"/>
            <c:showSerName val="0"/>
            <c:showPercent val="0"/>
            <c:showBubbleSize val="0"/>
            <c:showLeaderLines val="1"/>
          </c:dLbls>
          <c:cat>
            <c:strRef>
              <c:f>Tabelle1!$A$2:$A$7</c:f>
              <c:strCache>
                <c:ptCount val="6"/>
                <c:pt idx="0">
                  <c:v>Almen- und Bergmähder</c:v>
                </c:pt>
                <c:pt idx="1">
                  <c:v>Hutweiden</c:v>
                </c:pt>
                <c:pt idx="2">
                  <c:v>Streuwiesen und Mähweiden/-wiesen mit zwei Nutzungen</c:v>
                </c:pt>
                <c:pt idx="3">
                  <c:v>nicht genützt</c:v>
                </c:pt>
                <c:pt idx="4">
                  <c:v>Kulturweide</c:v>
                </c:pt>
                <c:pt idx="5">
                  <c:v>mehrmähdige Wiesen</c:v>
                </c:pt>
              </c:strCache>
            </c:strRef>
          </c:cat>
          <c:val>
            <c:numRef>
              <c:f>Tabelle1!$B$2:$B$7</c:f>
              <c:numCache>
                <c:formatCode>0%</c:formatCode>
                <c:ptCount val="6"/>
                <c:pt idx="0">
                  <c:v>0.32</c:v>
                </c:pt>
                <c:pt idx="1">
                  <c:v>0.05</c:v>
                </c:pt>
                <c:pt idx="2">
                  <c:v>0.2</c:v>
                </c:pt>
                <c:pt idx="3">
                  <c:v>0.03</c:v>
                </c:pt>
                <c:pt idx="4">
                  <c:v>0.05</c:v>
                </c:pt>
                <c:pt idx="5">
                  <c:v>0.35</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3F2829A-6732-49F8-B542-AF978A51F3E4}" type="datetimeFigureOut">
              <a:rPr lang="de-AT" smtClean="0"/>
              <a:t>02.07.2018</a:t>
            </a:fld>
            <a:endParaRPr lang="de-AT"/>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82009E-0055-4ABB-BFF3-029D406AB43B}" type="slidenum">
              <a:rPr lang="de-AT" smtClean="0"/>
              <a:t>‹Nr.›</a:t>
            </a:fld>
            <a:endParaRPr lang="de-AT"/>
          </a:p>
        </p:txBody>
      </p:sp>
    </p:spTree>
    <p:extLst>
      <p:ext uri="{BB962C8B-B14F-4D97-AF65-F5344CB8AC3E}">
        <p14:creationId xmlns:p14="http://schemas.microsoft.com/office/powerpoint/2010/main" val="47960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2B93911-63E5-4E1B-B2C2-3A083D24EF76}" type="datetimeFigureOut">
              <a:rPr lang="de-AT" smtClean="0"/>
              <a:t>02.07.2018</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5D52BFC-E2CD-4AF3-BBDD-6E727B360808}" type="slidenum">
              <a:rPr lang="de-AT" smtClean="0"/>
              <a:t>‹Nr.›</a:t>
            </a:fld>
            <a:endParaRPr lang="de-AT"/>
          </a:p>
        </p:txBody>
      </p:sp>
    </p:spTree>
    <p:extLst>
      <p:ext uri="{BB962C8B-B14F-4D97-AF65-F5344CB8AC3E}">
        <p14:creationId xmlns:p14="http://schemas.microsoft.com/office/powerpoint/2010/main" val="224740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B356B2B9-F946-4BFC-B075-955EE877D8B9}" type="slidenum">
              <a:rPr lang="de-AT" smtClean="0">
                <a:solidFill>
                  <a:prstClr val="black"/>
                </a:solidFill>
              </a:rPr>
              <a:pPr>
                <a:defRPr/>
              </a:pPr>
              <a:t>5</a:t>
            </a:fld>
            <a:endParaRPr lang="de-AT">
              <a:solidFill>
                <a:prstClr val="black"/>
              </a:solidFill>
            </a:endParaRPr>
          </a:p>
        </p:txBody>
      </p:sp>
    </p:spTree>
    <p:extLst>
      <p:ext uri="{BB962C8B-B14F-4D97-AF65-F5344CB8AC3E}">
        <p14:creationId xmlns:p14="http://schemas.microsoft.com/office/powerpoint/2010/main" val="281398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B356B2B9-F946-4BFC-B075-955EE877D8B9}" type="slidenum">
              <a:rPr lang="de-AT" smtClean="0"/>
              <a:pPr>
                <a:defRPr/>
              </a:pPr>
              <a:t>6</a:t>
            </a:fld>
            <a:endParaRPr lang="de-AT"/>
          </a:p>
        </p:txBody>
      </p:sp>
    </p:spTree>
    <p:extLst>
      <p:ext uri="{BB962C8B-B14F-4D97-AF65-F5344CB8AC3E}">
        <p14:creationId xmlns:p14="http://schemas.microsoft.com/office/powerpoint/2010/main" val="94749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p:spPr>
        <p:txBody>
          <a:bodyPr/>
          <a:lstStyle/>
          <a:p>
            <a:endParaRPr lang="de-AT" smtClean="0"/>
          </a:p>
        </p:txBody>
      </p:sp>
      <p:sp>
        <p:nvSpPr>
          <p:cNvPr id="26628" name="Foliennummernplatzhalter 3"/>
          <p:cNvSpPr>
            <a:spLocks noGrp="1"/>
          </p:cNvSpPr>
          <p:nvPr>
            <p:ph type="sldNum" sz="quarter" idx="5"/>
          </p:nvPr>
        </p:nvSpPr>
        <p:spPr>
          <a:noFill/>
        </p:spPr>
        <p:txBody>
          <a:bodyPr/>
          <a:lstStyle>
            <a:lvl1pPr defTabSz="923850" eaLnBrk="0" hangingPunct="0">
              <a:defRPr>
                <a:solidFill>
                  <a:schemeClr val="tx1"/>
                </a:solidFill>
                <a:latin typeface="Arial" charset="0"/>
              </a:defRPr>
            </a:lvl1pPr>
            <a:lvl2pPr marL="742889" indent="-285726" defTabSz="923850" eaLnBrk="0" hangingPunct="0">
              <a:defRPr>
                <a:solidFill>
                  <a:schemeClr val="tx1"/>
                </a:solidFill>
                <a:latin typeface="Arial" charset="0"/>
              </a:defRPr>
            </a:lvl2pPr>
            <a:lvl3pPr marL="1142907" indent="-228581" defTabSz="923850" eaLnBrk="0" hangingPunct="0">
              <a:defRPr>
                <a:solidFill>
                  <a:schemeClr val="tx1"/>
                </a:solidFill>
                <a:latin typeface="Arial" charset="0"/>
              </a:defRPr>
            </a:lvl3pPr>
            <a:lvl4pPr marL="1600070" indent="-228581" defTabSz="923850" eaLnBrk="0" hangingPunct="0">
              <a:defRPr>
                <a:solidFill>
                  <a:schemeClr val="tx1"/>
                </a:solidFill>
                <a:latin typeface="Arial" charset="0"/>
              </a:defRPr>
            </a:lvl4pPr>
            <a:lvl5pPr marL="2057232" indent="-228581" defTabSz="923850" eaLnBrk="0" hangingPunct="0">
              <a:defRPr>
                <a:solidFill>
                  <a:schemeClr val="tx1"/>
                </a:solidFill>
                <a:latin typeface="Arial" charset="0"/>
              </a:defRPr>
            </a:lvl5pPr>
            <a:lvl6pPr marL="2514395" indent="-228581" defTabSz="923850" eaLnBrk="0" fontAlgn="base" hangingPunct="0">
              <a:spcBef>
                <a:spcPct val="0"/>
              </a:spcBef>
              <a:spcAft>
                <a:spcPct val="0"/>
              </a:spcAft>
              <a:defRPr>
                <a:solidFill>
                  <a:schemeClr val="tx1"/>
                </a:solidFill>
                <a:latin typeface="Arial" charset="0"/>
              </a:defRPr>
            </a:lvl6pPr>
            <a:lvl7pPr marL="2971559" indent="-228581" defTabSz="923850" eaLnBrk="0" fontAlgn="base" hangingPunct="0">
              <a:spcBef>
                <a:spcPct val="0"/>
              </a:spcBef>
              <a:spcAft>
                <a:spcPct val="0"/>
              </a:spcAft>
              <a:defRPr>
                <a:solidFill>
                  <a:schemeClr val="tx1"/>
                </a:solidFill>
                <a:latin typeface="Arial" charset="0"/>
              </a:defRPr>
            </a:lvl7pPr>
            <a:lvl8pPr marL="3428722" indent="-228581" defTabSz="923850" eaLnBrk="0" fontAlgn="base" hangingPunct="0">
              <a:spcBef>
                <a:spcPct val="0"/>
              </a:spcBef>
              <a:spcAft>
                <a:spcPct val="0"/>
              </a:spcAft>
              <a:defRPr>
                <a:solidFill>
                  <a:schemeClr val="tx1"/>
                </a:solidFill>
                <a:latin typeface="Arial" charset="0"/>
              </a:defRPr>
            </a:lvl8pPr>
            <a:lvl9pPr marL="3885884" indent="-228581" defTabSz="923850" eaLnBrk="0" fontAlgn="base" hangingPunct="0">
              <a:spcBef>
                <a:spcPct val="0"/>
              </a:spcBef>
              <a:spcAft>
                <a:spcPct val="0"/>
              </a:spcAft>
              <a:defRPr>
                <a:solidFill>
                  <a:schemeClr val="tx1"/>
                </a:solidFill>
                <a:latin typeface="Arial" charset="0"/>
              </a:defRPr>
            </a:lvl9pPr>
          </a:lstStyle>
          <a:p>
            <a:pPr eaLnBrk="1" hangingPunct="1"/>
            <a:fld id="{681970D0-509A-4D37-BB11-C17E724CF291}" type="slidenum">
              <a:rPr lang="de-DE" smtClean="0"/>
              <a:pPr eaLnBrk="1" hangingPunct="1"/>
              <a:t>13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a:ln/>
        </p:spPr>
      </p:sp>
      <p:sp>
        <p:nvSpPr>
          <p:cNvPr id="27651" name="Notizenplatzhalter 2"/>
          <p:cNvSpPr>
            <a:spLocks noGrp="1"/>
          </p:cNvSpPr>
          <p:nvPr>
            <p:ph type="body" idx="1"/>
          </p:nvPr>
        </p:nvSpPr>
        <p:spPr>
          <a:noFill/>
        </p:spPr>
        <p:txBody>
          <a:bodyPr/>
          <a:lstStyle/>
          <a:p>
            <a:endParaRPr lang="de-AT" smtClean="0"/>
          </a:p>
        </p:txBody>
      </p:sp>
      <p:sp>
        <p:nvSpPr>
          <p:cNvPr id="27652" name="Foliennummernplatzhalter 3"/>
          <p:cNvSpPr>
            <a:spLocks noGrp="1"/>
          </p:cNvSpPr>
          <p:nvPr>
            <p:ph type="sldNum" sz="quarter" idx="5"/>
          </p:nvPr>
        </p:nvSpPr>
        <p:spPr>
          <a:noFill/>
        </p:spPr>
        <p:txBody>
          <a:bodyPr/>
          <a:lstStyle>
            <a:lvl1pPr defTabSz="923850" eaLnBrk="0" hangingPunct="0">
              <a:defRPr>
                <a:solidFill>
                  <a:schemeClr val="tx1"/>
                </a:solidFill>
                <a:latin typeface="Arial" charset="0"/>
              </a:defRPr>
            </a:lvl1pPr>
            <a:lvl2pPr marL="742889" indent="-285726" defTabSz="923850" eaLnBrk="0" hangingPunct="0">
              <a:defRPr>
                <a:solidFill>
                  <a:schemeClr val="tx1"/>
                </a:solidFill>
                <a:latin typeface="Arial" charset="0"/>
              </a:defRPr>
            </a:lvl2pPr>
            <a:lvl3pPr marL="1142907" indent="-228581" defTabSz="923850" eaLnBrk="0" hangingPunct="0">
              <a:defRPr>
                <a:solidFill>
                  <a:schemeClr val="tx1"/>
                </a:solidFill>
                <a:latin typeface="Arial" charset="0"/>
              </a:defRPr>
            </a:lvl3pPr>
            <a:lvl4pPr marL="1600070" indent="-228581" defTabSz="923850" eaLnBrk="0" hangingPunct="0">
              <a:defRPr>
                <a:solidFill>
                  <a:schemeClr val="tx1"/>
                </a:solidFill>
                <a:latin typeface="Arial" charset="0"/>
              </a:defRPr>
            </a:lvl4pPr>
            <a:lvl5pPr marL="2057232" indent="-228581" defTabSz="923850" eaLnBrk="0" hangingPunct="0">
              <a:defRPr>
                <a:solidFill>
                  <a:schemeClr val="tx1"/>
                </a:solidFill>
                <a:latin typeface="Arial" charset="0"/>
              </a:defRPr>
            </a:lvl5pPr>
            <a:lvl6pPr marL="2514395" indent="-228581" defTabSz="923850" eaLnBrk="0" fontAlgn="base" hangingPunct="0">
              <a:spcBef>
                <a:spcPct val="0"/>
              </a:spcBef>
              <a:spcAft>
                <a:spcPct val="0"/>
              </a:spcAft>
              <a:defRPr>
                <a:solidFill>
                  <a:schemeClr val="tx1"/>
                </a:solidFill>
                <a:latin typeface="Arial" charset="0"/>
              </a:defRPr>
            </a:lvl6pPr>
            <a:lvl7pPr marL="2971559" indent="-228581" defTabSz="923850" eaLnBrk="0" fontAlgn="base" hangingPunct="0">
              <a:spcBef>
                <a:spcPct val="0"/>
              </a:spcBef>
              <a:spcAft>
                <a:spcPct val="0"/>
              </a:spcAft>
              <a:defRPr>
                <a:solidFill>
                  <a:schemeClr val="tx1"/>
                </a:solidFill>
                <a:latin typeface="Arial" charset="0"/>
              </a:defRPr>
            </a:lvl7pPr>
            <a:lvl8pPr marL="3428722" indent="-228581" defTabSz="923850" eaLnBrk="0" fontAlgn="base" hangingPunct="0">
              <a:spcBef>
                <a:spcPct val="0"/>
              </a:spcBef>
              <a:spcAft>
                <a:spcPct val="0"/>
              </a:spcAft>
              <a:defRPr>
                <a:solidFill>
                  <a:schemeClr val="tx1"/>
                </a:solidFill>
                <a:latin typeface="Arial" charset="0"/>
              </a:defRPr>
            </a:lvl8pPr>
            <a:lvl9pPr marL="3885884" indent="-228581" defTabSz="923850" eaLnBrk="0" fontAlgn="base" hangingPunct="0">
              <a:spcBef>
                <a:spcPct val="0"/>
              </a:spcBef>
              <a:spcAft>
                <a:spcPct val="0"/>
              </a:spcAft>
              <a:defRPr>
                <a:solidFill>
                  <a:schemeClr val="tx1"/>
                </a:solidFill>
                <a:latin typeface="Arial" charset="0"/>
              </a:defRPr>
            </a:lvl9pPr>
          </a:lstStyle>
          <a:p>
            <a:pPr eaLnBrk="1" hangingPunct="1"/>
            <a:fld id="{13E0E682-6362-4A33-A70B-965CBD5A4F69}" type="slidenum">
              <a:rPr lang="de-DE" smtClean="0"/>
              <a:pPr eaLnBrk="1" hangingPunct="1"/>
              <a:t>14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lvl1pPr defTabSz="907976" eaLnBrk="0" hangingPunct="0">
              <a:defRPr sz="2400">
                <a:solidFill>
                  <a:schemeClr val="tx1"/>
                </a:solidFill>
                <a:latin typeface="Times New Roman" pitchFamily="18" charset="0"/>
              </a:defRPr>
            </a:lvl1pPr>
            <a:lvl2pPr marL="742889" indent="-285726" defTabSz="907976" eaLnBrk="0" hangingPunct="0">
              <a:defRPr sz="2400">
                <a:solidFill>
                  <a:schemeClr val="tx1"/>
                </a:solidFill>
                <a:latin typeface="Times New Roman" pitchFamily="18" charset="0"/>
              </a:defRPr>
            </a:lvl2pPr>
            <a:lvl3pPr marL="1142907" indent="-228581" defTabSz="907976" eaLnBrk="0" hangingPunct="0">
              <a:defRPr sz="2400">
                <a:solidFill>
                  <a:schemeClr val="tx1"/>
                </a:solidFill>
                <a:latin typeface="Times New Roman" pitchFamily="18" charset="0"/>
              </a:defRPr>
            </a:lvl3pPr>
            <a:lvl4pPr marL="1600070" indent="-228581" defTabSz="907976" eaLnBrk="0" hangingPunct="0">
              <a:defRPr sz="2400">
                <a:solidFill>
                  <a:schemeClr val="tx1"/>
                </a:solidFill>
                <a:latin typeface="Times New Roman" pitchFamily="18" charset="0"/>
              </a:defRPr>
            </a:lvl4pPr>
            <a:lvl5pPr marL="2057232" indent="-228581" defTabSz="907976" eaLnBrk="0" hangingPunct="0">
              <a:defRPr sz="2400">
                <a:solidFill>
                  <a:schemeClr val="tx1"/>
                </a:solidFill>
                <a:latin typeface="Times New Roman" pitchFamily="18" charset="0"/>
              </a:defRPr>
            </a:lvl5pPr>
            <a:lvl6pPr marL="2514395" indent="-228581" defTabSz="907976" eaLnBrk="0" fontAlgn="base" hangingPunct="0">
              <a:spcBef>
                <a:spcPct val="0"/>
              </a:spcBef>
              <a:spcAft>
                <a:spcPct val="0"/>
              </a:spcAft>
              <a:defRPr sz="2400">
                <a:solidFill>
                  <a:schemeClr val="tx1"/>
                </a:solidFill>
                <a:latin typeface="Times New Roman" pitchFamily="18" charset="0"/>
              </a:defRPr>
            </a:lvl6pPr>
            <a:lvl7pPr marL="2971559" indent="-228581" defTabSz="907976" eaLnBrk="0" fontAlgn="base" hangingPunct="0">
              <a:spcBef>
                <a:spcPct val="0"/>
              </a:spcBef>
              <a:spcAft>
                <a:spcPct val="0"/>
              </a:spcAft>
              <a:defRPr sz="2400">
                <a:solidFill>
                  <a:schemeClr val="tx1"/>
                </a:solidFill>
                <a:latin typeface="Times New Roman" pitchFamily="18" charset="0"/>
              </a:defRPr>
            </a:lvl7pPr>
            <a:lvl8pPr marL="3428722" indent="-228581" defTabSz="907976" eaLnBrk="0" fontAlgn="base" hangingPunct="0">
              <a:spcBef>
                <a:spcPct val="0"/>
              </a:spcBef>
              <a:spcAft>
                <a:spcPct val="0"/>
              </a:spcAft>
              <a:defRPr sz="2400">
                <a:solidFill>
                  <a:schemeClr val="tx1"/>
                </a:solidFill>
                <a:latin typeface="Times New Roman" pitchFamily="18" charset="0"/>
              </a:defRPr>
            </a:lvl8pPr>
            <a:lvl9pPr marL="3885884" indent="-228581" defTabSz="907976" eaLnBrk="0" fontAlgn="base" hangingPunct="0">
              <a:spcBef>
                <a:spcPct val="0"/>
              </a:spcBef>
              <a:spcAft>
                <a:spcPct val="0"/>
              </a:spcAft>
              <a:defRPr sz="2400">
                <a:solidFill>
                  <a:schemeClr val="tx1"/>
                </a:solidFill>
                <a:latin typeface="Times New Roman" pitchFamily="18" charset="0"/>
              </a:defRPr>
            </a:lvl9pPr>
          </a:lstStyle>
          <a:p>
            <a:pPr eaLnBrk="1" hangingPunct="1"/>
            <a:fld id="{EF0CA819-D56B-4468-86DF-ED465D9BAA4F}" type="slidenum">
              <a:rPr lang="de-AT" sz="1200"/>
              <a:pPr eaLnBrk="1" hangingPunct="1"/>
              <a:t>15</a:t>
            </a:fld>
            <a:endParaRPr lang="de-AT" sz="120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B356B2B9-F946-4BFC-B075-955EE877D8B9}" type="slidenum">
              <a:rPr lang="de-AT" smtClean="0"/>
              <a:pPr>
                <a:defRPr/>
              </a:pPr>
              <a:t>22</a:t>
            </a:fld>
            <a:endParaRPr lang="de-AT"/>
          </a:p>
        </p:txBody>
      </p:sp>
    </p:spTree>
    <p:extLst>
      <p:ext uri="{BB962C8B-B14F-4D97-AF65-F5344CB8AC3E}">
        <p14:creationId xmlns:p14="http://schemas.microsoft.com/office/powerpoint/2010/main" val="3036439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lvl1pPr defTabSz="907976" eaLnBrk="0" hangingPunct="0">
              <a:defRPr sz="2400">
                <a:solidFill>
                  <a:schemeClr val="tx1"/>
                </a:solidFill>
                <a:latin typeface="Times New Roman" pitchFamily="18" charset="0"/>
              </a:defRPr>
            </a:lvl1pPr>
            <a:lvl2pPr marL="742889" indent="-285726" defTabSz="907976" eaLnBrk="0" hangingPunct="0">
              <a:defRPr sz="2400">
                <a:solidFill>
                  <a:schemeClr val="tx1"/>
                </a:solidFill>
                <a:latin typeface="Times New Roman" pitchFamily="18" charset="0"/>
              </a:defRPr>
            </a:lvl2pPr>
            <a:lvl3pPr marL="1142907" indent="-228581" defTabSz="907976" eaLnBrk="0" hangingPunct="0">
              <a:defRPr sz="2400">
                <a:solidFill>
                  <a:schemeClr val="tx1"/>
                </a:solidFill>
                <a:latin typeface="Times New Roman" pitchFamily="18" charset="0"/>
              </a:defRPr>
            </a:lvl3pPr>
            <a:lvl4pPr marL="1600070" indent="-228581" defTabSz="907976" eaLnBrk="0" hangingPunct="0">
              <a:defRPr sz="2400">
                <a:solidFill>
                  <a:schemeClr val="tx1"/>
                </a:solidFill>
                <a:latin typeface="Times New Roman" pitchFamily="18" charset="0"/>
              </a:defRPr>
            </a:lvl4pPr>
            <a:lvl5pPr marL="2057232" indent="-228581" defTabSz="907976" eaLnBrk="0" hangingPunct="0">
              <a:defRPr sz="2400">
                <a:solidFill>
                  <a:schemeClr val="tx1"/>
                </a:solidFill>
                <a:latin typeface="Times New Roman" pitchFamily="18" charset="0"/>
              </a:defRPr>
            </a:lvl5pPr>
            <a:lvl6pPr marL="2514395" indent="-228581" defTabSz="907976" eaLnBrk="0" fontAlgn="base" hangingPunct="0">
              <a:spcBef>
                <a:spcPct val="0"/>
              </a:spcBef>
              <a:spcAft>
                <a:spcPct val="0"/>
              </a:spcAft>
              <a:defRPr sz="2400">
                <a:solidFill>
                  <a:schemeClr val="tx1"/>
                </a:solidFill>
                <a:latin typeface="Times New Roman" pitchFamily="18" charset="0"/>
              </a:defRPr>
            </a:lvl6pPr>
            <a:lvl7pPr marL="2971559" indent="-228581" defTabSz="907976" eaLnBrk="0" fontAlgn="base" hangingPunct="0">
              <a:spcBef>
                <a:spcPct val="0"/>
              </a:spcBef>
              <a:spcAft>
                <a:spcPct val="0"/>
              </a:spcAft>
              <a:defRPr sz="2400">
                <a:solidFill>
                  <a:schemeClr val="tx1"/>
                </a:solidFill>
                <a:latin typeface="Times New Roman" pitchFamily="18" charset="0"/>
              </a:defRPr>
            </a:lvl7pPr>
            <a:lvl8pPr marL="3428722" indent="-228581" defTabSz="907976" eaLnBrk="0" fontAlgn="base" hangingPunct="0">
              <a:spcBef>
                <a:spcPct val="0"/>
              </a:spcBef>
              <a:spcAft>
                <a:spcPct val="0"/>
              </a:spcAft>
              <a:defRPr sz="2400">
                <a:solidFill>
                  <a:schemeClr val="tx1"/>
                </a:solidFill>
                <a:latin typeface="Times New Roman" pitchFamily="18" charset="0"/>
              </a:defRPr>
            </a:lvl8pPr>
            <a:lvl9pPr marL="3885884" indent="-228581" defTabSz="907976" eaLnBrk="0" fontAlgn="base" hangingPunct="0">
              <a:spcBef>
                <a:spcPct val="0"/>
              </a:spcBef>
              <a:spcAft>
                <a:spcPct val="0"/>
              </a:spcAft>
              <a:defRPr sz="2400">
                <a:solidFill>
                  <a:schemeClr val="tx1"/>
                </a:solidFill>
                <a:latin typeface="Times New Roman" pitchFamily="18" charset="0"/>
              </a:defRPr>
            </a:lvl9pPr>
          </a:lstStyle>
          <a:p>
            <a:pPr eaLnBrk="1" hangingPunct="1"/>
            <a:fld id="{6A750905-64BD-41C2-A311-487F9F132CCA}" type="slidenum">
              <a:rPr lang="de-AT" sz="1200"/>
              <a:pPr eaLnBrk="1" hangingPunct="1"/>
              <a:t>23</a:t>
            </a:fld>
            <a:endParaRPr lang="de-AT"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lvl1pPr defTabSz="907976" eaLnBrk="0" hangingPunct="0">
              <a:defRPr sz="2400">
                <a:solidFill>
                  <a:schemeClr val="tx1"/>
                </a:solidFill>
                <a:latin typeface="Times New Roman" pitchFamily="18" charset="0"/>
              </a:defRPr>
            </a:lvl1pPr>
            <a:lvl2pPr marL="742889" indent="-285726" defTabSz="907976" eaLnBrk="0" hangingPunct="0">
              <a:defRPr sz="2400">
                <a:solidFill>
                  <a:schemeClr val="tx1"/>
                </a:solidFill>
                <a:latin typeface="Times New Roman" pitchFamily="18" charset="0"/>
              </a:defRPr>
            </a:lvl2pPr>
            <a:lvl3pPr marL="1142907" indent="-228581" defTabSz="907976" eaLnBrk="0" hangingPunct="0">
              <a:defRPr sz="2400">
                <a:solidFill>
                  <a:schemeClr val="tx1"/>
                </a:solidFill>
                <a:latin typeface="Times New Roman" pitchFamily="18" charset="0"/>
              </a:defRPr>
            </a:lvl3pPr>
            <a:lvl4pPr marL="1600070" indent="-228581" defTabSz="907976" eaLnBrk="0" hangingPunct="0">
              <a:defRPr sz="2400">
                <a:solidFill>
                  <a:schemeClr val="tx1"/>
                </a:solidFill>
                <a:latin typeface="Times New Roman" pitchFamily="18" charset="0"/>
              </a:defRPr>
            </a:lvl4pPr>
            <a:lvl5pPr marL="2057232" indent="-228581" defTabSz="907976" eaLnBrk="0" hangingPunct="0">
              <a:defRPr sz="2400">
                <a:solidFill>
                  <a:schemeClr val="tx1"/>
                </a:solidFill>
                <a:latin typeface="Times New Roman" pitchFamily="18" charset="0"/>
              </a:defRPr>
            </a:lvl5pPr>
            <a:lvl6pPr marL="2514395" indent="-228581" defTabSz="907976" eaLnBrk="0" fontAlgn="base" hangingPunct="0">
              <a:spcBef>
                <a:spcPct val="0"/>
              </a:spcBef>
              <a:spcAft>
                <a:spcPct val="0"/>
              </a:spcAft>
              <a:defRPr sz="2400">
                <a:solidFill>
                  <a:schemeClr val="tx1"/>
                </a:solidFill>
                <a:latin typeface="Times New Roman" pitchFamily="18" charset="0"/>
              </a:defRPr>
            </a:lvl6pPr>
            <a:lvl7pPr marL="2971559" indent="-228581" defTabSz="907976" eaLnBrk="0" fontAlgn="base" hangingPunct="0">
              <a:spcBef>
                <a:spcPct val="0"/>
              </a:spcBef>
              <a:spcAft>
                <a:spcPct val="0"/>
              </a:spcAft>
              <a:defRPr sz="2400">
                <a:solidFill>
                  <a:schemeClr val="tx1"/>
                </a:solidFill>
                <a:latin typeface="Times New Roman" pitchFamily="18" charset="0"/>
              </a:defRPr>
            </a:lvl7pPr>
            <a:lvl8pPr marL="3428722" indent="-228581" defTabSz="907976" eaLnBrk="0" fontAlgn="base" hangingPunct="0">
              <a:spcBef>
                <a:spcPct val="0"/>
              </a:spcBef>
              <a:spcAft>
                <a:spcPct val="0"/>
              </a:spcAft>
              <a:defRPr sz="2400">
                <a:solidFill>
                  <a:schemeClr val="tx1"/>
                </a:solidFill>
                <a:latin typeface="Times New Roman" pitchFamily="18" charset="0"/>
              </a:defRPr>
            </a:lvl8pPr>
            <a:lvl9pPr marL="3885884" indent="-228581" defTabSz="907976" eaLnBrk="0" fontAlgn="base" hangingPunct="0">
              <a:spcBef>
                <a:spcPct val="0"/>
              </a:spcBef>
              <a:spcAft>
                <a:spcPct val="0"/>
              </a:spcAft>
              <a:defRPr sz="2400">
                <a:solidFill>
                  <a:schemeClr val="tx1"/>
                </a:solidFill>
                <a:latin typeface="Times New Roman" pitchFamily="18" charset="0"/>
              </a:defRPr>
            </a:lvl9pPr>
          </a:lstStyle>
          <a:p>
            <a:pPr eaLnBrk="1" hangingPunct="1"/>
            <a:fld id="{B3FDD8F0-0EC8-42B3-BECA-367C5592EF8B}" type="slidenum">
              <a:rPr lang="de-AT" sz="1200"/>
              <a:pPr eaLnBrk="1" hangingPunct="1"/>
              <a:t>28</a:t>
            </a:fld>
            <a:endParaRPr lang="de-AT" sz="12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B356B2B9-F946-4BFC-B075-955EE877D8B9}" type="slidenum">
              <a:rPr lang="de-AT" smtClean="0"/>
              <a:pPr>
                <a:defRPr/>
              </a:pPr>
              <a:t>31</a:t>
            </a:fld>
            <a:endParaRPr lang="de-AT"/>
          </a:p>
        </p:txBody>
      </p:sp>
    </p:spTree>
    <p:extLst>
      <p:ext uri="{BB962C8B-B14F-4D97-AF65-F5344CB8AC3E}">
        <p14:creationId xmlns:p14="http://schemas.microsoft.com/office/powerpoint/2010/main" val="55557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95960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90364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419313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Tree>
    <p:extLst>
      <p:ext uri="{BB962C8B-B14F-4D97-AF65-F5344CB8AC3E}">
        <p14:creationId xmlns:p14="http://schemas.microsoft.com/office/powerpoint/2010/main" val="26281488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355536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549245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590261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42442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104550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342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01663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2615348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7641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39232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8952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D1DC571-2209-4A0A-ACD3-52FA150B9E80}" type="datetimeFigureOut">
              <a:rPr lang="de-AT" smtClean="0"/>
              <a:t>02.07.2018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89500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D1DC571-2209-4A0A-ACD3-52FA150B9E80}" type="datetimeFigureOut">
              <a:rPr lang="de-AT" smtClean="0"/>
              <a:t>02.07.2018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411990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D1DC571-2209-4A0A-ACD3-52FA150B9E80}" type="datetimeFigureOut">
              <a:rPr lang="de-AT" smtClean="0"/>
              <a:t>02.07.2018</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26848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D1DC571-2209-4A0A-ACD3-52FA150B9E80}" type="datetimeFigureOut">
              <a:rPr lang="de-AT" smtClean="0"/>
              <a:t>02.07.2018</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58098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D1DC571-2209-4A0A-ACD3-52FA150B9E80}" type="datetimeFigureOut">
              <a:rPr lang="de-AT" smtClean="0"/>
              <a:t>02.07.2018</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03698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D1DC571-2209-4A0A-ACD3-52FA150B9E80}" type="datetimeFigureOut">
              <a:rPr lang="de-AT" smtClean="0"/>
              <a:t>02.07.2018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60395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D1DC571-2209-4A0A-ACD3-52FA150B9E80}" type="datetimeFigureOut">
              <a:rPr lang="de-AT" smtClean="0"/>
              <a:t>02.07.2018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A440E7A1-BDC3-41B7-8E2E-A1A0134EFCF9}" type="slidenum">
              <a:rPr lang="de-AT" smtClean="0"/>
              <a:t>‹Nr.›</a:t>
            </a:fld>
            <a:endParaRPr lang="de-AT"/>
          </a:p>
        </p:txBody>
      </p:sp>
    </p:spTree>
    <p:extLst>
      <p:ext uri="{BB962C8B-B14F-4D97-AF65-F5344CB8AC3E}">
        <p14:creationId xmlns:p14="http://schemas.microsoft.com/office/powerpoint/2010/main" val="104251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C571-2209-4A0A-ACD3-52FA150B9E80}" type="datetimeFigureOut">
              <a:rPr lang="de-AT" smtClean="0"/>
              <a:t>02.07.2018</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0E7A1-BDC3-41B7-8E2E-A1A0134EFCF9}" type="slidenum">
              <a:rPr lang="de-AT" smtClean="0"/>
              <a:t>‹Nr.›</a:t>
            </a:fld>
            <a:endParaRPr lang="de-AT"/>
          </a:p>
        </p:txBody>
      </p:sp>
    </p:spTree>
    <p:extLst>
      <p:ext uri="{BB962C8B-B14F-4D97-AF65-F5344CB8AC3E}">
        <p14:creationId xmlns:p14="http://schemas.microsoft.com/office/powerpoint/2010/main" val="201228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intergrund"/>
          <p:cNvPicPr>
            <a:picLocks noChangeAspect="1" noChangeArrowheads="1"/>
          </p:cNvPicPr>
          <p:nvPr/>
        </p:nvPicPr>
        <p:blipFill>
          <a:blip r:embed="rId13">
            <a:extLst>
              <a:ext uri="{28A0092B-C50C-407E-A947-70E740481C1C}">
                <a14:useLocalDpi xmlns:a14="http://schemas.microsoft.com/office/drawing/2010/main" val="0"/>
              </a:ext>
            </a:extLst>
          </a:blip>
          <a:srcRect l="3751" t="819"/>
          <a:stretch>
            <a:fillRect/>
          </a:stretch>
        </p:blipFill>
        <p:spPr bwMode="auto">
          <a:xfrm>
            <a:off x="-34925" y="-25400"/>
            <a:ext cx="9286875"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altLang="de-DE" smtClean="0"/>
              <a:t>Titelmasterformat durch Klicken bearbeiten</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de-DE" dirty="0" smtClean="0"/>
              <a:t>Textmasterformate durch Klicken bearbeiten</a:t>
            </a:r>
          </a:p>
          <a:p>
            <a:pPr lvl="1"/>
            <a:r>
              <a:rPr lang="de-AT" altLang="de-DE" dirty="0" smtClean="0"/>
              <a:t>Zweite Ebene</a:t>
            </a:r>
          </a:p>
          <a:p>
            <a:pPr lvl="2"/>
            <a:r>
              <a:rPr lang="de-AT" altLang="de-DE" dirty="0" smtClean="0"/>
              <a:t>Dritte Ebene</a:t>
            </a:r>
          </a:p>
          <a:p>
            <a:pPr lvl="3"/>
            <a:r>
              <a:rPr lang="de-AT" altLang="de-DE" dirty="0" smtClean="0"/>
              <a:t>Vierte Ebene</a:t>
            </a:r>
          </a:p>
          <a:p>
            <a:pPr lvl="4"/>
            <a:r>
              <a:rPr lang="de-AT" altLang="de-DE" dirty="0" smtClean="0"/>
              <a:t>Fünfte Ebene</a:t>
            </a:r>
          </a:p>
        </p:txBody>
      </p:sp>
      <p:sp>
        <p:nvSpPr>
          <p:cNvPr id="1031" name="Text Box 10"/>
          <p:cNvSpPr txBox="1">
            <a:spLocks noChangeArrowheads="1"/>
          </p:cNvSpPr>
          <p:nvPr/>
        </p:nvSpPr>
        <p:spPr bwMode="auto">
          <a:xfrm>
            <a:off x="1691680" y="6290156"/>
            <a:ext cx="56883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500">
                <a:solidFill>
                  <a:srgbClr val="313232"/>
                </a:solidFill>
                <a:latin typeface="Arial" charset="0"/>
                <a:ea typeface="ＭＳ Ｐゴシック" pitchFamily="1" charset="-128"/>
              </a:defRPr>
            </a:lvl1pPr>
            <a:lvl2pPr marL="742950" indent="-285750" eaLnBrk="0" hangingPunct="0">
              <a:defRPr sz="1500">
                <a:solidFill>
                  <a:srgbClr val="313232"/>
                </a:solidFill>
                <a:latin typeface="Arial" charset="0"/>
                <a:ea typeface="ＭＳ Ｐゴシック" pitchFamily="1" charset="-128"/>
              </a:defRPr>
            </a:lvl2pPr>
            <a:lvl3pPr marL="1143000" indent="-228600" eaLnBrk="0" hangingPunct="0">
              <a:defRPr sz="1500">
                <a:solidFill>
                  <a:srgbClr val="313232"/>
                </a:solidFill>
                <a:latin typeface="Arial" charset="0"/>
                <a:ea typeface="ＭＳ Ｐゴシック" pitchFamily="1" charset="-128"/>
              </a:defRPr>
            </a:lvl3pPr>
            <a:lvl4pPr marL="1600200" indent="-228600" eaLnBrk="0" hangingPunct="0">
              <a:defRPr sz="1500">
                <a:solidFill>
                  <a:srgbClr val="313232"/>
                </a:solidFill>
                <a:latin typeface="Arial" charset="0"/>
                <a:ea typeface="ＭＳ Ｐゴシック" pitchFamily="1" charset="-128"/>
              </a:defRPr>
            </a:lvl4pPr>
            <a:lvl5pPr marL="2057400" indent="-228600" eaLnBrk="0" hangingPunct="0">
              <a:defRPr sz="1500">
                <a:solidFill>
                  <a:srgbClr val="313232"/>
                </a:solidFill>
                <a:latin typeface="Arial" charset="0"/>
                <a:ea typeface="ＭＳ Ｐゴシック" pitchFamily="1" charset="-128"/>
              </a:defRPr>
            </a:lvl5pPr>
            <a:lvl6pPr marL="2514600" indent="-228600" eaLnBrk="0" fontAlgn="base" hangingPunct="0">
              <a:spcBef>
                <a:spcPct val="20000"/>
              </a:spcBef>
              <a:spcAft>
                <a:spcPct val="0"/>
              </a:spcAft>
              <a:buClr>
                <a:srgbClr val="0B6D3C"/>
              </a:buClr>
              <a:buFont typeface="Wingdings" pitchFamily="2" charset="2"/>
              <a:buChar char="q"/>
              <a:defRPr sz="1500">
                <a:solidFill>
                  <a:srgbClr val="313232"/>
                </a:solidFill>
                <a:latin typeface="Arial" charset="0"/>
                <a:ea typeface="ＭＳ Ｐゴシック" pitchFamily="1" charset="-128"/>
              </a:defRPr>
            </a:lvl6pPr>
            <a:lvl7pPr marL="2971800" indent="-228600" eaLnBrk="0" fontAlgn="base" hangingPunct="0">
              <a:spcBef>
                <a:spcPct val="20000"/>
              </a:spcBef>
              <a:spcAft>
                <a:spcPct val="0"/>
              </a:spcAft>
              <a:buClr>
                <a:srgbClr val="0B6D3C"/>
              </a:buClr>
              <a:buFont typeface="Wingdings" pitchFamily="2" charset="2"/>
              <a:buChar char="q"/>
              <a:defRPr sz="1500">
                <a:solidFill>
                  <a:srgbClr val="313232"/>
                </a:solidFill>
                <a:latin typeface="Arial" charset="0"/>
                <a:ea typeface="ＭＳ Ｐゴシック" pitchFamily="1" charset="-128"/>
              </a:defRPr>
            </a:lvl7pPr>
            <a:lvl8pPr marL="3429000" indent="-228600" eaLnBrk="0" fontAlgn="base" hangingPunct="0">
              <a:spcBef>
                <a:spcPct val="20000"/>
              </a:spcBef>
              <a:spcAft>
                <a:spcPct val="0"/>
              </a:spcAft>
              <a:buClr>
                <a:srgbClr val="0B6D3C"/>
              </a:buClr>
              <a:buFont typeface="Wingdings" pitchFamily="2" charset="2"/>
              <a:buChar char="q"/>
              <a:defRPr sz="1500">
                <a:solidFill>
                  <a:srgbClr val="313232"/>
                </a:solidFill>
                <a:latin typeface="Arial" charset="0"/>
                <a:ea typeface="ＭＳ Ｐゴシック" pitchFamily="1" charset="-128"/>
              </a:defRPr>
            </a:lvl8pPr>
            <a:lvl9pPr marL="3886200" indent="-228600" eaLnBrk="0" fontAlgn="base" hangingPunct="0">
              <a:spcBef>
                <a:spcPct val="20000"/>
              </a:spcBef>
              <a:spcAft>
                <a:spcPct val="0"/>
              </a:spcAft>
              <a:buClr>
                <a:srgbClr val="0B6D3C"/>
              </a:buClr>
              <a:buFont typeface="Wingdings" pitchFamily="2" charset="2"/>
              <a:buChar char="q"/>
              <a:defRPr sz="1500">
                <a:solidFill>
                  <a:srgbClr val="313232"/>
                </a:solidFill>
                <a:latin typeface="Arial" charset="0"/>
                <a:ea typeface="ＭＳ Ｐゴシック" pitchFamily="1" charset="-128"/>
              </a:defRPr>
            </a:lvl9pPr>
          </a:lstStyle>
          <a:p>
            <a:pPr algn="ctr" fontAlgn="base">
              <a:spcBef>
                <a:spcPct val="50000"/>
              </a:spcBef>
              <a:spcAft>
                <a:spcPct val="0"/>
              </a:spcAft>
            </a:pPr>
            <a:r>
              <a:rPr lang="de-DE" altLang="de-DE" sz="1000" dirty="0" smtClean="0">
                <a:latin typeface="Times New Roman" panose="02020603050405020304" pitchFamily="18" charset="0"/>
                <a:cs typeface="Times New Roman" panose="02020603050405020304" pitchFamily="18" charset="0"/>
              </a:rPr>
              <a:t>Univ. </a:t>
            </a:r>
            <a:r>
              <a:rPr lang="de-DE" altLang="de-DE" sz="1000" dirty="0" err="1" smtClean="0">
                <a:latin typeface="Times New Roman" panose="02020603050405020304" pitchFamily="18" charset="0"/>
                <a:cs typeface="Times New Roman" panose="02020603050405020304" pitchFamily="18" charset="0"/>
              </a:rPr>
              <a:t>Doz</a:t>
            </a:r>
            <a:r>
              <a:rPr lang="de-DE" altLang="de-DE" sz="1000" dirty="0" smtClean="0">
                <a:latin typeface="Times New Roman" panose="02020603050405020304" pitchFamily="18" charset="0"/>
                <a:cs typeface="Times New Roman" panose="02020603050405020304" pitchFamily="18" charset="0"/>
              </a:rPr>
              <a:t>. Dr. Karl Buchgraber</a:t>
            </a:r>
            <a:br>
              <a:rPr lang="de-DE" altLang="de-DE" sz="1000" dirty="0" smtClean="0">
                <a:latin typeface="Times New Roman" panose="02020603050405020304" pitchFamily="18" charset="0"/>
                <a:cs typeface="Times New Roman" panose="02020603050405020304" pitchFamily="18" charset="0"/>
              </a:rPr>
            </a:br>
            <a:r>
              <a:rPr lang="de-DE" altLang="de-DE" sz="1000" dirty="0" smtClean="0">
                <a:latin typeface="Times New Roman" panose="02020603050405020304" pitchFamily="18" charset="0"/>
                <a:cs typeface="Times New Roman" panose="02020603050405020304" pitchFamily="18" charset="0"/>
              </a:rPr>
              <a:t>Institut für Pflanzenbau und Kulturlandschaft</a:t>
            </a:r>
            <a:endParaRPr lang="de-AT" altLang="de-DE" sz="1000" dirty="0">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71884" y="6192688"/>
            <a:ext cx="724466" cy="548680"/>
          </a:xfrm>
          <a:prstGeom prst="rect">
            <a:avLst/>
          </a:prstGeom>
        </p:spPr>
      </p:pic>
    </p:spTree>
    <p:extLst>
      <p:ext uri="{BB962C8B-B14F-4D97-AF65-F5344CB8AC3E}">
        <p14:creationId xmlns:p14="http://schemas.microsoft.com/office/powerpoint/2010/main" val="2956253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rgbClr val="313232"/>
          </a:solidFill>
          <a:latin typeface="+mj-lt"/>
          <a:ea typeface="+mj-ea"/>
          <a:cs typeface="+mj-cs"/>
        </a:defRPr>
      </a:lvl1pPr>
      <a:lvl2pPr algn="l" rtl="0" eaLnBrk="1" fontAlgn="base" hangingPunct="1">
        <a:spcBef>
          <a:spcPct val="0"/>
        </a:spcBef>
        <a:spcAft>
          <a:spcPct val="0"/>
        </a:spcAft>
        <a:defRPr sz="3600" b="1">
          <a:solidFill>
            <a:srgbClr val="313232"/>
          </a:solidFill>
          <a:latin typeface="Arial" charset="0"/>
        </a:defRPr>
      </a:lvl2pPr>
      <a:lvl3pPr algn="l" rtl="0" eaLnBrk="1" fontAlgn="base" hangingPunct="1">
        <a:spcBef>
          <a:spcPct val="0"/>
        </a:spcBef>
        <a:spcAft>
          <a:spcPct val="0"/>
        </a:spcAft>
        <a:defRPr sz="3600" b="1">
          <a:solidFill>
            <a:srgbClr val="313232"/>
          </a:solidFill>
          <a:latin typeface="Arial" charset="0"/>
        </a:defRPr>
      </a:lvl3pPr>
      <a:lvl4pPr algn="l" rtl="0" eaLnBrk="1" fontAlgn="base" hangingPunct="1">
        <a:spcBef>
          <a:spcPct val="0"/>
        </a:spcBef>
        <a:spcAft>
          <a:spcPct val="0"/>
        </a:spcAft>
        <a:defRPr sz="3600" b="1">
          <a:solidFill>
            <a:srgbClr val="313232"/>
          </a:solidFill>
          <a:latin typeface="Arial" charset="0"/>
        </a:defRPr>
      </a:lvl4pPr>
      <a:lvl5pPr algn="l" rtl="0" eaLnBrk="1" fontAlgn="base" hangingPunct="1">
        <a:spcBef>
          <a:spcPct val="0"/>
        </a:spcBef>
        <a:spcAft>
          <a:spcPct val="0"/>
        </a:spcAft>
        <a:defRPr sz="3600" b="1">
          <a:solidFill>
            <a:srgbClr val="313232"/>
          </a:solidFill>
          <a:latin typeface="Arial" charset="0"/>
        </a:defRPr>
      </a:lvl5pPr>
      <a:lvl6pPr marL="457200" algn="l" rtl="0" eaLnBrk="1" fontAlgn="base" hangingPunct="1">
        <a:spcBef>
          <a:spcPct val="0"/>
        </a:spcBef>
        <a:spcAft>
          <a:spcPct val="0"/>
        </a:spcAft>
        <a:defRPr sz="3600" b="1">
          <a:solidFill>
            <a:srgbClr val="313232"/>
          </a:solidFill>
          <a:latin typeface="Arial" charset="0"/>
        </a:defRPr>
      </a:lvl6pPr>
      <a:lvl7pPr marL="914400" algn="l" rtl="0" eaLnBrk="1" fontAlgn="base" hangingPunct="1">
        <a:spcBef>
          <a:spcPct val="0"/>
        </a:spcBef>
        <a:spcAft>
          <a:spcPct val="0"/>
        </a:spcAft>
        <a:defRPr sz="3600" b="1">
          <a:solidFill>
            <a:srgbClr val="313232"/>
          </a:solidFill>
          <a:latin typeface="Arial" charset="0"/>
        </a:defRPr>
      </a:lvl7pPr>
      <a:lvl8pPr marL="1371600" algn="l" rtl="0" eaLnBrk="1" fontAlgn="base" hangingPunct="1">
        <a:spcBef>
          <a:spcPct val="0"/>
        </a:spcBef>
        <a:spcAft>
          <a:spcPct val="0"/>
        </a:spcAft>
        <a:defRPr sz="3600" b="1">
          <a:solidFill>
            <a:srgbClr val="313232"/>
          </a:solidFill>
          <a:latin typeface="Arial" charset="0"/>
        </a:defRPr>
      </a:lvl8pPr>
      <a:lvl9pPr marL="1828800" algn="l" rtl="0" eaLnBrk="1" fontAlgn="base" hangingPunct="1">
        <a:spcBef>
          <a:spcPct val="0"/>
        </a:spcBef>
        <a:spcAft>
          <a:spcPct val="0"/>
        </a:spcAft>
        <a:defRPr sz="3600" b="1">
          <a:solidFill>
            <a:srgbClr val="313232"/>
          </a:solidFill>
          <a:latin typeface="Arial" charset="0"/>
        </a:defRPr>
      </a:lvl9pPr>
    </p:titleStyle>
    <p:bodyStyle>
      <a:lvl1pPr marL="342900" indent="-342900" algn="l" rtl="0" eaLnBrk="1" fontAlgn="base" hangingPunct="1">
        <a:spcBef>
          <a:spcPct val="20000"/>
        </a:spcBef>
        <a:spcAft>
          <a:spcPct val="0"/>
        </a:spcAft>
        <a:buChar char="•"/>
        <a:defRPr sz="3200">
          <a:solidFill>
            <a:srgbClr val="313232"/>
          </a:solidFill>
          <a:latin typeface="+mn-lt"/>
          <a:ea typeface="+mn-ea"/>
          <a:cs typeface="+mn-cs"/>
        </a:defRPr>
      </a:lvl1pPr>
      <a:lvl2pPr marL="742950" indent="-285750" algn="l" rtl="0" eaLnBrk="1" fontAlgn="base" hangingPunct="1">
        <a:spcBef>
          <a:spcPct val="20000"/>
        </a:spcBef>
        <a:spcAft>
          <a:spcPct val="0"/>
        </a:spcAft>
        <a:buChar char="–"/>
        <a:defRPr sz="2800">
          <a:solidFill>
            <a:srgbClr val="313232"/>
          </a:solidFill>
          <a:latin typeface="+mn-lt"/>
        </a:defRPr>
      </a:lvl2pPr>
      <a:lvl3pPr marL="1143000" indent="-228600" algn="l" rtl="0" eaLnBrk="1" fontAlgn="base" hangingPunct="1">
        <a:spcBef>
          <a:spcPct val="20000"/>
        </a:spcBef>
        <a:spcAft>
          <a:spcPct val="0"/>
        </a:spcAft>
        <a:buChar char="•"/>
        <a:defRPr sz="2400">
          <a:solidFill>
            <a:srgbClr val="313232"/>
          </a:solidFill>
          <a:latin typeface="+mn-lt"/>
        </a:defRPr>
      </a:lvl3pPr>
      <a:lvl4pPr marL="1600200" indent="-228600" algn="l" rtl="0" eaLnBrk="1" fontAlgn="base" hangingPunct="1">
        <a:spcBef>
          <a:spcPct val="20000"/>
        </a:spcBef>
        <a:spcAft>
          <a:spcPct val="0"/>
        </a:spcAft>
        <a:buChar char="–"/>
        <a:defRPr sz="2000">
          <a:solidFill>
            <a:srgbClr val="313232"/>
          </a:solidFill>
          <a:latin typeface="+mn-lt"/>
        </a:defRPr>
      </a:lvl4pPr>
      <a:lvl5pPr marL="2057400" indent="-228600" algn="l" rtl="0" eaLnBrk="1" fontAlgn="base" hangingPunct="1">
        <a:spcBef>
          <a:spcPct val="20000"/>
        </a:spcBef>
        <a:spcAft>
          <a:spcPct val="0"/>
        </a:spcAft>
        <a:buChar char="»"/>
        <a:defRPr sz="2000">
          <a:solidFill>
            <a:srgbClr val="313232"/>
          </a:solidFill>
          <a:latin typeface="+mn-lt"/>
        </a:defRPr>
      </a:lvl5pPr>
      <a:lvl6pPr marL="2514600" indent="-228600" algn="l" rtl="0" eaLnBrk="1" fontAlgn="base" hangingPunct="1">
        <a:spcBef>
          <a:spcPct val="20000"/>
        </a:spcBef>
        <a:spcAft>
          <a:spcPct val="0"/>
        </a:spcAft>
        <a:buChar char="»"/>
        <a:defRPr sz="2000">
          <a:solidFill>
            <a:srgbClr val="313232"/>
          </a:solidFill>
          <a:latin typeface="+mn-lt"/>
        </a:defRPr>
      </a:lvl6pPr>
      <a:lvl7pPr marL="2971800" indent="-228600" algn="l" rtl="0" eaLnBrk="1" fontAlgn="base" hangingPunct="1">
        <a:spcBef>
          <a:spcPct val="20000"/>
        </a:spcBef>
        <a:spcAft>
          <a:spcPct val="0"/>
        </a:spcAft>
        <a:buChar char="»"/>
        <a:defRPr sz="2000">
          <a:solidFill>
            <a:srgbClr val="313232"/>
          </a:solidFill>
          <a:latin typeface="+mn-lt"/>
        </a:defRPr>
      </a:lvl7pPr>
      <a:lvl8pPr marL="3429000" indent="-228600" algn="l" rtl="0" eaLnBrk="1" fontAlgn="base" hangingPunct="1">
        <a:spcBef>
          <a:spcPct val="20000"/>
        </a:spcBef>
        <a:spcAft>
          <a:spcPct val="0"/>
        </a:spcAft>
        <a:buChar char="»"/>
        <a:defRPr sz="2000">
          <a:solidFill>
            <a:srgbClr val="313232"/>
          </a:solidFill>
          <a:latin typeface="+mn-lt"/>
        </a:defRPr>
      </a:lvl8pPr>
      <a:lvl9pPr marL="3886200" indent="-228600" algn="l" rtl="0" eaLnBrk="1" fontAlgn="base" hangingPunct="1">
        <a:spcBef>
          <a:spcPct val="20000"/>
        </a:spcBef>
        <a:spcAft>
          <a:spcPct val="0"/>
        </a:spcAft>
        <a:buChar char="»"/>
        <a:defRPr sz="2000">
          <a:solidFill>
            <a:srgbClr val="31323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8.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0.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9.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3" descr="Bild_Istitut2 Kopie"/>
          <p:cNvPicPr>
            <a:picLocks noChangeAspect="1" noChangeArrowheads="1"/>
          </p:cNvPicPr>
          <p:nvPr/>
        </p:nvPicPr>
        <p:blipFill>
          <a:blip r:embed="rId2"/>
          <a:srcRect/>
          <a:stretch>
            <a:fillRect/>
          </a:stretch>
        </p:blipFill>
        <p:spPr bwMode="auto">
          <a:xfrm>
            <a:off x="6444208" y="476672"/>
            <a:ext cx="1273175" cy="1395413"/>
          </a:xfrm>
          <a:prstGeom prst="rect">
            <a:avLst/>
          </a:prstGeom>
          <a:ln>
            <a:noFill/>
          </a:ln>
          <a:effectLst>
            <a:outerShdw blurRad="292100" dist="139700" dir="2700000" algn="tl" rotWithShape="0">
              <a:srgbClr val="333333">
                <a:alpha val="65000"/>
              </a:srgbClr>
            </a:outerShdw>
          </a:effectLs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 y="-190500"/>
            <a:ext cx="2152650" cy="745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872" y="5589240"/>
            <a:ext cx="1757366" cy="98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691680" y="1700808"/>
            <a:ext cx="7272808" cy="3231654"/>
          </a:xfrm>
          <a:prstGeom prst="rect">
            <a:avLst/>
          </a:prstGeom>
          <a:noFill/>
        </p:spPr>
        <p:txBody>
          <a:bodyPr wrap="square" rtlCol="0">
            <a:spAutoFit/>
          </a:bodyPr>
          <a:lstStyle/>
          <a:p>
            <a:pPr algn="ctr"/>
            <a:r>
              <a:rPr lang="de-AT" sz="4800" b="1" dirty="0" smtClean="0">
                <a:latin typeface="+mj-lt"/>
              </a:rPr>
              <a:t>Grünlandbewirtschaftung </a:t>
            </a:r>
          </a:p>
          <a:p>
            <a:pPr algn="ctr"/>
            <a:r>
              <a:rPr lang="de-AT" sz="4800" b="1" dirty="0" smtClean="0">
                <a:latin typeface="+mj-lt"/>
              </a:rPr>
              <a:t>in Österreich</a:t>
            </a:r>
          </a:p>
          <a:p>
            <a:pPr algn="ctr"/>
            <a:endParaRPr lang="de-AT" sz="4800" dirty="0" smtClean="0">
              <a:latin typeface="+mj-lt"/>
            </a:endParaRPr>
          </a:p>
          <a:p>
            <a:pPr algn="ctr"/>
            <a:r>
              <a:rPr lang="de-AT" dirty="0" smtClean="0"/>
              <a:t>von </a:t>
            </a:r>
          </a:p>
          <a:p>
            <a:pPr algn="ctr"/>
            <a:endParaRPr lang="de-AT" dirty="0" smtClean="0"/>
          </a:p>
          <a:p>
            <a:pPr algn="ctr"/>
            <a:r>
              <a:rPr lang="de-AT" sz="2400" dirty="0" smtClean="0"/>
              <a:t>Karl Buchgraber</a:t>
            </a:r>
            <a:endParaRPr lang="de-AT" sz="2400" dirty="0"/>
          </a:p>
        </p:txBody>
      </p:sp>
      <p:sp>
        <p:nvSpPr>
          <p:cNvPr id="4" name="Textfeld 3"/>
          <p:cNvSpPr txBox="1"/>
          <p:nvPr/>
        </p:nvSpPr>
        <p:spPr>
          <a:xfrm>
            <a:off x="1931988" y="5592274"/>
            <a:ext cx="4728244" cy="646331"/>
          </a:xfrm>
          <a:prstGeom prst="rect">
            <a:avLst/>
          </a:prstGeom>
          <a:noFill/>
        </p:spPr>
        <p:txBody>
          <a:bodyPr wrap="square" rtlCol="0">
            <a:spAutoFit/>
          </a:bodyPr>
          <a:lstStyle/>
          <a:p>
            <a:pPr algn="ctr"/>
            <a:r>
              <a:rPr lang="de-AT" sz="3600" b="1" dirty="0" smtClean="0"/>
              <a:t>2018</a:t>
            </a:r>
            <a:endParaRPr lang="de-AT" sz="3600" b="1" dirty="0"/>
          </a:p>
        </p:txBody>
      </p:sp>
    </p:spTree>
    <p:extLst>
      <p:ext uri="{BB962C8B-B14F-4D97-AF65-F5344CB8AC3E}">
        <p14:creationId xmlns:p14="http://schemas.microsoft.com/office/powerpoint/2010/main" val="142923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059293"/>
            <a:ext cx="1226726" cy="6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44002"/>
            <a:ext cx="7704856" cy="513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50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116632"/>
            <a:ext cx="8784976" cy="707886"/>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Feldfutter </a:t>
            </a:r>
            <a:r>
              <a:rPr lang="de-DE" sz="2000" b="1" dirty="0">
                <a:solidFill>
                  <a:schemeClr val="bg2">
                    <a:lumMod val="25000"/>
                  </a:schemeClr>
                </a:solidFill>
              </a:rPr>
              <a:t>und Wechselwiesen (ohne Silomais) in den Bundesländern Österreichs im Jahre 2016 (Quelle: BMLFUW, </a:t>
            </a:r>
            <a:r>
              <a:rPr lang="de-DE" sz="2000" b="1" dirty="0" smtClean="0">
                <a:solidFill>
                  <a:schemeClr val="bg2">
                    <a:lumMod val="25000"/>
                  </a:schemeClr>
                </a:solidFill>
              </a:rPr>
              <a:t>2017)</a:t>
            </a:r>
            <a:endParaRPr lang="de-AT" sz="2000" dirty="0">
              <a:solidFill>
                <a:schemeClr val="bg2">
                  <a:lumMod val="2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59360"/>
            <a:ext cx="8606926" cy="540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51520" y="6237312"/>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99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rage02\institut2\Gruenland\Heidi\Zeitgemäße Grünlandbewirtschaftung\3. Auflage 2018\Verwendete Bilder\Bild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575" y="1023938"/>
            <a:ext cx="7053263" cy="4810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4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755576" y="1036627"/>
            <a:ext cx="7704002" cy="4464050"/>
          </a:xfrm>
          <a:prstGeom prst="rect">
            <a:avLst/>
          </a:prstGeom>
          <a:noFill/>
          <a:ln>
            <a:noFill/>
          </a:ln>
          <a:effectLst/>
          <a:extLst>
            <a:ext uri="{909E8E84-426E-40DD-AFC4-6F175D3DCCD1}">
              <a14:hiddenFill xmlns:a14="http://schemas.microsoft.com/office/drawing/2010/main">
                <a:solidFill>
                  <a:srgbClr val="148E34"/>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1200"/>
              </a:spcBef>
              <a:tabLst>
                <a:tab pos="266700" algn="l"/>
                <a:tab pos="4391025" algn="l"/>
              </a:tabLst>
              <a:defRPr/>
            </a:pPr>
            <a:r>
              <a:rPr lang="de-DE" b="1" dirty="0">
                <a:latin typeface="Calibri" panose="020F0502020204030204" pitchFamily="34" charset="0"/>
              </a:rPr>
              <a:t>Betriebe mit Grünlandflächen </a:t>
            </a:r>
            <a:br>
              <a:rPr lang="de-DE" b="1" dirty="0">
                <a:latin typeface="Calibri" panose="020F0502020204030204" pitchFamily="34" charset="0"/>
              </a:rPr>
            </a:br>
            <a:r>
              <a:rPr lang="de-DE" b="1" dirty="0">
                <a:latin typeface="Calibri" panose="020F0502020204030204" pitchFamily="34" charset="0"/>
              </a:rPr>
              <a:t>und Tierhaltung</a:t>
            </a:r>
            <a:r>
              <a:rPr lang="de-DE" sz="2000" dirty="0">
                <a:latin typeface="Arial Black" pitchFamily="34" charset="0"/>
              </a:rPr>
              <a:t>	</a:t>
            </a:r>
            <a:r>
              <a:rPr lang="de-DE" b="1" dirty="0" smtClean="0">
                <a:latin typeface="Calibri" panose="020F0502020204030204" pitchFamily="34" charset="0"/>
              </a:rPr>
              <a:t>104.417</a:t>
            </a:r>
            <a:endParaRPr lang="de-DE" b="1" dirty="0">
              <a:latin typeface="Calibri" panose="020F0502020204030204" pitchFamily="34" charset="0"/>
            </a:endParaRPr>
          </a:p>
          <a:p>
            <a:pPr marL="342900" indent="-342900">
              <a:spcBef>
                <a:spcPts val="1200"/>
              </a:spcBef>
              <a:buFont typeface="Symbol" pitchFamily="18" charset="2"/>
              <a:buChar char="Æ"/>
              <a:tabLst>
                <a:tab pos="266700" algn="l"/>
                <a:tab pos="4391025" algn="l"/>
                <a:tab pos="5295900" algn="l"/>
              </a:tabLst>
              <a:defRPr/>
            </a:pPr>
            <a:r>
              <a:rPr lang="de-DE" b="1" dirty="0">
                <a:latin typeface="Calibri" panose="020F0502020204030204" pitchFamily="34" charset="0"/>
                <a:sym typeface="Symbol"/>
              </a:rPr>
              <a:t>Betriebsgröße in ha	</a:t>
            </a:r>
            <a:r>
              <a:rPr lang="de-DE" b="1" dirty="0" smtClean="0">
                <a:latin typeface="Calibri" panose="020F0502020204030204" pitchFamily="34" charset="0"/>
                <a:sym typeface="Symbol"/>
              </a:rPr>
              <a:t>20 (ohne Wald)</a:t>
            </a:r>
            <a:r>
              <a:rPr lang="de-DE" b="1" dirty="0">
                <a:latin typeface="Calibri" panose="020F0502020204030204" pitchFamily="34" charset="0"/>
                <a:sym typeface="Symbol"/>
              </a:rPr>
              <a:t/>
            </a:r>
            <a:br>
              <a:rPr lang="de-DE" b="1" dirty="0">
                <a:latin typeface="Calibri" panose="020F0502020204030204" pitchFamily="34" charset="0"/>
                <a:sym typeface="Symbol"/>
              </a:rPr>
            </a:br>
            <a:endParaRPr lang="de-DE" b="1" dirty="0" smtClean="0">
              <a:latin typeface="Calibri" panose="020F0502020204030204" pitchFamily="34" charset="0"/>
              <a:sym typeface="Symbol"/>
            </a:endParaRPr>
          </a:p>
          <a:p>
            <a:pPr marL="342900" indent="-342900">
              <a:spcBef>
                <a:spcPts val="1200"/>
              </a:spcBef>
              <a:buFont typeface="Symbol" pitchFamily="18" charset="2"/>
              <a:buChar char="Æ"/>
              <a:tabLst>
                <a:tab pos="266700" algn="l"/>
                <a:tab pos="4391025" algn="l"/>
                <a:tab pos="5295900" algn="l"/>
              </a:tabLst>
              <a:defRPr/>
            </a:pPr>
            <a:r>
              <a:rPr lang="de-DE" b="1" dirty="0" smtClean="0">
                <a:latin typeface="Calibri" panose="020F0502020204030204" pitchFamily="34" charset="0"/>
                <a:sym typeface="Symbol"/>
              </a:rPr>
              <a:t>Großviehbesatz </a:t>
            </a:r>
            <a:r>
              <a:rPr lang="de-DE" b="1" dirty="0">
                <a:latin typeface="Calibri" panose="020F0502020204030204" pitchFamily="34" charset="0"/>
                <a:sym typeface="Symbol"/>
              </a:rPr>
              <a:t>pro ha	</a:t>
            </a:r>
            <a:r>
              <a:rPr lang="de-DE" b="1" dirty="0" smtClean="0">
                <a:latin typeface="Calibri" panose="020F0502020204030204" pitchFamily="34" charset="0"/>
                <a:sym typeface="Symbol"/>
              </a:rPr>
              <a:t>1,0</a:t>
            </a:r>
            <a:r>
              <a:rPr lang="de-DE" b="1" dirty="0">
                <a:latin typeface="Calibri" panose="020F0502020204030204" pitchFamily="34" charset="0"/>
                <a:sym typeface="Symbol"/>
              </a:rPr>
              <a:t/>
            </a:r>
            <a:br>
              <a:rPr lang="de-DE" b="1" dirty="0">
                <a:latin typeface="Calibri" panose="020F0502020204030204" pitchFamily="34" charset="0"/>
                <a:sym typeface="Symbol"/>
              </a:rPr>
            </a:br>
            <a:r>
              <a:rPr lang="de-DE" b="1" dirty="0">
                <a:latin typeface="Calibri" panose="020F0502020204030204" pitchFamily="34" charset="0"/>
                <a:sym typeface="Symbol"/>
              </a:rPr>
              <a:t>Rinderhalter	</a:t>
            </a:r>
            <a:r>
              <a:rPr lang="de-DE" b="1" dirty="0" smtClean="0">
                <a:latin typeface="Calibri" panose="020F0502020204030204" pitchFamily="34" charset="0"/>
                <a:sym typeface="Symbol"/>
              </a:rPr>
              <a:t>60.559 </a:t>
            </a:r>
            <a:r>
              <a:rPr lang="de-DE" b="1" dirty="0">
                <a:latin typeface="Calibri" panose="020F0502020204030204" pitchFamily="34" charset="0"/>
                <a:sym typeface="Symbol"/>
              </a:rPr>
              <a:t>(davon </a:t>
            </a:r>
            <a:r>
              <a:rPr lang="de-DE" b="1" dirty="0" smtClean="0">
                <a:latin typeface="Calibri" panose="020F0502020204030204" pitchFamily="34" charset="0"/>
                <a:sym typeface="Symbol"/>
              </a:rPr>
              <a:t>29.886 </a:t>
            </a:r>
            <a:r>
              <a:rPr lang="de-DE" b="1" dirty="0">
                <a:latin typeface="Calibri" panose="020F0502020204030204" pitchFamily="34" charset="0"/>
                <a:sym typeface="Symbol"/>
              </a:rPr>
              <a:t>Milch-</a:t>
            </a:r>
            <a:br>
              <a:rPr lang="de-DE" b="1" dirty="0">
                <a:latin typeface="Calibri" panose="020F0502020204030204" pitchFamily="34" charset="0"/>
                <a:sym typeface="Symbol"/>
              </a:rPr>
            </a:br>
            <a:r>
              <a:rPr lang="de-DE" b="1" dirty="0">
                <a:latin typeface="Calibri" panose="020F0502020204030204" pitchFamily="34" charset="0"/>
                <a:sym typeface="Symbol"/>
              </a:rPr>
              <a:t>	              </a:t>
            </a:r>
            <a:r>
              <a:rPr lang="de-DE" b="1" dirty="0" err="1">
                <a:latin typeface="Calibri" panose="020F0502020204030204" pitchFamily="34" charset="0"/>
                <a:sym typeface="Symbol"/>
              </a:rPr>
              <a:t>viehhaltung</a:t>
            </a:r>
            <a:r>
              <a:rPr lang="de-DE" b="1" dirty="0">
                <a:latin typeface="Calibri" panose="020F0502020204030204" pitchFamily="34" charset="0"/>
                <a:sym typeface="Symbol"/>
              </a:rPr>
              <a:t>)</a:t>
            </a:r>
          </a:p>
          <a:p>
            <a:pPr marL="342900" indent="-342900">
              <a:spcBef>
                <a:spcPts val="1200"/>
              </a:spcBef>
              <a:buFont typeface="Symbol" pitchFamily="18" charset="2"/>
              <a:buChar char="Æ"/>
              <a:tabLst>
                <a:tab pos="266700" algn="l"/>
                <a:tab pos="4391025" algn="l"/>
                <a:tab pos="5295900" algn="l"/>
              </a:tabLst>
              <a:defRPr/>
            </a:pPr>
            <a:r>
              <a:rPr lang="de-DE" b="1" dirty="0">
                <a:latin typeface="Calibri" panose="020F0502020204030204" pitchFamily="34" charset="0"/>
                <a:sym typeface="Symbol"/>
              </a:rPr>
              <a:t>Milchkühe/Betrieb	</a:t>
            </a:r>
            <a:r>
              <a:rPr lang="de-DE" b="1" dirty="0" smtClean="0">
                <a:latin typeface="Calibri" panose="020F0502020204030204" pitchFamily="34" charset="0"/>
                <a:sym typeface="Symbol"/>
              </a:rPr>
              <a:t>19,0</a:t>
            </a:r>
            <a:endParaRPr lang="de-DE" b="1" dirty="0">
              <a:latin typeface="Calibri" panose="020F0502020204030204" pitchFamily="34" charset="0"/>
              <a:sym typeface="Symbol"/>
            </a:endParaRPr>
          </a:p>
          <a:p>
            <a:pPr marL="342900" indent="-342900">
              <a:spcBef>
                <a:spcPts val="1200"/>
              </a:spcBef>
              <a:buFont typeface="Symbol" pitchFamily="18" charset="2"/>
              <a:buChar char="Æ"/>
              <a:tabLst>
                <a:tab pos="266700" algn="l"/>
                <a:tab pos="4391025" algn="l"/>
                <a:tab pos="5295900" algn="l"/>
              </a:tabLst>
              <a:defRPr/>
            </a:pPr>
            <a:r>
              <a:rPr lang="de-DE" b="1" dirty="0" smtClean="0">
                <a:latin typeface="Calibri" panose="020F0502020204030204" pitchFamily="34" charset="0"/>
                <a:sym typeface="Symbol"/>
              </a:rPr>
              <a:t>Milchlieferleistung/Betrieb</a:t>
            </a:r>
            <a:r>
              <a:rPr lang="de-DE" b="1" dirty="0">
                <a:latin typeface="Calibri" panose="020F0502020204030204" pitchFamily="34" charset="0"/>
                <a:sym typeface="Symbol"/>
              </a:rPr>
              <a:t>	</a:t>
            </a:r>
            <a:r>
              <a:rPr lang="de-DE" b="1" dirty="0" smtClean="0">
                <a:latin typeface="Calibri" panose="020F0502020204030204" pitchFamily="34" charset="0"/>
                <a:sym typeface="Symbol"/>
              </a:rPr>
              <a:t>106.995 </a:t>
            </a:r>
            <a:r>
              <a:rPr lang="de-DE" b="1" dirty="0">
                <a:latin typeface="Calibri" panose="020F0502020204030204" pitchFamily="34" charset="0"/>
                <a:sym typeface="Symbol"/>
              </a:rPr>
              <a:t>(im extremen Berg-</a:t>
            </a:r>
            <a:br>
              <a:rPr lang="de-DE" b="1" dirty="0">
                <a:latin typeface="Calibri" panose="020F0502020204030204" pitchFamily="34" charset="0"/>
                <a:sym typeface="Symbol"/>
              </a:rPr>
            </a:br>
            <a:r>
              <a:rPr lang="de-DE" b="1" dirty="0">
                <a:latin typeface="Calibri" panose="020F0502020204030204" pitchFamily="34" charset="0"/>
                <a:sym typeface="Symbol"/>
              </a:rPr>
              <a:t>	             gebiet </a:t>
            </a:r>
            <a:r>
              <a:rPr lang="de-DE" b="1" dirty="0" smtClean="0">
                <a:latin typeface="Calibri" panose="020F0502020204030204" pitchFamily="34" charset="0"/>
                <a:sym typeface="Symbol"/>
              </a:rPr>
              <a:t>35.000 </a:t>
            </a:r>
            <a:r>
              <a:rPr lang="de-DE" b="1" dirty="0">
                <a:latin typeface="Calibri" panose="020F0502020204030204" pitchFamily="34" charset="0"/>
                <a:sym typeface="Symbol"/>
              </a:rPr>
              <a:t>kg</a:t>
            </a:r>
            <a:r>
              <a:rPr lang="de-DE" b="1" dirty="0" smtClean="0">
                <a:latin typeface="Calibri" panose="020F0502020204030204" pitchFamily="34" charset="0"/>
                <a:sym typeface="Symbol"/>
              </a:rPr>
              <a:t>)</a:t>
            </a:r>
            <a:endParaRPr lang="de-DE" b="1" dirty="0">
              <a:latin typeface="Calibri" panose="020F0502020204030204" pitchFamily="34" charset="0"/>
              <a:sym typeface="Symbol"/>
            </a:endParaRPr>
          </a:p>
        </p:txBody>
      </p:sp>
      <p:sp>
        <p:nvSpPr>
          <p:cNvPr id="4" name="Text Box 17"/>
          <p:cNvSpPr txBox="1">
            <a:spLocks noChangeArrowheads="1"/>
          </p:cNvSpPr>
          <p:nvPr/>
        </p:nvSpPr>
        <p:spPr bwMode="auto">
          <a:xfrm>
            <a:off x="251520" y="85725"/>
            <a:ext cx="8568952" cy="400110"/>
          </a:xfrm>
          <a:prstGeom prst="rect">
            <a:avLst/>
          </a:prstGeom>
          <a:blipFill>
            <a:blip r:embed="rId3"/>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smtClean="0">
                <a:latin typeface="Calibri" panose="020F0502020204030204" pitchFamily="34" charset="0"/>
              </a:rPr>
              <a:t>Betriebsstrukturen in den Grünlandgebieten Österreichs im Jahre 2016</a:t>
            </a:r>
            <a:endParaRPr lang="de-DE" sz="2000" b="1" dirty="0">
              <a:latin typeface="Calibri" panose="020F0502020204030204" pitchFamily="34" charset="0"/>
            </a:endParaRPr>
          </a:p>
        </p:txBody>
      </p:sp>
      <p:sp>
        <p:nvSpPr>
          <p:cNvPr id="7" name="Textfeld 6"/>
          <p:cNvSpPr txBox="1"/>
          <p:nvPr/>
        </p:nvSpPr>
        <p:spPr>
          <a:xfrm>
            <a:off x="251520" y="6237312"/>
            <a:ext cx="5112568" cy="246221"/>
          </a:xfrm>
          <a:prstGeom prst="rect">
            <a:avLst/>
          </a:prstGeom>
          <a:noFill/>
        </p:spPr>
        <p:txBody>
          <a:bodyPr wrap="square" rtlCol="0">
            <a:spAutoFit/>
          </a:bodyPr>
          <a:lstStyle/>
          <a:p>
            <a:r>
              <a:rPr lang="de-AT" sz="1000" dirty="0" smtClean="0"/>
              <a:t>Quelle: Grüner Bericht 2017</a:t>
            </a:r>
            <a:endParaRPr lang="de-AT" sz="10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85607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68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611560" y="798610"/>
            <a:ext cx="8208912" cy="5661025"/>
          </a:xfrm>
          <a:prstGeom prst="rect">
            <a:avLst/>
          </a:prstGeom>
          <a:noFill/>
          <a:ln>
            <a:noFill/>
          </a:ln>
          <a:effectLst/>
          <a:extLst>
            <a:ext uri="{909E8E84-426E-40DD-AFC4-6F175D3DCCD1}">
              <a14:hiddenFill xmlns:a14="http://schemas.microsoft.com/office/drawing/2010/main">
                <a:solidFill>
                  <a:srgbClr val="148E34"/>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ts val="600"/>
              </a:spcBef>
              <a:tabLst>
                <a:tab pos="361950" algn="l"/>
                <a:tab pos="3771900" algn="l"/>
              </a:tabLst>
              <a:defRPr/>
            </a:pPr>
            <a:r>
              <a:rPr lang="de-DE" sz="2000" b="1" dirty="0">
                <a:latin typeface="Calibri" panose="020F0502020204030204" pitchFamily="34" charset="0"/>
              </a:rPr>
              <a:t>Erwerbstätige </a:t>
            </a:r>
            <a:br>
              <a:rPr lang="de-DE" sz="2000" b="1" dirty="0">
                <a:latin typeface="Calibri" panose="020F0502020204030204" pitchFamily="34" charset="0"/>
              </a:rPr>
            </a:br>
            <a:r>
              <a:rPr lang="de-DE" sz="2000" b="1" dirty="0">
                <a:latin typeface="Calibri" panose="020F0502020204030204" pitchFamily="34" charset="0"/>
              </a:rPr>
              <a:t>in der Landwirtschaft	</a:t>
            </a:r>
            <a:r>
              <a:rPr lang="de-DE" sz="2000" b="1" dirty="0" smtClean="0">
                <a:latin typeface="Calibri" panose="020F0502020204030204" pitchFamily="34" charset="0"/>
              </a:rPr>
              <a:t>4,3 </a:t>
            </a:r>
            <a:r>
              <a:rPr lang="de-DE" sz="2000" b="1" dirty="0">
                <a:latin typeface="Calibri" panose="020F0502020204030204" pitchFamily="34" charset="0"/>
              </a:rPr>
              <a:t>% (in einigen Regionen 0,5 %)</a:t>
            </a:r>
          </a:p>
          <a:p>
            <a:pPr>
              <a:spcBef>
                <a:spcPts val="600"/>
              </a:spcBef>
              <a:tabLst>
                <a:tab pos="361950" algn="l"/>
                <a:tab pos="3771900" algn="l"/>
              </a:tabLst>
              <a:defRPr/>
            </a:pPr>
            <a:r>
              <a:rPr lang="de-DE" sz="2000" b="1" dirty="0">
                <a:latin typeface="Calibri" panose="020F0502020204030204" pitchFamily="34" charset="0"/>
              </a:rPr>
              <a:t>Vollerwerb	</a:t>
            </a:r>
            <a:r>
              <a:rPr lang="de-DE" sz="2000" b="1" dirty="0" smtClean="0">
                <a:latin typeface="Calibri" panose="020F0502020204030204" pitchFamily="34" charset="0"/>
              </a:rPr>
              <a:t>40 </a:t>
            </a:r>
            <a:r>
              <a:rPr lang="de-DE" sz="2000" b="1" dirty="0">
                <a:latin typeface="Calibri" panose="020F0502020204030204" pitchFamily="34" charset="0"/>
              </a:rPr>
              <a:t>%</a:t>
            </a:r>
          </a:p>
          <a:p>
            <a:pPr>
              <a:spcBef>
                <a:spcPts val="600"/>
              </a:spcBef>
              <a:tabLst>
                <a:tab pos="361950" algn="l"/>
                <a:tab pos="3771900" algn="l"/>
              </a:tabLst>
              <a:defRPr/>
            </a:pPr>
            <a:r>
              <a:rPr lang="de-DE" sz="2000" b="1" dirty="0">
                <a:latin typeface="Calibri" panose="020F0502020204030204" pitchFamily="34" charset="0"/>
              </a:rPr>
              <a:t>Nebenerwerb	</a:t>
            </a:r>
            <a:r>
              <a:rPr lang="de-DE" sz="2000" b="1" dirty="0" smtClean="0">
                <a:latin typeface="Calibri" panose="020F0502020204030204" pitchFamily="34" charset="0"/>
              </a:rPr>
              <a:t>60 % </a:t>
            </a:r>
            <a:r>
              <a:rPr lang="de-DE" sz="2000" b="1" dirty="0">
                <a:latin typeface="Calibri" panose="020F0502020204030204" pitchFamily="34" charset="0"/>
              </a:rPr>
              <a:t>(im Berggebiet über </a:t>
            </a:r>
            <a:r>
              <a:rPr lang="de-DE" sz="2000" b="1" dirty="0" smtClean="0">
                <a:latin typeface="Calibri" panose="020F0502020204030204" pitchFamily="34" charset="0"/>
              </a:rPr>
              <a:t>75 </a:t>
            </a:r>
            <a:r>
              <a:rPr lang="de-DE" sz="2000" b="1" dirty="0">
                <a:latin typeface="Calibri" panose="020F0502020204030204" pitchFamily="34" charset="0"/>
              </a:rPr>
              <a:t>%)</a:t>
            </a:r>
          </a:p>
          <a:p>
            <a:pPr>
              <a:spcBef>
                <a:spcPts val="600"/>
              </a:spcBef>
              <a:tabLst>
                <a:tab pos="361950" algn="l"/>
                <a:tab pos="3771900" algn="l"/>
              </a:tabLst>
              <a:defRPr/>
            </a:pPr>
            <a:r>
              <a:rPr lang="de-DE" sz="2000" b="1" dirty="0">
                <a:latin typeface="Calibri" panose="020F0502020204030204" pitchFamily="34" charset="0"/>
              </a:rPr>
              <a:t>Betriebsführer	</a:t>
            </a:r>
            <a:r>
              <a:rPr lang="de-DE" sz="2000" b="1" dirty="0" smtClean="0">
                <a:latin typeface="Calibri" panose="020F0502020204030204" pitchFamily="34" charset="0"/>
              </a:rPr>
              <a:t>27 % </a:t>
            </a:r>
            <a:r>
              <a:rPr lang="de-DE" sz="2000" b="1" dirty="0">
                <a:latin typeface="Calibri" panose="020F0502020204030204" pitchFamily="34" charset="0"/>
              </a:rPr>
              <a:t>Frauen und </a:t>
            </a:r>
            <a:r>
              <a:rPr lang="de-DE" sz="2000" b="1" dirty="0" smtClean="0">
                <a:latin typeface="Calibri" panose="020F0502020204030204" pitchFamily="34" charset="0"/>
              </a:rPr>
              <a:t>53 </a:t>
            </a:r>
            <a:r>
              <a:rPr lang="de-DE" sz="2000" b="1" dirty="0">
                <a:latin typeface="Calibri" panose="020F0502020204030204" pitchFamily="34" charset="0"/>
              </a:rPr>
              <a:t>% </a:t>
            </a:r>
            <a:r>
              <a:rPr lang="de-DE" sz="2000" b="1" dirty="0" smtClean="0">
                <a:latin typeface="Calibri" panose="020F0502020204030204" pitchFamily="34" charset="0"/>
              </a:rPr>
              <a:t>Männer</a:t>
            </a:r>
          </a:p>
          <a:p>
            <a:pPr>
              <a:spcBef>
                <a:spcPts val="600"/>
              </a:spcBef>
              <a:tabLst>
                <a:tab pos="361950" algn="l"/>
                <a:tab pos="3771900" algn="l"/>
              </a:tabLst>
              <a:defRPr/>
            </a:pPr>
            <a:r>
              <a:rPr lang="de-DE" sz="2000" b="1" dirty="0">
                <a:latin typeface="Calibri" panose="020F0502020204030204" pitchFamily="34" charset="0"/>
              </a:rPr>
              <a:t>	</a:t>
            </a:r>
            <a:r>
              <a:rPr lang="de-DE" sz="2000" b="1" dirty="0" smtClean="0">
                <a:latin typeface="Calibri" panose="020F0502020204030204" pitchFamily="34" charset="0"/>
              </a:rPr>
              <a:t>	14 % Ehegemeinschaften</a:t>
            </a:r>
            <a:endParaRPr lang="de-DE" sz="2000" b="1" dirty="0">
              <a:latin typeface="Calibri" panose="020F0502020204030204" pitchFamily="34" charset="0"/>
            </a:endParaRPr>
          </a:p>
          <a:p>
            <a:pPr>
              <a:spcBef>
                <a:spcPts val="600"/>
              </a:spcBef>
              <a:tabLst>
                <a:tab pos="361950" algn="l"/>
                <a:tab pos="3771900" algn="l"/>
              </a:tabLst>
              <a:defRPr/>
            </a:pPr>
            <a:r>
              <a:rPr lang="de-DE" sz="2000" b="1" dirty="0" smtClean="0">
                <a:latin typeface="Calibri" panose="020F0502020204030204" pitchFamily="34" charset="0"/>
              </a:rPr>
              <a:t>Arbeitskräfte </a:t>
            </a:r>
            <a:r>
              <a:rPr lang="de-DE" sz="2000" b="1" dirty="0">
                <a:latin typeface="Calibri" panose="020F0502020204030204" pitchFamily="34" charset="0"/>
              </a:rPr>
              <a:t>in der</a:t>
            </a:r>
            <a:br>
              <a:rPr lang="de-DE" sz="2000" b="1" dirty="0">
                <a:latin typeface="Calibri" panose="020F0502020204030204" pitchFamily="34" charset="0"/>
              </a:rPr>
            </a:br>
            <a:r>
              <a:rPr lang="de-DE" sz="2000" b="1" dirty="0">
                <a:latin typeface="Calibri" panose="020F0502020204030204" pitchFamily="34" charset="0"/>
              </a:rPr>
              <a:t>Landwirtschaft	94 % Familienangehörige</a:t>
            </a:r>
            <a:br>
              <a:rPr lang="de-DE" sz="2000" b="1" dirty="0">
                <a:latin typeface="Calibri" panose="020F0502020204030204" pitchFamily="34" charset="0"/>
              </a:rPr>
            </a:br>
            <a:r>
              <a:rPr lang="de-DE" sz="2000" b="1" dirty="0">
                <a:latin typeface="Calibri" panose="020F0502020204030204" pitchFamily="34" charset="0"/>
              </a:rPr>
              <a:t>		1,39 </a:t>
            </a:r>
            <a:r>
              <a:rPr lang="de-DE" sz="2000" b="1" dirty="0" smtClean="0">
                <a:latin typeface="Calibri" panose="020F0502020204030204" pitchFamily="34" charset="0"/>
              </a:rPr>
              <a:t>AK/Betrieb</a:t>
            </a:r>
            <a:endParaRPr lang="de-DE" sz="2000" b="1" dirty="0">
              <a:latin typeface="Calibri" panose="020F0502020204030204" pitchFamily="34" charset="0"/>
            </a:endParaRPr>
          </a:p>
          <a:p>
            <a:pPr algn="ctr">
              <a:spcBef>
                <a:spcPts val="600"/>
              </a:spcBef>
              <a:tabLst>
                <a:tab pos="361950" algn="l"/>
                <a:tab pos="3771900" algn="l"/>
                <a:tab pos="4667250" algn="l"/>
              </a:tabLst>
              <a:defRPr/>
            </a:pPr>
            <a:endParaRPr lang="de-DE" sz="2000" dirty="0">
              <a:latin typeface="Arial Black" pitchFamily="34" charset="0"/>
            </a:endParaRPr>
          </a:p>
        </p:txBody>
      </p:sp>
      <p:sp>
        <p:nvSpPr>
          <p:cNvPr id="4" name="Text Box 17"/>
          <p:cNvSpPr txBox="1">
            <a:spLocks noChangeArrowheads="1"/>
          </p:cNvSpPr>
          <p:nvPr/>
        </p:nvSpPr>
        <p:spPr bwMode="auto">
          <a:xfrm>
            <a:off x="179512" y="85725"/>
            <a:ext cx="8784976" cy="400110"/>
          </a:xfrm>
          <a:prstGeom prst="rect">
            <a:avLst/>
          </a:prstGeom>
          <a:blipFill>
            <a:blip r:embed="rId3"/>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smtClean="0">
                <a:latin typeface="Calibri" panose="020F0502020204030204" pitchFamily="34" charset="0"/>
              </a:rPr>
              <a:t>Eckdaten für die Land- und Forstwirtschaft Österreichs im Jahre 2016</a:t>
            </a:r>
            <a:endParaRPr lang="de-DE" sz="2000" b="1" dirty="0">
              <a:latin typeface="Calibri" panose="020F0502020204030204" pitchFamily="34" charset="0"/>
            </a:endParaRPr>
          </a:p>
        </p:txBody>
      </p:sp>
      <p:sp>
        <p:nvSpPr>
          <p:cNvPr id="7" name="Textfeld 6"/>
          <p:cNvSpPr txBox="1"/>
          <p:nvPr/>
        </p:nvSpPr>
        <p:spPr>
          <a:xfrm>
            <a:off x="179512" y="6465527"/>
            <a:ext cx="5112568" cy="246221"/>
          </a:xfrm>
          <a:prstGeom prst="rect">
            <a:avLst/>
          </a:prstGeom>
          <a:noFill/>
        </p:spPr>
        <p:txBody>
          <a:bodyPr wrap="square" rtlCol="0">
            <a:spAutoFit/>
          </a:bodyPr>
          <a:lstStyle/>
          <a:p>
            <a:r>
              <a:rPr lang="de-AT" sz="1000" dirty="0" smtClean="0"/>
              <a:t>Quelle: Grüner Bericht 2017</a:t>
            </a:r>
            <a:endParaRPr lang="de-AT" sz="10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85607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05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1064" name="Group 56"/>
          <p:cNvGraphicFramePr>
            <a:graphicFrameLocks noGrp="1"/>
          </p:cNvGraphicFramePr>
          <p:nvPr>
            <p:extLst>
              <p:ext uri="{D42A27DB-BD31-4B8C-83A1-F6EECF244321}">
                <p14:modId xmlns:p14="http://schemas.microsoft.com/office/powerpoint/2010/main" val="2550435172"/>
              </p:ext>
            </p:extLst>
          </p:nvPr>
        </p:nvGraphicFramePr>
        <p:xfrm>
          <a:off x="251520" y="908720"/>
          <a:ext cx="8610600" cy="4526280"/>
        </p:xfrm>
        <a:graphic>
          <a:graphicData uri="http://schemas.openxmlformats.org/drawingml/2006/table">
            <a:tbl>
              <a:tblPr/>
              <a:tblGrid>
                <a:gridCol w="1219200"/>
                <a:gridCol w="1219200"/>
                <a:gridCol w="2514600"/>
                <a:gridCol w="1828800"/>
                <a:gridCol w="1828800"/>
              </a:tblGrid>
              <a:tr h="581025">
                <a:tc gridSpan="3">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Rinder insgesamt</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cap="flat">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hMerge="1">
                  <a:txBody>
                    <a:bodyPr/>
                    <a:lstStyle/>
                    <a:p>
                      <a:endParaRPr lang="de-AT"/>
                    </a:p>
                  </a:txBody>
                  <a:tcPr/>
                </a:tc>
                <a:tc hMerge="1">
                  <a:txBody>
                    <a:bodyPr/>
                    <a:lstStyle/>
                    <a:p>
                      <a:endParaRPr lang="de-AT"/>
                    </a:p>
                  </a:txBody>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1.954.391</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cap="flat">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50000"/>
                        </a:spcBef>
                        <a:spcAft>
                          <a:spcPct val="10000"/>
                        </a:spcAft>
                        <a:buClrTx/>
                        <a:buSzTx/>
                        <a:buFontTx/>
                        <a:buNone/>
                        <a:tabLst/>
                      </a:pPr>
                      <a:r>
                        <a:rPr kumimoji="0" lang="de-DE" sz="2400" b="1" i="0" u="none" strike="noStrike" cap="none" normalizeH="0" baseline="0" smtClean="0">
                          <a:ln>
                            <a:noFill/>
                          </a:ln>
                          <a:solidFill>
                            <a:schemeClr val="tx1"/>
                          </a:solidFill>
                          <a:effectLst/>
                          <a:latin typeface="Calibri" panose="020F0502020204030204" pitchFamily="34" charset="0"/>
                        </a:rPr>
                        <a:t>davon</a:t>
                      </a:r>
                      <a:endParaRPr kumimoji="0" lang="de-AT"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cap="flat">
                      <a:noFill/>
                    </a:lnL>
                    <a:lnR>
                      <a:noFill/>
                    </a:lnR>
                    <a:lnT w="12700" cap="flat" cmpd="sng" algn="ctr">
                      <a:solidFill>
                        <a:srgbClr val="0066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10000"/>
                        </a:spcAft>
                        <a:buClrTx/>
                        <a:buSzTx/>
                        <a:buFontTx/>
                        <a:buNone/>
                        <a:tabLst/>
                      </a:pPr>
                      <a:r>
                        <a:rPr kumimoji="0" lang="de-DE" sz="2400" b="1" i="0" u="none" strike="noStrike" cap="none" normalizeH="0" baseline="0" smtClean="0">
                          <a:ln>
                            <a:noFill/>
                          </a:ln>
                          <a:solidFill>
                            <a:schemeClr val="tx1"/>
                          </a:solidFill>
                          <a:effectLst/>
                          <a:latin typeface="Calibri" panose="020F0502020204030204" pitchFamily="34" charset="0"/>
                        </a:rPr>
                        <a:t>Kühe</a:t>
                      </a:r>
                      <a:endParaRPr kumimoji="0" lang="de-AT"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10000"/>
                        </a:spcAft>
                        <a:buClrTx/>
                        <a:buSzTx/>
                        <a:buFontTx/>
                        <a:buNone/>
                        <a:tabLst/>
                      </a:pPr>
                      <a:endParaRPr kumimoji="0" lang="de-DE"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756.545</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a:noFill/>
                    </a:lnL>
                    <a:lnR cap="flat">
                      <a:noFill/>
                    </a:lnR>
                    <a:lnT w="12700" cap="flat" cmpd="sng" algn="ctr">
                      <a:solidFill>
                        <a:srgbClr val="006600"/>
                      </a:solidFill>
                      <a:prstDash val="solid"/>
                      <a:round/>
                      <a:headEnd type="none" w="med" len="med"/>
                      <a:tailEnd type="none" w="med" len="med"/>
                    </a:lnT>
                    <a:lnB>
                      <a:noFill/>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smtClean="0">
                          <a:ln>
                            <a:noFill/>
                          </a:ln>
                          <a:solidFill>
                            <a:schemeClr val="tx1"/>
                          </a:solidFill>
                          <a:effectLst/>
                          <a:latin typeface="Calibri" panose="020F0502020204030204" pitchFamily="34" charset="0"/>
                        </a:rPr>
                        <a:t>davon</a:t>
                      </a:r>
                      <a:endParaRPr kumimoji="0" lang="de-AT" sz="2400" b="1" i="0" u="none" strike="noStrike" cap="none" normalizeH="0" baseline="0" smtClean="0">
                        <a:ln>
                          <a:noFill/>
                        </a:ln>
                        <a:solidFill>
                          <a:schemeClr val="tx1"/>
                        </a:solidFill>
                        <a:effectLst/>
                        <a:latin typeface="Calibri" panose="020F0502020204030204"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smtClean="0">
                          <a:ln>
                            <a:noFill/>
                          </a:ln>
                          <a:solidFill>
                            <a:schemeClr val="tx1"/>
                          </a:solidFill>
                          <a:effectLst/>
                          <a:latin typeface="Calibri" panose="020F0502020204030204" pitchFamily="34" charset="0"/>
                        </a:rPr>
                        <a:t>Milchkühe</a:t>
                      </a:r>
                      <a:endParaRPr kumimoji="0" lang="de-AT" sz="2400" b="1" i="0" u="none" strike="noStrike" cap="none" normalizeH="0" baseline="0" smtClean="0">
                        <a:ln>
                          <a:noFill/>
                        </a:ln>
                        <a:solidFill>
                          <a:schemeClr val="tx1"/>
                        </a:solidFill>
                        <a:effectLst/>
                        <a:latin typeface="Calibri" panose="020F0502020204030204"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539.867</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horzOverflow="overflow">
                    <a:lnL>
                      <a:noFill/>
                    </a:lnL>
                    <a:lnR cap="flat">
                      <a:noFill/>
                    </a:lnR>
                    <a:lnT>
                      <a:noFill/>
                    </a:lnT>
                    <a:lnB>
                      <a:noFill/>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horzOverflow="overflow">
                    <a:lnL cap="flat">
                      <a:noFill/>
                    </a:lnL>
                    <a:lnR>
                      <a:noFill/>
                    </a:lnR>
                    <a:lnT>
                      <a:noFill/>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horzOverflow="overflow">
                    <a:lnL>
                      <a:noFill/>
                    </a:lnL>
                    <a:lnR>
                      <a:noFill/>
                    </a:lnR>
                    <a:lnT>
                      <a:noFill/>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smtClean="0">
                          <a:ln>
                            <a:noFill/>
                          </a:ln>
                          <a:solidFill>
                            <a:schemeClr val="tx1"/>
                          </a:solidFill>
                          <a:effectLst/>
                          <a:latin typeface="Calibri" panose="020F0502020204030204" pitchFamily="34" charset="0"/>
                        </a:rPr>
                        <a:t>Andere Kühe</a:t>
                      </a:r>
                      <a:endParaRPr kumimoji="0" lang="de-AT" sz="2400" b="1" i="0" u="none" strike="noStrike" cap="none" normalizeH="0" baseline="0" smtClean="0">
                        <a:ln>
                          <a:noFill/>
                        </a:ln>
                        <a:solidFill>
                          <a:schemeClr val="tx1"/>
                        </a:solidFill>
                        <a:effectLst/>
                        <a:latin typeface="Calibri" panose="020F0502020204030204" pitchFamily="34" charset="0"/>
                      </a:endParaRPr>
                    </a:p>
                  </a:txBody>
                  <a:tcPr horzOverflow="overflow">
                    <a:lnL>
                      <a:noFill/>
                    </a:lnL>
                    <a:lnR>
                      <a:noFill/>
                    </a:lnR>
                    <a:lnT>
                      <a:noFill/>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216.678</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horzOverflow="overflow">
                    <a:lnL>
                      <a:noFill/>
                    </a:lnL>
                    <a:lnR>
                      <a:noFill/>
                    </a:lnR>
                    <a:lnT>
                      <a:noFill/>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dirty="0" smtClean="0">
                        <a:ln>
                          <a:noFill/>
                        </a:ln>
                        <a:solidFill>
                          <a:schemeClr val="tx1"/>
                        </a:solidFill>
                        <a:effectLst/>
                        <a:latin typeface="Calibri" panose="020F0502020204030204" pitchFamily="34" charset="0"/>
                      </a:endParaRPr>
                    </a:p>
                  </a:txBody>
                  <a:tcPr horzOverflow="overflow">
                    <a:lnL>
                      <a:noFill/>
                    </a:lnL>
                    <a:lnR cap="flat">
                      <a:noFill/>
                    </a:lnR>
                    <a:lnT>
                      <a:noFill/>
                    </a:lnT>
                    <a:lnB w="12700" cap="flat" cmpd="sng" algn="ctr">
                      <a:solidFill>
                        <a:srgbClr val="006600"/>
                      </a:solidFill>
                      <a:prstDash val="solid"/>
                      <a:round/>
                      <a:headEnd type="none" w="med" len="med"/>
                      <a:tailEnd type="none" w="med" len="med"/>
                    </a:lnB>
                    <a:lnTlToBr>
                      <a:noFill/>
                    </a:lnTlToBr>
                    <a:lnBlToTr>
                      <a:noFill/>
                    </a:lnBlToTr>
                    <a:noFill/>
                  </a:tcPr>
                </a:tc>
              </a:tr>
              <a:tr h="581025">
                <a:tc gridSpan="2">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smtClean="0">
                          <a:ln>
                            <a:noFill/>
                          </a:ln>
                          <a:solidFill>
                            <a:schemeClr val="tx1"/>
                          </a:solidFill>
                          <a:effectLst/>
                          <a:latin typeface="Calibri" panose="020F0502020204030204" pitchFamily="34" charset="0"/>
                        </a:rPr>
                        <a:t>Schafe</a:t>
                      </a:r>
                      <a:endParaRPr kumimoji="0" lang="de-AT"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cap="flat">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hMerge="1">
                  <a:txBody>
                    <a:bodyPr/>
                    <a:lstStyle/>
                    <a:p>
                      <a:endParaRPr lang="de-AT"/>
                    </a:p>
                  </a:txBody>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378.381</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cap="flat">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579438">
                <a:tc gridSpan="2">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smtClean="0">
                          <a:ln>
                            <a:noFill/>
                          </a:ln>
                          <a:solidFill>
                            <a:schemeClr val="tx1"/>
                          </a:solidFill>
                          <a:effectLst/>
                          <a:latin typeface="Calibri" panose="020F0502020204030204" pitchFamily="34" charset="0"/>
                        </a:rPr>
                        <a:t>Ziegen</a:t>
                      </a:r>
                      <a:endParaRPr kumimoji="0" lang="de-AT"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cap="flat">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hMerge="1">
                  <a:txBody>
                    <a:bodyPr/>
                    <a:lstStyle/>
                    <a:p>
                      <a:endParaRPr lang="de-AT"/>
                    </a:p>
                  </a:txBody>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82.735</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cap="flat">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581025">
                <a:tc gridSpan="2">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Pferde</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cap="flat">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hMerge="1">
                  <a:txBody>
                    <a:bodyPr/>
                    <a:lstStyle/>
                    <a:p>
                      <a:endParaRPr lang="de-AT"/>
                    </a:p>
                  </a:txBody>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de-DE" sz="2400" b="1" i="0" u="none" strike="noStrike" cap="none" normalizeH="0" baseline="0" dirty="0" smtClean="0">
                          <a:ln>
                            <a:noFill/>
                          </a:ln>
                          <a:solidFill>
                            <a:schemeClr val="tx1"/>
                          </a:solidFill>
                          <a:effectLst/>
                          <a:latin typeface="Calibri" panose="020F0502020204030204" pitchFamily="34" charset="0"/>
                        </a:rPr>
                        <a:t>120.000</a:t>
                      </a:r>
                      <a:endParaRPr kumimoji="0" lang="de-AT"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cap="flat">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r h="581025">
                <a:tc gridSpan="2">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de-AT" sz="2400" b="1" i="0" u="none" strike="noStrike" cap="none" normalizeH="0" baseline="0" dirty="0" smtClean="0">
                          <a:ln>
                            <a:noFill/>
                          </a:ln>
                          <a:solidFill>
                            <a:schemeClr val="tx1"/>
                          </a:solidFill>
                          <a:effectLst/>
                          <a:latin typeface="Calibri" panose="020F0502020204030204" pitchFamily="34" charset="0"/>
                        </a:rPr>
                        <a:t>Bienenstöcke</a:t>
                      </a:r>
                    </a:p>
                  </a:txBody>
                  <a:tcPr marT="190500" horzOverflow="overflow">
                    <a:lnL cap="flat">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hMerge="1">
                  <a:txBody>
                    <a:bodyPr/>
                    <a:lstStyle/>
                    <a:p>
                      <a:endParaRPr lang="de-AT"/>
                    </a:p>
                  </a:txBody>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endParaRPr kumimoji="0" lang="de-DE" sz="2400" b="1" i="0" u="none" strike="noStrike" cap="none" normalizeH="0" baseline="0" dirty="0" smtClean="0">
                        <a:ln>
                          <a:noFill/>
                        </a:ln>
                        <a:solidFill>
                          <a:schemeClr val="tx1"/>
                        </a:solidFill>
                        <a:effectLst/>
                        <a:latin typeface="Calibri" panose="020F0502020204030204" pitchFamily="34" charset="0"/>
                      </a:endParaRPr>
                    </a:p>
                  </a:txBody>
                  <a:tcPr marT="190500" horzOverflow="overflow">
                    <a:lnL>
                      <a:noFill/>
                    </a:lnL>
                    <a:lnR>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10000"/>
                        </a:spcBef>
                        <a:spcAft>
                          <a:spcPct val="10000"/>
                        </a:spcAft>
                        <a:buClrTx/>
                        <a:buSzTx/>
                        <a:buFontTx/>
                        <a:buNone/>
                        <a:tabLst/>
                      </a:pPr>
                      <a:r>
                        <a:rPr kumimoji="0" lang="de-AT" sz="2400" b="1" i="0" u="none" strike="noStrike" cap="none" normalizeH="0" baseline="0" dirty="0" smtClean="0">
                          <a:ln>
                            <a:noFill/>
                          </a:ln>
                          <a:solidFill>
                            <a:schemeClr val="tx1"/>
                          </a:solidFill>
                          <a:effectLst/>
                          <a:latin typeface="Calibri" panose="020F0502020204030204" pitchFamily="34" charset="0"/>
                        </a:rPr>
                        <a:t>382.000</a:t>
                      </a:r>
                    </a:p>
                  </a:txBody>
                  <a:tcPr marT="190500" horzOverflow="overflow">
                    <a:lnL>
                      <a:noFill/>
                    </a:lnL>
                    <a:lnR cap="flat">
                      <a:noFill/>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lnTlToBr>
                      <a:noFill/>
                    </a:lnTlToBr>
                    <a:lnBlToTr>
                      <a:noFill/>
                    </a:lnBlToTr>
                    <a:noFill/>
                  </a:tcPr>
                </a:tc>
              </a:tr>
            </a:tbl>
          </a:graphicData>
        </a:graphic>
      </p:graphicFrame>
      <p:sp>
        <p:nvSpPr>
          <p:cNvPr id="6" name="Text Box 17"/>
          <p:cNvSpPr txBox="1">
            <a:spLocks noChangeArrowheads="1"/>
          </p:cNvSpPr>
          <p:nvPr/>
        </p:nvSpPr>
        <p:spPr bwMode="auto">
          <a:xfrm>
            <a:off x="251520" y="85725"/>
            <a:ext cx="8712968" cy="400110"/>
          </a:xfrm>
          <a:prstGeom prst="rect">
            <a:avLst/>
          </a:prstGeom>
          <a:blipFill>
            <a:blip r:embed="rId3"/>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smtClean="0">
                <a:latin typeface="Calibri" panose="020F0502020204030204" pitchFamily="34" charset="0"/>
              </a:rPr>
              <a:t>Viehbestand in Österreich im Jahre 2016</a:t>
            </a:r>
            <a:endParaRPr lang="de-DE" sz="2000" b="1" dirty="0">
              <a:latin typeface="Calibri" panose="020F050202020403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85607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179512" y="6465527"/>
            <a:ext cx="5112568" cy="246221"/>
          </a:xfrm>
          <a:prstGeom prst="rect">
            <a:avLst/>
          </a:prstGeom>
          <a:noFill/>
        </p:spPr>
        <p:txBody>
          <a:bodyPr wrap="square" rtlCol="0">
            <a:spAutoFit/>
          </a:bodyPr>
          <a:lstStyle/>
          <a:p>
            <a:r>
              <a:rPr lang="de-AT" sz="1000" dirty="0" smtClean="0"/>
              <a:t>Quelle: Grüner Bericht 2017</a:t>
            </a:r>
            <a:endParaRPr lang="de-AT" sz="1000" dirty="0"/>
          </a:p>
        </p:txBody>
      </p:sp>
    </p:spTree>
    <p:extLst>
      <p:ext uri="{BB962C8B-B14F-4D97-AF65-F5344CB8AC3E}">
        <p14:creationId xmlns:p14="http://schemas.microsoft.com/office/powerpoint/2010/main" val="359362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811064"/>
                                        </p:tgtEl>
                                        <p:attrNameLst>
                                          <p:attrName>style.visibility</p:attrName>
                                        </p:attrNameLst>
                                      </p:cBhvr>
                                      <p:to>
                                        <p:strVal val="visible"/>
                                      </p:to>
                                    </p:set>
                                    <p:animEffect transition="in" filter="wipe(left)">
                                      <p:cBhvr>
                                        <p:cTn id="7" dur="500"/>
                                        <p:tgtEl>
                                          <p:spTgt spid="81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44624"/>
            <a:ext cx="8928992" cy="707886"/>
          </a:xfrm>
          <a:prstGeom prst="rect">
            <a:avLst/>
          </a:prstGeom>
          <a:blipFill>
            <a:blip r:embed="rId2"/>
            <a:tile tx="0" ty="0" sx="100000" sy="100000" flip="none" algn="tl"/>
          </a:blipFill>
        </p:spPr>
        <p:txBody>
          <a:bodyPr wrap="square">
            <a:spAutoFit/>
          </a:bodyPr>
          <a:lstStyle/>
          <a:p>
            <a:r>
              <a:rPr lang="de-AT" sz="2000" b="1" dirty="0" smtClean="0">
                <a:solidFill>
                  <a:schemeClr val="bg2">
                    <a:lumMod val="25000"/>
                  </a:schemeClr>
                </a:solidFill>
              </a:rPr>
              <a:t>Strukturveränderung </a:t>
            </a:r>
            <a:r>
              <a:rPr lang="de-AT" sz="2000" b="1" dirty="0">
                <a:solidFill>
                  <a:schemeClr val="bg2">
                    <a:lumMod val="25000"/>
                  </a:schemeClr>
                </a:solidFill>
              </a:rPr>
              <a:t>in der österreichischen Land- und Forstwirtschaft in der Betriebsanzahl (1950 – 2016)</a:t>
            </a:r>
            <a:endParaRPr lang="de-AT" sz="2000" dirty="0">
              <a:solidFill>
                <a:schemeClr val="bg2">
                  <a:lumMod val="25000"/>
                </a:schemeClr>
              </a:solidFill>
            </a:endParaRPr>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6" y="836712"/>
            <a:ext cx="7604125" cy="47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51520" y="6237312"/>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71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44624"/>
            <a:ext cx="8928992" cy="707886"/>
          </a:xfrm>
          <a:prstGeom prst="rect">
            <a:avLst/>
          </a:prstGeom>
          <a:blipFill>
            <a:blip r:embed="rId2"/>
            <a:tile tx="0" ty="0" sx="100000" sy="100000" flip="none" algn="tl"/>
          </a:blipFill>
        </p:spPr>
        <p:txBody>
          <a:bodyPr wrap="square">
            <a:spAutoFit/>
          </a:bodyPr>
          <a:lstStyle/>
          <a:p>
            <a:r>
              <a:rPr lang="de-AT" sz="2000" b="1" dirty="0" smtClean="0">
                <a:solidFill>
                  <a:schemeClr val="bg2">
                    <a:lumMod val="25000"/>
                  </a:schemeClr>
                </a:solidFill>
              </a:rPr>
              <a:t>Arbeitskräfte </a:t>
            </a:r>
            <a:r>
              <a:rPr lang="de-AT" sz="2000" b="1" dirty="0">
                <a:solidFill>
                  <a:schemeClr val="bg2">
                    <a:lumMod val="25000"/>
                  </a:schemeClr>
                </a:solidFill>
              </a:rPr>
              <a:t>in der Land- und Forstwirtschaft in Österreich in den letzten Jahren (1951 – 2016), Quelle: Statistik Austria 2017</a:t>
            </a:r>
            <a:endParaRPr lang="de-AT" sz="2000" dirty="0">
              <a:solidFill>
                <a:schemeClr val="bg2">
                  <a:lumMod val="25000"/>
                </a:scheme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62438"/>
            <a:ext cx="8440334" cy="550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299" y="6072246"/>
            <a:ext cx="1147867" cy="63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66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2799" y="116632"/>
            <a:ext cx="9018863" cy="707886"/>
          </a:xfrm>
          <a:prstGeom prst="rect">
            <a:avLst/>
          </a:prstGeom>
          <a:blipFill>
            <a:blip r:embed="rId2"/>
            <a:tile tx="0" ty="0" sx="100000" sy="100000" flip="none" algn="tl"/>
          </a:blipFill>
        </p:spPr>
        <p:txBody>
          <a:bodyPr wrap="square">
            <a:spAutoFit/>
          </a:bodyPr>
          <a:lstStyle/>
          <a:p>
            <a:r>
              <a:rPr lang="de-AT" sz="2000" b="1" dirty="0" smtClean="0">
                <a:solidFill>
                  <a:schemeClr val="bg2">
                    <a:lumMod val="25000"/>
                  </a:schemeClr>
                </a:solidFill>
              </a:rPr>
              <a:t>Strukturveränderung </a:t>
            </a:r>
            <a:r>
              <a:rPr lang="de-AT" sz="2000" b="1" dirty="0">
                <a:solidFill>
                  <a:schemeClr val="bg2">
                    <a:lumMod val="25000"/>
                  </a:schemeClr>
                </a:solidFill>
              </a:rPr>
              <a:t>in der österreichischen Land- und Forstwirtschaft in Bezug auf die Agrarquote (1950 – 2016)</a:t>
            </a:r>
            <a:endParaRPr lang="de-AT" sz="2000" dirty="0">
              <a:solidFill>
                <a:schemeClr val="bg2">
                  <a:lumMod val="25000"/>
                </a:schemeClr>
              </a:solidFill>
            </a:endParaRPr>
          </a:p>
        </p:txBody>
      </p:sp>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grpSp>
        <p:nvGrpSpPr>
          <p:cNvPr id="5" name="Gruppieren 4"/>
          <p:cNvGrpSpPr/>
          <p:nvPr/>
        </p:nvGrpSpPr>
        <p:grpSpPr>
          <a:xfrm>
            <a:off x="539553" y="1259469"/>
            <a:ext cx="7885560" cy="4761819"/>
            <a:chOff x="539553" y="1124745"/>
            <a:chExt cx="7885560" cy="4761819"/>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1124745"/>
              <a:ext cx="7885560" cy="471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980172" y="5517232"/>
              <a:ext cx="144016" cy="369332"/>
            </a:xfrm>
            <a:prstGeom prst="rect">
              <a:avLst/>
            </a:prstGeom>
            <a:solidFill>
              <a:schemeClr val="bg1"/>
            </a:solidFill>
          </p:spPr>
          <p:txBody>
            <a:bodyPr wrap="square" rtlCol="0">
              <a:spAutoFit/>
            </a:bodyPr>
            <a:lstStyle/>
            <a:p>
              <a:endParaRPr lang="de-AT" dirty="0"/>
            </a:p>
          </p:txBody>
        </p:sp>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98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116632"/>
            <a:ext cx="8928992" cy="400110"/>
          </a:xfrm>
          <a:prstGeom prst="rect">
            <a:avLst/>
          </a:prstGeom>
          <a:blipFill>
            <a:blip r:embed="rId2"/>
            <a:tile tx="0" ty="0" sx="100000" sy="100000" flip="none" algn="tl"/>
          </a:blipFill>
        </p:spPr>
        <p:txBody>
          <a:bodyPr wrap="square">
            <a:spAutoFit/>
          </a:bodyPr>
          <a:lstStyle/>
          <a:p>
            <a:r>
              <a:rPr lang="de-AT" sz="2000" b="1" dirty="0" smtClean="0">
                <a:solidFill>
                  <a:schemeClr val="bg2">
                    <a:lumMod val="25000"/>
                  </a:schemeClr>
                </a:solidFill>
              </a:rPr>
              <a:t>Einkommenssituation </a:t>
            </a:r>
            <a:r>
              <a:rPr lang="de-AT" sz="2000" b="1" dirty="0">
                <a:solidFill>
                  <a:schemeClr val="bg2">
                    <a:lumMod val="25000"/>
                  </a:schemeClr>
                </a:solidFill>
              </a:rPr>
              <a:t>in der Land- und Forstwirtschaft in Österreich für die Zukunft</a:t>
            </a:r>
            <a:endParaRPr lang="de-AT" sz="2000" dirty="0">
              <a:solidFill>
                <a:schemeClr val="bg2">
                  <a:lumMod val="25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84" y="1268760"/>
            <a:ext cx="8683940" cy="408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99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torage02\institut2\Gruenland\Heidi\Zeitgemäße Grünlandbewirtschaftung\3. Auflage 2018\Verwendete Bilder\Bild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650" y="1014413"/>
            <a:ext cx="7378700" cy="4827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059293"/>
            <a:ext cx="1226726" cy="6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050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188640"/>
            <a:ext cx="8856984"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Futtererträge</a:t>
            </a:r>
            <a:r>
              <a:rPr lang="de-DE" sz="2000" b="1" dirty="0">
                <a:solidFill>
                  <a:schemeClr val="bg2">
                    <a:lumMod val="25000"/>
                  </a:schemeClr>
                </a:solidFill>
              </a:rPr>
              <a:t>,</a:t>
            </a:r>
            <a:r>
              <a:rPr lang="de-DE" sz="2000" dirty="0">
                <a:solidFill>
                  <a:schemeClr val="bg2">
                    <a:lumMod val="25000"/>
                  </a:schemeClr>
                </a:solidFill>
              </a:rPr>
              <a:t> </a:t>
            </a:r>
            <a:r>
              <a:rPr lang="de-DE" sz="2000" b="1" dirty="0">
                <a:solidFill>
                  <a:schemeClr val="bg2">
                    <a:lumMod val="25000"/>
                  </a:schemeClr>
                </a:solidFill>
              </a:rPr>
              <a:t>Protein- und Energieerträge aus dem Grünland Österreichs (2016)</a:t>
            </a:r>
            <a:endParaRPr lang="de-AT" sz="2000" dirty="0">
              <a:solidFill>
                <a:schemeClr val="bg2">
                  <a:lumMod val="25000"/>
                </a:schemeClr>
              </a:solidFill>
            </a:endParaRPr>
          </a:p>
        </p:txBody>
      </p:sp>
      <p:pic>
        <p:nvPicPr>
          <p:cNvPr id="4" name="Grafik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24744"/>
            <a:ext cx="8712968" cy="4248472"/>
          </a:xfrm>
          <a:prstGeom prst="rect">
            <a:avLst/>
          </a:prstGeom>
          <a:noFill/>
        </p:spPr>
      </p:pic>
      <p:sp>
        <p:nvSpPr>
          <p:cNvPr id="5" name="Textfeld 4"/>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1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88640"/>
            <a:ext cx="8640960"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Flächen </a:t>
            </a:r>
            <a:r>
              <a:rPr lang="de-DE" sz="2000" b="1" dirty="0">
                <a:solidFill>
                  <a:schemeClr val="bg2">
                    <a:lumMod val="25000"/>
                  </a:schemeClr>
                </a:solidFill>
              </a:rPr>
              <a:t>in Österreich, Veränderungen in den letzten 50 Jahren </a:t>
            </a:r>
            <a:r>
              <a:rPr lang="de-DE" sz="1200" b="1" dirty="0">
                <a:solidFill>
                  <a:schemeClr val="bg2">
                    <a:lumMod val="25000"/>
                  </a:schemeClr>
                </a:solidFill>
              </a:rPr>
              <a:t>(BMLFUW, </a:t>
            </a:r>
            <a:r>
              <a:rPr lang="de-DE" sz="1200" b="1" dirty="0" smtClean="0">
                <a:solidFill>
                  <a:schemeClr val="bg2">
                    <a:lumMod val="25000"/>
                  </a:schemeClr>
                </a:solidFill>
              </a:rPr>
              <a:t>2017)</a:t>
            </a:r>
            <a:endParaRPr lang="de-AT" sz="1200" dirty="0">
              <a:solidFill>
                <a:schemeClr val="bg2">
                  <a:lumMod val="25000"/>
                </a:schemeClr>
              </a:solidFill>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07" y="1700808"/>
            <a:ext cx="8704764" cy="33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08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6" name="Text Box 4"/>
          <p:cNvSpPr txBox="1">
            <a:spLocks noChangeArrowheads="1"/>
          </p:cNvSpPr>
          <p:nvPr/>
        </p:nvSpPr>
        <p:spPr bwMode="auto">
          <a:xfrm>
            <a:off x="395287" y="1052736"/>
            <a:ext cx="8353425" cy="4570482"/>
          </a:xfrm>
          <a:prstGeom prst="rect">
            <a:avLst/>
          </a:prstGeom>
          <a:noFill/>
          <a:ln w="9525">
            <a:solidFill>
              <a:schemeClr val="tx1"/>
            </a:solidFill>
            <a:miter lim="800000"/>
            <a:headEnd/>
            <a:tailEnd/>
          </a:ln>
          <a:effectLs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SzPct val="125000"/>
              <a:buFont typeface="Wingdings" pitchFamily="2" charset="2"/>
              <a:buChar char="Ø"/>
            </a:pPr>
            <a:r>
              <a:rPr lang="de-DE" sz="1800" dirty="0">
                <a:latin typeface="Calibri" panose="020F0502020204030204" pitchFamily="34" charset="0"/>
              </a:rPr>
              <a:t>für eine kräftige Durchwurzelung des Oberbodens. Unter Grünland beste Aggregatstabilität, vielfältiges und aktives Bodenleben, beste </a:t>
            </a:r>
            <a:r>
              <a:rPr lang="de-DE" sz="1800" dirty="0" smtClean="0">
                <a:latin typeface="Calibri" panose="020F0502020204030204" pitchFamily="34" charset="0"/>
              </a:rPr>
              <a:t>Lebendverbauung </a:t>
            </a:r>
            <a:r>
              <a:rPr lang="de-DE" sz="1800" dirty="0">
                <a:latin typeface="Calibri" panose="020F0502020204030204" pitchFamily="34" charset="0"/>
              </a:rPr>
              <a:t>und hohes Nährstoffhaltevermögen.</a:t>
            </a:r>
          </a:p>
          <a:p>
            <a:pPr eaLnBrk="1" hangingPunct="1">
              <a:spcBef>
                <a:spcPct val="50000"/>
              </a:spcBef>
              <a:buSzPct val="125000"/>
              <a:buFont typeface="Wingdings" pitchFamily="2" charset="2"/>
              <a:buChar char="Ø"/>
            </a:pPr>
            <a:r>
              <a:rPr lang="de-DE" sz="1800" dirty="0">
                <a:latin typeface="Calibri" panose="020F0502020204030204" pitchFamily="34" charset="0"/>
              </a:rPr>
              <a:t>für</a:t>
            </a:r>
            <a:r>
              <a:rPr lang="de-DE" sz="2000" dirty="0">
                <a:latin typeface="Calibri" panose="020F0502020204030204" pitchFamily="34" charset="0"/>
              </a:rPr>
              <a:t> </a:t>
            </a:r>
            <a:r>
              <a:rPr lang="de-DE" sz="1800" dirty="0">
                <a:latin typeface="Calibri" panose="020F0502020204030204" pitchFamily="34" charset="0"/>
              </a:rPr>
              <a:t>den Erosionsschutz, insbesondere in Hang- und Steillagen. Naturgefahren </a:t>
            </a:r>
            <a:r>
              <a:rPr lang="de-DE" sz="1800" dirty="0" smtClean="0">
                <a:latin typeface="Calibri" panose="020F0502020204030204" pitchFamily="34" charset="0"/>
              </a:rPr>
              <a:t> (</a:t>
            </a:r>
            <a:r>
              <a:rPr lang="de-DE" sz="1800" dirty="0">
                <a:latin typeface="Calibri" panose="020F0502020204030204" pitchFamily="34" charset="0"/>
              </a:rPr>
              <a:t>Muren) und Nährstoffeinträge in Gewässer werden bei intakten Grünlandflächen hintan gehalten oder vermieden.</a:t>
            </a:r>
          </a:p>
          <a:p>
            <a:pPr eaLnBrk="1" hangingPunct="1">
              <a:spcBef>
                <a:spcPct val="50000"/>
              </a:spcBef>
              <a:buSzPct val="125000"/>
              <a:buFont typeface="Wingdings" pitchFamily="2" charset="2"/>
              <a:buChar char="Ø"/>
            </a:pPr>
            <a:r>
              <a:rPr lang="de-DE" sz="1800" dirty="0">
                <a:latin typeface="Calibri" panose="020F0502020204030204" pitchFamily="34" charset="0"/>
              </a:rPr>
              <a:t>für bestes Trinkwasser. Der Alpenraum ist das „Wasserreich“ Mitteleuropas.</a:t>
            </a:r>
          </a:p>
          <a:p>
            <a:pPr eaLnBrk="1" hangingPunct="1">
              <a:spcBef>
                <a:spcPct val="50000"/>
              </a:spcBef>
              <a:buSzPct val="125000"/>
              <a:buFont typeface="Wingdings" pitchFamily="2" charset="2"/>
              <a:buChar char="Ø"/>
            </a:pPr>
            <a:r>
              <a:rPr lang="de-DE" sz="1800" dirty="0">
                <a:latin typeface="Calibri" panose="020F0502020204030204" pitchFamily="34" charset="0"/>
              </a:rPr>
              <a:t>für Sauerstoffproduktion. Grünland und Wald sorgen für beste Luftqualitäten. Im Alpenraum herrschen kühlere Temperaturen vor. Die Alpenregionen sind wichtige Lebens- und Erholungsräume.</a:t>
            </a:r>
            <a:r>
              <a:rPr lang="de-DE" sz="1800" b="1" dirty="0">
                <a:latin typeface="Calibri" panose="020F0502020204030204" pitchFamily="34" charset="0"/>
              </a:rPr>
              <a:t> </a:t>
            </a:r>
          </a:p>
          <a:p>
            <a:pPr eaLnBrk="1" hangingPunct="1">
              <a:spcBef>
                <a:spcPct val="50000"/>
              </a:spcBef>
              <a:buSzPct val="125000"/>
              <a:buFont typeface="Wingdings" pitchFamily="2" charset="2"/>
              <a:buChar char="Ø"/>
            </a:pPr>
            <a:r>
              <a:rPr lang="de-DE" sz="1800" dirty="0">
                <a:latin typeface="Calibri" panose="020F0502020204030204" pitchFamily="34" charset="0"/>
              </a:rPr>
              <a:t>für eine hohe Biodiversität in Flora und Fauna. Die großen Unterschiede in den geologischen, topographischen und klimatischen Verhältnissen bei individueller Bewirtschaftung durch die Bauern liefern diese einzigartige Vielfalt im Alpenraum. Die drohende </a:t>
            </a:r>
            <a:r>
              <a:rPr lang="de-DE" sz="1800" dirty="0" err="1">
                <a:latin typeface="Calibri" panose="020F0502020204030204" pitchFamily="34" charset="0"/>
              </a:rPr>
              <a:t>Verwaldung</a:t>
            </a:r>
            <a:r>
              <a:rPr lang="de-DE" sz="1800" dirty="0">
                <a:latin typeface="Calibri" panose="020F0502020204030204" pitchFamily="34" charset="0"/>
              </a:rPr>
              <a:t> verdrängt diese Biodiversität. </a:t>
            </a:r>
          </a:p>
        </p:txBody>
      </p:sp>
      <p:sp>
        <p:nvSpPr>
          <p:cNvPr id="5" name="Text Box 17"/>
          <p:cNvSpPr txBox="1">
            <a:spLocks noChangeArrowheads="1"/>
          </p:cNvSpPr>
          <p:nvPr/>
        </p:nvSpPr>
        <p:spPr bwMode="auto">
          <a:xfrm>
            <a:off x="395287" y="191423"/>
            <a:ext cx="8353425" cy="400110"/>
          </a:xfrm>
          <a:prstGeom prst="rect">
            <a:avLst/>
          </a:prstGeom>
          <a:blipFill>
            <a:blip r:embed="rId3"/>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smtClean="0">
                <a:solidFill>
                  <a:schemeClr val="bg2">
                    <a:lumMod val="25000"/>
                  </a:schemeClr>
                </a:solidFill>
                <a:latin typeface="Calibri" panose="020F0502020204030204" pitchFamily="34" charset="0"/>
              </a:rPr>
              <a:t>Wiesen, Weiden und Almen sind ökologisch wichtig…</a:t>
            </a:r>
            <a:endParaRPr lang="de-DE" sz="2000" b="1" dirty="0">
              <a:solidFill>
                <a:schemeClr val="bg2">
                  <a:lumMod val="25000"/>
                </a:schemeClr>
              </a:solidFill>
              <a:latin typeface="Calibri" panose="020F050202020403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970"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13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8676">
                                            <p:bg/>
                                          </p:spTgt>
                                        </p:tgtEl>
                                        <p:attrNameLst>
                                          <p:attrName>style.visibility</p:attrName>
                                        </p:attrNameLst>
                                      </p:cBhvr>
                                      <p:to>
                                        <p:strVal val="visible"/>
                                      </p:to>
                                    </p:set>
                                    <p:animEffect transition="in" filter="wipe(left)">
                                      <p:cBhvr>
                                        <p:cTn id="7" dur="1000"/>
                                        <p:tgtEl>
                                          <p:spTgt spid="668676">
                                            <p:bg/>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68676">
                                            <p:txEl>
                                              <p:pRg st="0" end="0"/>
                                            </p:txEl>
                                          </p:spTgt>
                                        </p:tgtEl>
                                        <p:attrNameLst>
                                          <p:attrName>style.visibility</p:attrName>
                                        </p:attrNameLst>
                                      </p:cBhvr>
                                      <p:to>
                                        <p:strVal val="visible"/>
                                      </p:to>
                                    </p:set>
                                    <p:animEffect transition="in" filter="wipe(left)">
                                      <p:cBhvr>
                                        <p:cTn id="11" dur="1000"/>
                                        <p:tgtEl>
                                          <p:spTgt spid="668676">
                                            <p:txEl>
                                              <p:pRg st="0" end="0"/>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68676">
                                            <p:txEl>
                                              <p:pRg st="1" end="1"/>
                                            </p:txEl>
                                          </p:spTgt>
                                        </p:tgtEl>
                                        <p:attrNameLst>
                                          <p:attrName>style.visibility</p:attrName>
                                        </p:attrNameLst>
                                      </p:cBhvr>
                                      <p:to>
                                        <p:strVal val="visible"/>
                                      </p:to>
                                    </p:set>
                                    <p:animEffect transition="in" filter="wipe(left)">
                                      <p:cBhvr>
                                        <p:cTn id="15" dur="1000"/>
                                        <p:tgtEl>
                                          <p:spTgt spid="668676">
                                            <p:txEl>
                                              <p:pRg st="1" end="1"/>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68676">
                                            <p:txEl>
                                              <p:pRg st="2" end="2"/>
                                            </p:txEl>
                                          </p:spTgt>
                                        </p:tgtEl>
                                        <p:attrNameLst>
                                          <p:attrName>style.visibility</p:attrName>
                                        </p:attrNameLst>
                                      </p:cBhvr>
                                      <p:to>
                                        <p:strVal val="visible"/>
                                      </p:to>
                                    </p:set>
                                    <p:animEffect transition="in" filter="wipe(left)">
                                      <p:cBhvr>
                                        <p:cTn id="19" dur="1000"/>
                                        <p:tgtEl>
                                          <p:spTgt spid="668676">
                                            <p:txEl>
                                              <p:pRg st="2" end="2"/>
                                            </p:txEl>
                                          </p:spTgt>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68676">
                                            <p:txEl>
                                              <p:pRg st="3" end="3"/>
                                            </p:txEl>
                                          </p:spTgt>
                                        </p:tgtEl>
                                        <p:attrNameLst>
                                          <p:attrName>style.visibility</p:attrName>
                                        </p:attrNameLst>
                                      </p:cBhvr>
                                      <p:to>
                                        <p:strVal val="visible"/>
                                      </p:to>
                                    </p:set>
                                    <p:animEffect transition="in" filter="wipe(left)">
                                      <p:cBhvr>
                                        <p:cTn id="23" dur="1000"/>
                                        <p:tgtEl>
                                          <p:spTgt spid="668676">
                                            <p:txEl>
                                              <p:pRg st="3" end="3"/>
                                            </p:txEl>
                                          </p:spTgt>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668676">
                                            <p:txEl>
                                              <p:pRg st="4" end="4"/>
                                            </p:txEl>
                                          </p:spTgt>
                                        </p:tgtEl>
                                        <p:attrNameLst>
                                          <p:attrName>style.visibility</p:attrName>
                                        </p:attrNameLst>
                                      </p:cBhvr>
                                      <p:to>
                                        <p:strVal val="visible"/>
                                      </p:to>
                                    </p:set>
                                    <p:animEffect transition="in" filter="wipe(left)">
                                      <p:cBhvr>
                                        <p:cTn id="27" dur="1000"/>
                                        <p:tgtEl>
                                          <p:spTgt spid="668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5731" name="Picture 74" descr="npo000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83" name="Rectangle 75"/>
          <p:cNvSpPr>
            <a:spLocks noChangeArrowheads="1"/>
          </p:cNvSpPr>
          <p:nvPr/>
        </p:nvSpPr>
        <p:spPr bwMode="auto">
          <a:xfrm>
            <a:off x="0" y="1066800"/>
            <a:ext cx="9144000" cy="5791200"/>
          </a:xfrm>
          <a:prstGeom prst="rect">
            <a:avLst/>
          </a:prstGeom>
          <a:solidFill>
            <a:srgbClr val="FFFFFF">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45485" name="Group 77"/>
          <p:cNvGrpSpPr>
            <a:grpSpLocks/>
          </p:cNvGrpSpPr>
          <p:nvPr/>
        </p:nvGrpSpPr>
        <p:grpSpPr bwMode="auto">
          <a:xfrm>
            <a:off x="701675" y="1066800"/>
            <a:ext cx="433388" cy="4032250"/>
            <a:chOff x="442" y="602"/>
            <a:chExt cx="273" cy="2610"/>
          </a:xfrm>
        </p:grpSpPr>
        <p:grpSp>
          <p:nvGrpSpPr>
            <p:cNvPr id="47155" name="Group 78"/>
            <p:cNvGrpSpPr>
              <a:grpSpLocks/>
            </p:cNvGrpSpPr>
            <p:nvPr/>
          </p:nvGrpSpPr>
          <p:grpSpPr bwMode="auto">
            <a:xfrm>
              <a:off x="667" y="700"/>
              <a:ext cx="48" cy="2487"/>
              <a:chOff x="667" y="700"/>
              <a:chExt cx="48" cy="2487"/>
            </a:xfrm>
          </p:grpSpPr>
          <p:sp>
            <p:nvSpPr>
              <p:cNvPr id="47166" name="Line 79"/>
              <p:cNvSpPr>
                <a:spLocks noChangeShapeType="1"/>
              </p:cNvSpPr>
              <p:nvPr/>
            </p:nvSpPr>
            <p:spPr bwMode="auto">
              <a:xfrm>
                <a:off x="714" y="700"/>
                <a:ext cx="1" cy="24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67" name="Line 80"/>
              <p:cNvSpPr>
                <a:spLocks noChangeShapeType="1"/>
              </p:cNvSpPr>
              <p:nvPr/>
            </p:nvSpPr>
            <p:spPr bwMode="auto">
              <a:xfrm>
                <a:off x="667" y="3141"/>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68" name="Line 81"/>
              <p:cNvSpPr>
                <a:spLocks noChangeShapeType="1"/>
              </p:cNvSpPr>
              <p:nvPr/>
            </p:nvSpPr>
            <p:spPr bwMode="auto">
              <a:xfrm>
                <a:off x="667" y="2871"/>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69" name="Line 82"/>
              <p:cNvSpPr>
                <a:spLocks noChangeShapeType="1"/>
              </p:cNvSpPr>
              <p:nvPr/>
            </p:nvSpPr>
            <p:spPr bwMode="auto">
              <a:xfrm>
                <a:off x="667" y="2601"/>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70" name="Line 83"/>
              <p:cNvSpPr>
                <a:spLocks noChangeShapeType="1"/>
              </p:cNvSpPr>
              <p:nvPr/>
            </p:nvSpPr>
            <p:spPr bwMode="auto">
              <a:xfrm>
                <a:off x="667" y="2331"/>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71" name="Line 84"/>
              <p:cNvSpPr>
                <a:spLocks noChangeShapeType="1"/>
              </p:cNvSpPr>
              <p:nvPr/>
            </p:nvSpPr>
            <p:spPr bwMode="auto">
              <a:xfrm>
                <a:off x="667" y="2055"/>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72" name="Line 85"/>
              <p:cNvSpPr>
                <a:spLocks noChangeShapeType="1"/>
              </p:cNvSpPr>
              <p:nvPr/>
            </p:nvSpPr>
            <p:spPr bwMode="auto">
              <a:xfrm>
                <a:off x="667" y="1785"/>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73" name="Line 86"/>
              <p:cNvSpPr>
                <a:spLocks noChangeShapeType="1"/>
              </p:cNvSpPr>
              <p:nvPr/>
            </p:nvSpPr>
            <p:spPr bwMode="auto">
              <a:xfrm>
                <a:off x="667" y="1515"/>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74" name="Line 87"/>
              <p:cNvSpPr>
                <a:spLocks noChangeShapeType="1"/>
              </p:cNvSpPr>
              <p:nvPr/>
            </p:nvSpPr>
            <p:spPr bwMode="auto">
              <a:xfrm>
                <a:off x="667" y="1239"/>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75" name="Line 88"/>
              <p:cNvSpPr>
                <a:spLocks noChangeShapeType="1"/>
              </p:cNvSpPr>
              <p:nvPr/>
            </p:nvSpPr>
            <p:spPr bwMode="auto">
              <a:xfrm>
                <a:off x="667" y="969"/>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76" name="Line 89"/>
              <p:cNvSpPr>
                <a:spLocks noChangeShapeType="1"/>
              </p:cNvSpPr>
              <p:nvPr/>
            </p:nvSpPr>
            <p:spPr bwMode="auto">
              <a:xfrm>
                <a:off x="667" y="700"/>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77" name="Line 90"/>
              <p:cNvSpPr>
                <a:spLocks noChangeShapeType="1"/>
              </p:cNvSpPr>
              <p:nvPr/>
            </p:nvSpPr>
            <p:spPr bwMode="auto">
              <a:xfrm flipV="1">
                <a:off x="714" y="314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grpSp>
        <p:sp>
          <p:nvSpPr>
            <p:cNvPr id="47156" name="Rectangle 91"/>
            <p:cNvSpPr>
              <a:spLocks noChangeArrowheads="1"/>
            </p:cNvSpPr>
            <p:nvPr/>
          </p:nvSpPr>
          <p:spPr bwMode="auto">
            <a:xfrm>
              <a:off x="517" y="3049"/>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0</a:t>
              </a:r>
              <a:endParaRPr lang="de-AT">
                <a:solidFill>
                  <a:srgbClr val="339966"/>
                </a:solidFill>
                <a:latin typeface="Arial Black" pitchFamily="34" charset="0"/>
              </a:endParaRPr>
            </a:p>
          </p:txBody>
        </p:sp>
        <p:sp>
          <p:nvSpPr>
            <p:cNvPr id="47157" name="Rectangle 92"/>
            <p:cNvSpPr>
              <a:spLocks noChangeArrowheads="1"/>
            </p:cNvSpPr>
            <p:nvPr/>
          </p:nvSpPr>
          <p:spPr bwMode="auto">
            <a:xfrm>
              <a:off x="517" y="2779"/>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2</a:t>
              </a:r>
              <a:endParaRPr lang="de-AT">
                <a:solidFill>
                  <a:srgbClr val="339966"/>
                </a:solidFill>
                <a:latin typeface="Arial Black" pitchFamily="34" charset="0"/>
              </a:endParaRPr>
            </a:p>
          </p:txBody>
        </p:sp>
        <p:sp>
          <p:nvSpPr>
            <p:cNvPr id="47158" name="Rectangle 93"/>
            <p:cNvSpPr>
              <a:spLocks noChangeArrowheads="1"/>
            </p:cNvSpPr>
            <p:nvPr/>
          </p:nvSpPr>
          <p:spPr bwMode="auto">
            <a:xfrm>
              <a:off x="517" y="2503"/>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4</a:t>
              </a:r>
              <a:endParaRPr lang="de-AT">
                <a:solidFill>
                  <a:srgbClr val="339966"/>
                </a:solidFill>
                <a:latin typeface="Arial Black" pitchFamily="34" charset="0"/>
              </a:endParaRPr>
            </a:p>
          </p:txBody>
        </p:sp>
        <p:sp>
          <p:nvSpPr>
            <p:cNvPr id="47159" name="Rectangle 94"/>
            <p:cNvSpPr>
              <a:spLocks noChangeArrowheads="1"/>
            </p:cNvSpPr>
            <p:nvPr/>
          </p:nvSpPr>
          <p:spPr bwMode="auto">
            <a:xfrm>
              <a:off x="517" y="2233"/>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6</a:t>
              </a:r>
              <a:endParaRPr lang="de-AT">
                <a:solidFill>
                  <a:srgbClr val="339966"/>
                </a:solidFill>
                <a:latin typeface="Arial Black" pitchFamily="34" charset="0"/>
              </a:endParaRPr>
            </a:p>
          </p:txBody>
        </p:sp>
        <p:sp>
          <p:nvSpPr>
            <p:cNvPr id="47160" name="Rectangle 95"/>
            <p:cNvSpPr>
              <a:spLocks noChangeArrowheads="1"/>
            </p:cNvSpPr>
            <p:nvPr/>
          </p:nvSpPr>
          <p:spPr bwMode="auto">
            <a:xfrm>
              <a:off x="517" y="1963"/>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8</a:t>
              </a:r>
              <a:endParaRPr lang="de-AT">
                <a:solidFill>
                  <a:srgbClr val="339966"/>
                </a:solidFill>
                <a:latin typeface="Arial Black" pitchFamily="34" charset="0"/>
              </a:endParaRPr>
            </a:p>
          </p:txBody>
        </p:sp>
        <p:sp>
          <p:nvSpPr>
            <p:cNvPr id="47161" name="Rectangle 96"/>
            <p:cNvSpPr>
              <a:spLocks noChangeArrowheads="1"/>
            </p:cNvSpPr>
            <p:nvPr/>
          </p:nvSpPr>
          <p:spPr bwMode="auto">
            <a:xfrm>
              <a:off x="442" y="1688"/>
              <a:ext cx="1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10</a:t>
              </a:r>
              <a:endParaRPr lang="de-AT">
                <a:solidFill>
                  <a:srgbClr val="339966"/>
                </a:solidFill>
                <a:latin typeface="Arial Black" pitchFamily="34" charset="0"/>
              </a:endParaRPr>
            </a:p>
          </p:txBody>
        </p:sp>
        <p:sp>
          <p:nvSpPr>
            <p:cNvPr id="47162" name="Rectangle 97"/>
            <p:cNvSpPr>
              <a:spLocks noChangeArrowheads="1"/>
            </p:cNvSpPr>
            <p:nvPr/>
          </p:nvSpPr>
          <p:spPr bwMode="auto">
            <a:xfrm>
              <a:off x="442" y="1418"/>
              <a:ext cx="1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12</a:t>
              </a:r>
              <a:endParaRPr lang="de-AT">
                <a:solidFill>
                  <a:srgbClr val="339966"/>
                </a:solidFill>
                <a:latin typeface="Arial Black" pitchFamily="34" charset="0"/>
              </a:endParaRPr>
            </a:p>
          </p:txBody>
        </p:sp>
        <p:sp>
          <p:nvSpPr>
            <p:cNvPr id="47163" name="Rectangle 98"/>
            <p:cNvSpPr>
              <a:spLocks noChangeArrowheads="1"/>
            </p:cNvSpPr>
            <p:nvPr/>
          </p:nvSpPr>
          <p:spPr bwMode="auto">
            <a:xfrm>
              <a:off x="442" y="1148"/>
              <a:ext cx="1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14</a:t>
              </a:r>
              <a:endParaRPr lang="de-AT">
                <a:solidFill>
                  <a:srgbClr val="339966"/>
                </a:solidFill>
                <a:latin typeface="Arial Black" pitchFamily="34" charset="0"/>
              </a:endParaRPr>
            </a:p>
          </p:txBody>
        </p:sp>
        <p:sp>
          <p:nvSpPr>
            <p:cNvPr id="47164" name="Rectangle 99"/>
            <p:cNvSpPr>
              <a:spLocks noChangeArrowheads="1"/>
            </p:cNvSpPr>
            <p:nvPr/>
          </p:nvSpPr>
          <p:spPr bwMode="auto">
            <a:xfrm>
              <a:off x="442" y="878"/>
              <a:ext cx="1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16</a:t>
              </a:r>
              <a:endParaRPr lang="de-AT">
                <a:solidFill>
                  <a:srgbClr val="339966"/>
                </a:solidFill>
                <a:latin typeface="Arial Black" pitchFamily="34" charset="0"/>
              </a:endParaRPr>
            </a:p>
          </p:txBody>
        </p:sp>
        <p:sp>
          <p:nvSpPr>
            <p:cNvPr id="47165" name="Rectangle 100"/>
            <p:cNvSpPr>
              <a:spLocks noChangeArrowheads="1"/>
            </p:cNvSpPr>
            <p:nvPr/>
          </p:nvSpPr>
          <p:spPr bwMode="auto">
            <a:xfrm>
              <a:off x="442" y="602"/>
              <a:ext cx="1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dirty="0">
                  <a:solidFill>
                    <a:srgbClr val="000000"/>
                  </a:solidFill>
                  <a:latin typeface="Arial Black" pitchFamily="34" charset="0"/>
                </a:rPr>
                <a:t>18</a:t>
              </a:r>
              <a:endParaRPr lang="de-AT" dirty="0">
                <a:solidFill>
                  <a:srgbClr val="339966"/>
                </a:solidFill>
                <a:latin typeface="Arial Black" pitchFamily="34" charset="0"/>
              </a:endParaRPr>
            </a:p>
          </p:txBody>
        </p:sp>
      </p:grpSp>
      <p:grpSp>
        <p:nvGrpSpPr>
          <p:cNvPr id="145509" name="Group 101"/>
          <p:cNvGrpSpPr>
            <a:grpSpLocks/>
          </p:cNvGrpSpPr>
          <p:nvPr/>
        </p:nvGrpSpPr>
        <p:grpSpPr bwMode="auto">
          <a:xfrm>
            <a:off x="1004888" y="4943996"/>
            <a:ext cx="8034337" cy="520179"/>
            <a:chOff x="633" y="3118"/>
            <a:chExt cx="5061" cy="324"/>
          </a:xfrm>
        </p:grpSpPr>
        <p:sp>
          <p:nvSpPr>
            <p:cNvPr id="47137" name="Rectangle 102"/>
            <p:cNvSpPr>
              <a:spLocks noChangeArrowheads="1"/>
            </p:cNvSpPr>
            <p:nvPr/>
          </p:nvSpPr>
          <p:spPr bwMode="auto">
            <a:xfrm>
              <a:off x="633" y="3279"/>
              <a:ext cx="1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40</a:t>
              </a:r>
              <a:endParaRPr lang="de-AT">
                <a:solidFill>
                  <a:srgbClr val="339966"/>
                </a:solidFill>
                <a:latin typeface="Arial Black" pitchFamily="34" charset="0"/>
              </a:endParaRPr>
            </a:p>
          </p:txBody>
        </p:sp>
        <p:sp>
          <p:nvSpPr>
            <p:cNvPr id="47138" name="Rectangle 103"/>
            <p:cNvSpPr>
              <a:spLocks noChangeArrowheads="1"/>
            </p:cNvSpPr>
            <p:nvPr/>
          </p:nvSpPr>
          <p:spPr bwMode="auto">
            <a:xfrm>
              <a:off x="1285" y="3279"/>
              <a:ext cx="1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60</a:t>
              </a:r>
              <a:endParaRPr lang="de-AT">
                <a:solidFill>
                  <a:srgbClr val="339966"/>
                </a:solidFill>
                <a:latin typeface="Arial Black" pitchFamily="34" charset="0"/>
              </a:endParaRPr>
            </a:p>
          </p:txBody>
        </p:sp>
        <p:sp>
          <p:nvSpPr>
            <p:cNvPr id="47139" name="Rectangle 104"/>
            <p:cNvSpPr>
              <a:spLocks noChangeArrowheads="1"/>
            </p:cNvSpPr>
            <p:nvPr/>
          </p:nvSpPr>
          <p:spPr bwMode="auto">
            <a:xfrm>
              <a:off x="1931" y="3279"/>
              <a:ext cx="18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80</a:t>
              </a:r>
              <a:endParaRPr lang="de-AT">
                <a:solidFill>
                  <a:srgbClr val="339966"/>
                </a:solidFill>
                <a:latin typeface="Arial Black" pitchFamily="34" charset="0"/>
              </a:endParaRPr>
            </a:p>
          </p:txBody>
        </p:sp>
        <p:sp>
          <p:nvSpPr>
            <p:cNvPr id="47140" name="Rectangle 105"/>
            <p:cNvSpPr>
              <a:spLocks noChangeArrowheads="1"/>
            </p:cNvSpPr>
            <p:nvPr/>
          </p:nvSpPr>
          <p:spPr bwMode="auto">
            <a:xfrm>
              <a:off x="2543" y="3279"/>
              <a:ext cx="27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100</a:t>
              </a:r>
              <a:endParaRPr lang="de-AT">
                <a:solidFill>
                  <a:srgbClr val="339966"/>
                </a:solidFill>
                <a:latin typeface="Arial Black" pitchFamily="34" charset="0"/>
              </a:endParaRPr>
            </a:p>
          </p:txBody>
        </p:sp>
        <p:sp>
          <p:nvSpPr>
            <p:cNvPr id="47141" name="Rectangle 106"/>
            <p:cNvSpPr>
              <a:spLocks noChangeArrowheads="1"/>
            </p:cNvSpPr>
            <p:nvPr/>
          </p:nvSpPr>
          <p:spPr bwMode="auto">
            <a:xfrm>
              <a:off x="3195" y="3279"/>
              <a:ext cx="27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120</a:t>
              </a:r>
              <a:endParaRPr lang="de-AT">
                <a:solidFill>
                  <a:srgbClr val="339966"/>
                </a:solidFill>
                <a:latin typeface="Arial Black" pitchFamily="34" charset="0"/>
              </a:endParaRPr>
            </a:p>
          </p:txBody>
        </p:sp>
        <p:sp>
          <p:nvSpPr>
            <p:cNvPr id="47142" name="Rectangle 107"/>
            <p:cNvSpPr>
              <a:spLocks noChangeArrowheads="1"/>
            </p:cNvSpPr>
            <p:nvPr/>
          </p:nvSpPr>
          <p:spPr bwMode="auto">
            <a:xfrm>
              <a:off x="3848" y="3279"/>
              <a:ext cx="27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140</a:t>
              </a:r>
              <a:endParaRPr lang="de-AT">
                <a:solidFill>
                  <a:srgbClr val="339966"/>
                </a:solidFill>
                <a:latin typeface="Arial Black" pitchFamily="34" charset="0"/>
              </a:endParaRPr>
            </a:p>
          </p:txBody>
        </p:sp>
        <p:sp>
          <p:nvSpPr>
            <p:cNvPr id="47143" name="Rectangle 108"/>
            <p:cNvSpPr>
              <a:spLocks noChangeArrowheads="1"/>
            </p:cNvSpPr>
            <p:nvPr/>
          </p:nvSpPr>
          <p:spPr bwMode="auto">
            <a:xfrm>
              <a:off x="4494" y="3279"/>
              <a:ext cx="27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160</a:t>
              </a:r>
              <a:endParaRPr lang="de-AT">
                <a:solidFill>
                  <a:srgbClr val="339966"/>
                </a:solidFill>
                <a:latin typeface="Arial Black" pitchFamily="34" charset="0"/>
              </a:endParaRPr>
            </a:p>
          </p:txBody>
        </p:sp>
        <p:sp>
          <p:nvSpPr>
            <p:cNvPr id="47144" name="Rectangle 109"/>
            <p:cNvSpPr>
              <a:spLocks noChangeArrowheads="1"/>
            </p:cNvSpPr>
            <p:nvPr/>
          </p:nvSpPr>
          <p:spPr bwMode="auto">
            <a:xfrm>
              <a:off x="5146" y="3279"/>
              <a:ext cx="27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a:solidFill>
                    <a:srgbClr val="000000"/>
                  </a:solidFill>
                  <a:latin typeface="Arial Black" pitchFamily="34" charset="0"/>
                </a:rPr>
                <a:t>180</a:t>
              </a:r>
              <a:endParaRPr lang="de-AT">
                <a:solidFill>
                  <a:srgbClr val="339966"/>
                </a:solidFill>
                <a:latin typeface="Arial Black" pitchFamily="34" charset="0"/>
              </a:endParaRPr>
            </a:p>
          </p:txBody>
        </p:sp>
        <p:grpSp>
          <p:nvGrpSpPr>
            <p:cNvPr id="47145" name="Group 110"/>
            <p:cNvGrpSpPr>
              <a:grpSpLocks/>
            </p:cNvGrpSpPr>
            <p:nvPr/>
          </p:nvGrpSpPr>
          <p:grpSpPr bwMode="auto">
            <a:xfrm>
              <a:off x="714" y="3118"/>
              <a:ext cx="4980" cy="163"/>
              <a:chOff x="714" y="3118"/>
              <a:chExt cx="4980" cy="163"/>
            </a:xfrm>
          </p:grpSpPr>
          <p:sp>
            <p:nvSpPr>
              <p:cNvPr id="47146" name="Line 111"/>
              <p:cNvSpPr>
                <a:spLocks noChangeShapeType="1"/>
              </p:cNvSpPr>
              <p:nvPr/>
            </p:nvSpPr>
            <p:spPr bwMode="auto">
              <a:xfrm>
                <a:off x="714" y="3141"/>
                <a:ext cx="455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47" name="Line 112"/>
              <p:cNvSpPr>
                <a:spLocks noChangeShapeType="1"/>
              </p:cNvSpPr>
              <p:nvPr/>
            </p:nvSpPr>
            <p:spPr bwMode="auto">
              <a:xfrm flipV="1">
                <a:off x="1366" y="314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48" name="Line 113"/>
              <p:cNvSpPr>
                <a:spLocks noChangeShapeType="1"/>
              </p:cNvSpPr>
              <p:nvPr/>
            </p:nvSpPr>
            <p:spPr bwMode="auto">
              <a:xfrm flipV="1">
                <a:off x="2012" y="314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49" name="Line 114"/>
              <p:cNvSpPr>
                <a:spLocks noChangeShapeType="1"/>
              </p:cNvSpPr>
              <p:nvPr/>
            </p:nvSpPr>
            <p:spPr bwMode="auto">
              <a:xfrm flipV="1">
                <a:off x="2664" y="314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50" name="Line 115"/>
              <p:cNvSpPr>
                <a:spLocks noChangeShapeType="1"/>
              </p:cNvSpPr>
              <p:nvPr/>
            </p:nvSpPr>
            <p:spPr bwMode="auto">
              <a:xfrm flipV="1">
                <a:off x="3317" y="314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51" name="Line 116"/>
              <p:cNvSpPr>
                <a:spLocks noChangeShapeType="1"/>
              </p:cNvSpPr>
              <p:nvPr/>
            </p:nvSpPr>
            <p:spPr bwMode="auto">
              <a:xfrm flipV="1">
                <a:off x="3963" y="314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52" name="Line 117"/>
              <p:cNvSpPr>
                <a:spLocks noChangeShapeType="1"/>
              </p:cNvSpPr>
              <p:nvPr/>
            </p:nvSpPr>
            <p:spPr bwMode="auto">
              <a:xfrm flipV="1">
                <a:off x="4615" y="314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53" name="Line 118"/>
              <p:cNvSpPr>
                <a:spLocks noChangeShapeType="1"/>
              </p:cNvSpPr>
              <p:nvPr/>
            </p:nvSpPr>
            <p:spPr bwMode="auto">
              <a:xfrm flipV="1">
                <a:off x="5268" y="3141"/>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7154" name="Rectangle 119"/>
              <p:cNvSpPr>
                <a:spLocks noChangeArrowheads="1"/>
              </p:cNvSpPr>
              <p:nvPr/>
            </p:nvSpPr>
            <p:spPr bwMode="auto">
              <a:xfrm>
                <a:off x="5376" y="3118"/>
                <a:ext cx="31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700" b="1">
                    <a:solidFill>
                      <a:srgbClr val="000000"/>
                    </a:solidFill>
                    <a:latin typeface="Arial" charset="0"/>
                  </a:rPr>
                  <a:t>Tage</a:t>
                </a:r>
                <a:endParaRPr lang="de-AT">
                  <a:solidFill>
                    <a:srgbClr val="339966"/>
                  </a:solidFill>
                </a:endParaRPr>
              </a:p>
            </p:txBody>
          </p:sp>
        </p:grpSp>
      </p:grpSp>
      <p:sp>
        <p:nvSpPr>
          <p:cNvPr id="145528" name="Rectangle 120"/>
          <p:cNvSpPr>
            <a:spLocks noChangeArrowheads="1"/>
          </p:cNvSpPr>
          <p:nvPr/>
        </p:nvSpPr>
        <p:spPr bwMode="auto">
          <a:xfrm rot="-5400000">
            <a:off x="-335730" y="2609082"/>
            <a:ext cx="169539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de-AT" sz="2800">
                <a:solidFill>
                  <a:srgbClr val="000000"/>
                </a:solidFill>
                <a:latin typeface="Arial Black" pitchFamily="34" charset="0"/>
              </a:rPr>
              <a:t>dt TM/ha</a:t>
            </a:r>
            <a:endParaRPr lang="de-AT" sz="2800">
              <a:solidFill>
                <a:srgbClr val="339966"/>
              </a:solidFill>
              <a:latin typeface="Arial Black" pitchFamily="34" charset="0"/>
            </a:endParaRPr>
          </a:p>
        </p:txBody>
      </p:sp>
      <p:grpSp>
        <p:nvGrpSpPr>
          <p:cNvPr id="145529" name="Group 121"/>
          <p:cNvGrpSpPr>
            <a:grpSpLocks/>
          </p:cNvGrpSpPr>
          <p:nvPr/>
        </p:nvGrpSpPr>
        <p:grpSpPr bwMode="auto">
          <a:xfrm>
            <a:off x="1126277" y="5589240"/>
            <a:ext cx="7302500" cy="382107"/>
            <a:chOff x="720" y="3552"/>
            <a:chExt cx="4600" cy="238"/>
          </a:xfrm>
        </p:grpSpPr>
        <p:sp>
          <p:nvSpPr>
            <p:cNvPr id="47131" name="Rectangle 122"/>
            <p:cNvSpPr>
              <a:spLocks noChangeArrowheads="1"/>
            </p:cNvSpPr>
            <p:nvPr/>
          </p:nvSpPr>
          <p:spPr bwMode="auto">
            <a:xfrm>
              <a:off x="720" y="3552"/>
              <a:ext cx="4600" cy="238"/>
            </a:xfrm>
            <a:prstGeom prst="rect">
              <a:avLst/>
            </a:prstGeom>
            <a:solidFill>
              <a:schemeClr val="bg2">
                <a:lumMod val="75000"/>
              </a:schemeClr>
            </a:solidFill>
            <a:ln w="9525">
              <a:solidFill>
                <a:srgbClr val="000000"/>
              </a:solidFill>
              <a:miter lim="800000"/>
              <a:headEnd/>
              <a:tailEnd/>
            </a:ln>
          </p:spPr>
          <p:txBody>
            <a:bodyPr/>
            <a:lstStyle/>
            <a:p>
              <a:endParaRPr lang="de-DE"/>
            </a:p>
          </p:txBody>
        </p:sp>
        <p:sp>
          <p:nvSpPr>
            <p:cNvPr id="47132" name="Rectangle 123"/>
            <p:cNvSpPr>
              <a:spLocks noChangeArrowheads="1"/>
            </p:cNvSpPr>
            <p:nvPr/>
          </p:nvSpPr>
          <p:spPr bwMode="auto">
            <a:xfrm>
              <a:off x="1046" y="3600"/>
              <a:ext cx="2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a:solidFill>
                    <a:srgbClr val="000000"/>
                  </a:solidFill>
                  <a:latin typeface="Arial Black" pitchFamily="34" charset="0"/>
                </a:rPr>
                <a:t>Juni</a:t>
              </a:r>
              <a:endParaRPr lang="de-AT" sz="1600">
                <a:solidFill>
                  <a:srgbClr val="339966"/>
                </a:solidFill>
                <a:latin typeface="Arial Black" pitchFamily="34" charset="0"/>
              </a:endParaRPr>
            </a:p>
          </p:txBody>
        </p:sp>
        <p:sp>
          <p:nvSpPr>
            <p:cNvPr id="47133" name="Rectangle 124"/>
            <p:cNvSpPr>
              <a:spLocks noChangeArrowheads="1"/>
            </p:cNvSpPr>
            <p:nvPr/>
          </p:nvSpPr>
          <p:spPr bwMode="auto">
            <a:xfrm>
              <a:off x="1952" y="3600"/>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a:solidFill>
                    <a:srgbClr val="000000"/>
                  </a:solidFill>
                  <a:latin typeface="Arial Black" pitchFamily="34" charset="0"/>
                </a:rPr>
                <a:t>Juli</a:t>
              </a:r>
              <a:endParaRPr lang="de-AT" sz="1600">
                <a:solidFill>
                  <a:srgbClr val="339966"/>
                </a:solidFill>
                <a:latin typeface="Arial Black" pitchFamily="34" charset="0"/>
              </a:endParaRPr>
            </a:p>
          </p:txBody>
        </p:sp>
        <p:sp>
          <p:nvSpPr>
            <p:cNvPr id="47134" name="Rectangle 125"/>
            <p:cNvSpPr>
              <a:spLocks noChangeArrowheads="1"/>
            </p:cNvSpPr>
            <p:nvPr/>
          </p:nvSpPr>
          <p:spPr bwMode="auto">
            <a:xfrm>
              <a:off x="2736" y="3600"/>
              <a:ext cx="4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dirty="0">
                  <a:solidFill>
                    <a:srgbClr val="000000"/>
                  </a:solidFill>
                  <a:latin typeface="Arial Black" pitchFamily="34" charset="0"/>
                </a:rPr>
                <a:t>August</a:t>
              </a:r>
              <a:endParaRPr lang="de-AT" sz="1600" dirty="0">
                <a:solidFill>
                  <a:srgbClr val="339966"/>
                </a:solidFill>
                <a:latin typeface="Arial Black" pitchFamily="34" charset="0"/>
              </a:endParaRPr>
            </a:p>
          </p:txBody>
        </p:sp>
        <p:sp>
          <p:nvSpPr>
            <p:cNvPr id="47135" name="Rectangle 126"/>
            <p:cNvSpPr>
              <a:spLocks noChangeArrowheads="1"/>
            </p:cNvSpPr>
            <p:nvPr/>
          </p:nvSpPr>
          <p:spPr bwMode="auto">
            <a:xfrm>
              <a:off x="3766" y="3600"/>
              <a:ext cx="3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a:solidFill>
                    <a:srgbClr val="000000"/>
                  </a:solidFill>
                  <a:latin typeface="Arial Black" pitchFamily="34" charset="0"/>
                </a:rPr>
                <a:t>Sept.</a:t>
              </a:r>
              <a:endParaRPr lang="de-AT" sz="1600">
                <a:solidFill>
                  <a:srgbClr val="339966"/>
                </a:solidFill>
                <a:latin typeface="Arial Black" pitchFamily="34" charset="0"/>
              </a:endParaRPr>
            </a:p>
          </p:txBody>
        </p:sp>
        <p:sp>
          <p:nvSpPr>
            <p:cNvPr id="47136" name="Rectangle 127"/>
            <p:cNvSpPr>
              <a:spLocks noChangeArrowheads="1"/>
            </p:cNvSpPr>
            <p:nvPr/>
          </p:nvSpPr>
          <p:spPr bwMode="auto">
            <a:xfrm>
              <a:off x="4560" y="3600"/>
              <a:ext cx="2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dirty="0">
                  <a:solidFill>
                    <a:srgbClr val="000000"/>
                  </a:solidFill>
                  <a:latin typeface="Arial Black" pitchFamily="34" charset="0"/>
                </a:rPr>
                <a:t>Okt.</a:t>
              </a:r>
              <a:endParaRPr lang="de-AT" sz="1600" dirty="0">
                <a:solidFill>
                  <a:srgbClr val="339966"/>
                </a:solidFill>
                <a:latin typeface="Arial Black" pitchFamily="34" charset="0"/>
              </a:endParaRPr>
            </a:p>
          </p:txBody>
        </p:sp>
      </p:grpSp>
      <p:grpSp>
        <p:nvGrpSpPr>
          <p:cNvPr id="145536" name="Group 128"/>
          <p:cNvGrpSpPr>
            <a:grpSpLocks/>
          </p:cNvGrpSpPr>
          <p:nvPr/>
        </p:nvGrpSpPr>
        <p:grpSpPr bwMode="auto">
          <a:xfrm>
            <a:off x="1335088" y="1180348"/>
            <a:ext cx="7283450" cy="1908928"/>
            <a:chOff x="841" y="757"/>
            <a:chExt cx="4588" cy="1189"/>
          </a:xfrm>
        </p:grpSpPr>
        <p:sp>
          <p:nvSpPr>
            <p:cNvPr id="47129" name="Freeform 129"/>
            <p:cNvSpPr>
              <a:spLocks/>
            </p:cNvSpPr>
            <p:nvPr/>
          </p:nvSpPr>
          <p:spPr bwMode="auto">
            <a:xfrm>
              <a:off x="841" y="837"/>
              <a:ext cx="3936" cy="1109"/>
            </a:xfrm>
            <a:custGeom>
              <a:avLst/>
              <a:gdLst>
                <a:gd name="T0" fmla="*/ 58 w 682"/>
                <a:gd name="T1" fmla="*/ 460 h 193"/>
                <a:gd name="T2" fmla="*/ 121 w 682"/>
                <a:gd name="T3" fmla="*/ 385 h 193"/>
                <a:gd name="T4" fmla="*/ 185 w 682"/>
                <a:gd name="T5" fmla="*/ 328 h 193"/>
                <a:gd name="T6" fmla="*/ 248 w 682"/>
                <a:gd name="T7" fmla="*/ 282 h 193"/>
                <a:gd name="T8" fmla="*/ 312 w 682"/>
                <a:gd name="T9" fmla="*/ 247 h 193"/>
                <a:gd name="T10" fmla="*/ 375 w 682"/>
                <a:gd name="T11" fmla="*/ 224 h 193"/>
                <a:gd name="T12" fmla="*/ 433 w 682"/>
                <a:gd name="T13" fmla="*/ 213 h 193"/>
                <a:gd name="T14" fmla="*/ 496 w 682"/>
                <a:gd name="T15" fmla="*/ 213 h 193"/>
                <a:gd name="T16" fmla="*/ 560 w 682"/>
                <a:gd name="T17" fmla="*/ 218 h 193"/>
                <a:gd name="T18" fmla="*/ 623 w 682"/>
                <a:gd name="T19" fmla="*/ 230 h 193"/>
                <a:gd name="T20" fmla="*/ 687 w 682"/>
                <a:gd name="T21" fmla="*/ 253 h 193"/>
                <a:gd name="T22" fmla="*/ 744 w 682"/>
                <a:gd name="T23" fmla="*/ 282 h 193"/>
                <a:gd name="T24" fmla="*/ 808 w 682"/>
                <a:gd name="T25" fmla="*/ 310 h 193"/>
                <a:gd name="T26" fmla="*/ 871 w 682"/>
                <a:gd name="T27" fmla="*/ 345 h 193"/>
                <a:gd name="T28" fmla="*/ 935 w 682"/>
                <a:gd name="T29" fmla="*/ 385 h 193"/>
                <a:gd name="T30" fmla="*/ 998 w 682"/>
                <a:gd name="T31" fmla="*/ 431 h 193"/>
                <a:gd name="T32" fmla="*/ 1062 w 682"/>
                <a:gd name="T33" fmla="*/ 471 h 193"/>
                <a:gd name="T34" fmla="*/ 1120 w 682"/>
                <a:gd name="T35" fmla="*/ 523 h 193"/>
                <a:gd name="T36" fmla="*/ 1183 w 682"/>
                <a:gd name="T37" fmla="*/ 569 h 193"/>
                <a:gd name="T38" fmla="*/ 1247 w 682"/>
                <a:gd name="T39" fmla="*/ 615 h 193"/>
                <a:gd name="T40" fmla="*/ 1310 w 682"/>
                <a:gd name="T41" fmla="*/ 667 h 193"/>
                <a:gd name="T42" fmla="*/ 1374 w 682"/>
                <a:gd name="T43" fmla="*/ 713 h 193"/>
                <a:gd name="T44" fmla="*/ 1431 w 682"/>
                <a:gd name="T45" fmla="*/ 758 h 193"/>
                <a:gd name="T46" fmla="*/ 1495 w 682"/>
                <a:gd name="T47" fmla="*/ 804 h 193"/>
                <a:gd name="T48" fmla="*/ 1558 w 682"/>
                <a:gd name="T49" fmla="*/ 845 h 193"/>
                <a:gd name="T50" fmla="*/ 1622 w 682"/>
                <a:gd name="T51" fmla="*/ 885 h 193"/>
                <a:gd name="T52" fmla="*/ 1685 w 682"/>
                <a:gd name="T53" fmla="*/ 925 h 193"/>
                <a:gd name="T54" fmla="*/ 1749 w 682"/>
                <a:gd name="T55" fmla="*/ 960 h 193"/>
                <a:gd name="T56" fmla="*/ 1806 w 682"/>
                <a:gd name="T57" fmla="*/ 994 h 193"/>
                <a:gd name="T58" fmla="*/ 1870 w 682"/>
                <a:gd name="T59" fmla="*/ 1023 h 193"/>
                <a:gd name="T60" fmla="*/ 1933 w 682"/>
                <a:gd name="T61" fmla="*/ 1046 h 193"/>
                <a:gd name="T62" fmla="*/ 1997 w 682"/>
                <a:gd name="T63" fmla="*/ 1069 h 193"/>
                <a:gd name="T64" fmla="*/ 2060 w 682"/>
                <a:gd name="T65" fmla="*/ 1086 h 193"/>
                <a:gd name="T66" fmla="*/ 2118 w 682"/>
                <a:gd name="T67" fmla="*/ 1098 h 193"/>
                <a:gd name="T68" fmla="*/ 2182 w 682"/>
                <a:gd name="T69" fmla="*/ 1103 h 193"/>
                <a:gd name="T70" fmla="*/ 2245 w 682"/>
                <a:gd name="T71" fmla="*/ 1109 h 193"/>
                <a:gd name="T72" fmla="*/ 2309 w 682"/>
                <a:gd name="T73" fmla="*/ 1103 h 193"/>
                <a:gd name="T74" fmla="*/ 2372 w 682"/>
                <a:gd name="T75" fmla="*/ 1098 h 193"/>
                <a:gd name="T76" fmla="*/ 2430 w 682"/>
                <a:gd name="T77" fmla="*/ 1086 h 193"/>
                <a:gd name="T78" fmla="*/ 2493 w 682"/>
                <a:gd name="T79" fmla="*/ 1075 h 193"/>
                <a:gd name="T80" fmla="*/ 2557 w 682"/>
                <a:gd name="T81" fmla="*/ 1057 h 193"/>
                <a:gd name="T82" fmla="*/ 2620 w 682"/>
                <a:gd name="T83" fmla="*/ 1029 h 193"/>
                <a:gd name="T84" fmla="*/ 2684 w 682"/>
                <a:gd name="T85" fmla="*/ 1006 h 193"/>
                <a:gd name="T86" fmla="*/ 2747 w 682"/>
                <a:gd name="T87" fmla="*/ 971 h 193"/>
                <a:gd name="T88" fmla="*/ 2805 w 682"/>
                <a:gd name="T89" fmla="*/ 937 h 193"/>
                <a:gd name="T90" fmla="*/ 2868 w 682"/>
                <a:gd name="T91" fmla="*/ 896 h 193"/>
                <a:gd name="T92" fmla="*/ 2932 w 682"/>
                <a:gd name="T93" fmla="*/ 850 h 193"/>
                <a:gd name="T94" fmla="*/ 2995 w 682"/>
                <a:gd name="T95" fmla="*/ 804 h 193"/>
                <a:gd name="T96" fmla="*/ 3059 w 682"/>
                <a:gd name="T97" fmla="*/ 753 h 193"/>
                <a:gd name="T98" fmla="*/ 3122 w 682"/>
                <a:gd name="T99" fmla="*/ 701 h 193"/>
                <a:gd name="T100" fmla="*/ 3180 w 682"/>
                <a:gd name="T101" fmla="*/ 649 h 193"/>
                <a:gd name="T102" fmla="*/ 3243 w 682"/>
                <a:gd name="T103" fmla="*/ 592 h 193"/>
                <a:gd name="T104" fmla="*/ 3307 w 682"/>
                <a:gd name="T105" fmla="*/ 534 h 193"/>
                <a:gd name="T106" fmla="*/ 3370 w 682"/>
                <a:gd name="T107" fmla="*/ 477 h 193"/>
                <a:gd name="T108" fmla="*/ 3434 w 682"/>
                <a:gd name="T109" fmla="*/ 419 h 193"/>
                <a:gd name="T110" fmla="*/ 3492 w 682"/>
                <a:gd name="T111" fmla="*/ 362 h 193"/>
                <a:gd name="T112" fmla="*/ 3555 w 682"/>
                <a:gd name="T113" fmla="*/ 305 h 193"/>
                <a:gd name="T114" fmla="*/ 3619 w 682"/>
                <a:gd name="T115" fmla="*/ 247 h 193"/>
                <a:gd name="T116" fmla="*/ 3682 w 682"/>
                <a:gd name="T117" fmla="*/ 190 h 193"/>
                <a:gd name="T118" fmla="*/ 3746 w 682"/>
                <a:gd name="T119" fmla="*/ 138 h 193"/>
                <a:gd name="T120" fmla="*/ 3803 w 682"/>
                <a:gd name="T121" fmla="*/ 92 h 193"/>
                <a:gd name="T122" fmla="*/ 3867 w 682"/>
                <a:gd name="T123" fmla="*/ 46 h 193"/>
                <a:gd name="T124" fmla="*/ 3930 w 682"/>
                <a:gd name="T125" fmla="*/ 6 h 1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2" h="193">
                  <a:moveTo>
                    <a:pt x="0" y="94"/>
                  </a:moveTo>
                  <a:lnTo>
                    <a:pt x="1" y="93"/>
                  </a:lnTo>
                  <a:lnTo>
                    <a:pt x="1" y="92"/>
                  </a:lnTo>
                  <a:lnTo>
                    <a:pt x="2" y="91"/>
                  </a:lnTo>
                  <a:lnTo>
                    <a:pt x="3" y="91"/>
                  </a:lnTo>
                  <a:lnTo>
                    <a:pt x="3" y="90"/>
                  </a:lnTo>
                  <a:lnTo>
                    <a:pt x="4" y="89"/>
                  </a:lnTo>
                  <a:lnTo>
                    <a:pt x="4" y="88"/>
                  </a:lnTo>
                  <a:lnTo>
                    <a:pt x="5" y="87"/>
                  </a:lnTo>
                  <a:lnTo>
                    <a:pt x="6" y="86"/>
                  </a:lnTo>
                  <a:lnTo>
                    <a:pt x="7" y="85"/>
                  </a:lnTo>
                  <a:lnTo>
                    <a:pt x="7" y="84"/>
                  </a:lnTo>
                  <a:lnTo>
                    <a:pt x="8" y="83"/>
                  </a:lnTo>
                  <a:lnTo>
                    <a:pt x="9" y="82"/>
                  </a:lnTo>
                  <a:lnTo>
                    <a:pt x="9" y="81"/>
                  </a:lnTo>
                  <a:lnTo>
                    <a:pt x="10" y="80"/>
                  </a:lnTo>
                  <a:lnTo>
                    <a:pt x="11" y="79"/>
                  </a:lnTo>
                  <a:lnTo>
                    <a:pt x="12" y="78"/>
                  </a:lnTo>
                  <a:lnTo>
                    <a:pt x="12" y="77"/>
                  </a:lnTo>
                  <a:lnTo>
                    <a:pt x="13" y="77"/>
                  </a:lnTo>
                  <a:lnTo>
                    <a:pt x="13" y="76"/>
                  </a:lnTo>
                  <a:lnTo>
                    <a:pt x="14" y="75"/>
                  </a:lnTo>
                  <a:lnTo>
                    <a:pt x="15" y="74"/>
                  </a:lnTo>
                  <a:lnTo>
                    <a:pt x="16" y="73"/>
                  </a:lnTo>
                  <a:lnTo>
                    <a:pt x="17" y="72"/>
                  </a:lnTo>
                  <a:lnTo>
                    <a:pt x="17" y="71"/>
                  </a:lnTo>
                  <a:lnTo>
                    <a:pt x="18" y="71"/>
                  </a:lnTo>
                  <a:lnTo>
                    <a:pt x="18" y="70"/>
                  </a:lnTo>
                  <a:lnTo>
                    <a:pt x="19" y="69"/>
                  </a:lnTo>
                  <a:lnTo>
                    <a:pt x="20" y="69"/>
                  </a:lnTo>
                  <a:lnTo>
                    <a:pt x="20" y="68"/>
                  </a:lnTo>
                  <a:lnTo>
                    <a:pt x="21" y="68"/>
                  </a:lnTo>
                  <a:lnTo>
                    <a:pt x="21" y="67"/>
                  </a:lnTo>
                  <a:lnTo>
                    <a:pt x="22" y="66"/>
                  </a:lnTo>
                  <a:lnTo>
                    <a:pt x="23" y="65"/>
                  </a:lnTo>
                  <a:lnTo>
                    <a:pt x="24" y="65"/>
                  </a:lnTo>
                  <a:lnTo>
                    <a:pt x="24" y="64"/>
                  </a:lnTo>
                  <a:lnTo>
                    <a:pt x="25" y="63"/>
                  </a:lnTo>
                  <a:lnTo>
                    <a:pt x="26" y="62"/>
                  </a:lnTo>
                  <a:lnTo>
                    <a:pt x="27" y="61"/>
                  </a:lnTo>
                  <a:lnTo>
                    <a:pt x="28" y="61"/>
                  </a:lnTo>
                  <a:lnTo>
                    <a:pt x="28" y="60"/>
                  </a:lnTo>
                  <a:lnTo>
                    <a:pt x="29" y="60"/>
                  </a:lnTo>
                  <a:lnTo>
                    <a:pt x="29" y="59"/>
                  </a:lnTo>
                  <a:lnTo>
                    <a:pt x="30" y="59"/>
                  </a:lnTo>
                  <a:lnTo>
                    <a:pt x="31" y="58"/>
                  </a:lnTo>
                  <a:lnTo>
                    <a:pt x="32" y="57"/>
                  </a:lnTo>
                  <a:lnTo>
                    <a:pt x="33" y="56"/>
                  </a:lnTo>
                  <a:lnTo>
                    <a:pt x="34" y="55"/>
                  </a:lnTo>
                  <a:lnTo>
                    <a:pt x="35" y="54"/>
                  </a:lnTo>
                  <a:lnTo>
                    <a:pt x="36" y="54"/>
                  </a:lnTo>
                  <a:lnTo>
                    <a:pt x="37" y="53"/>
                  </a:lnTo>
                  <a:lnTo>
                    <a:pt x="38" y="52"/>
                  </a:lnTo>
                  <a:lnTo>
                    <a:pt x="39" y="51"/>
                  </a:lnTo>
                  <a:lnTo>
                    <a:pt x="40" y="51"/>
                  </a:lnTo>
                  <a:lnTo>
                    <a:pt x="41" y="50"/>
                  </a:lnTo>
                  <a:lnTo>
                    <a:pt x="42" y="50"/>
                  </a:lnTo>
                  <a:lnTo>
                    <a:pt x="42" y="49"/>
                  </a:lnTo>
                  <a:lnTo>
                    <a:pt x="43" y="49"/>
                  </a:lnTo>
                  <a:lnTo>
                    <a:pt x="44" y="48"/>
                  </a:lnTo>
                  <a:lnTo>
                    <a:pt x="45" y="48"/>
                  </a:lnTo>
                  <a:lnTo>
                    <a:pt x="45" y="47"/>
                  </a:lnTo>
                  <a:lnTo>
                    <a:pt x="46" y="47"/>
                  </a:lnTo>
                  <a:lnTo>
                    <a:pt x="47" y="47"/>
                  </a:lnTo>
                  <a:lnTo>
                    <a:pt x="48" y="46"/>
                  </a:lnTo>
                  <a:lnTo>
                    <a:pt x="49" y="46"/>
                  </a:lnTo>
                  <a:lnTo>
                    <a:pt x="49" y="45"/>
                  </a:lnTo>
                  <a:lnTo>
                    <a:pt x="50" y="45"/>
                  </a:lnTo>
                  <a:lnTo>
                    <a:pt x="51" y="44"/>
                  </a:lnTo>
                  <a:lnTo>
                    <a:pt x="52" y="44"/>
                  </a:lnTo>
                  <a:lnTo>
                    <a:pt x="53" y="44"/>
                  </a:lnTo>
                  <a:lnTo>
                    <a:pt x="53" y="43"/>
                  </a:lnTo>
                  <a:lnTo>
                    <a:pt x="54" y="43"/>
                  </a:lnTo>
                  <a:lnTo>
                    <a:pt x="55" y="43"/>
                  </a:lnTo>
                  <a:lnTo>
                    <a:pt x="56" y="42"/>
                  </a:lnTo>
                  <a:lnTo>
                    <a:pt x="57" y="42"/>
                  </a:lnTo>
                  <a:lnTo>
                    <a:pt x="58" y="42"/>
                  </a:lnTo>
                  <a:lnTo>
                    <a:pt x="58" y="41"/>
                  </a:lnTo>
                  <a:lnTo>
                    <a:pt x="59" y="41"/>
                  </a:lnTo>
                  <a:lnTo>
                    <a:pt x="60" y="41"/>
                  </a:lnTo>
                  <a:lnTo>
                    <a:pt x="61" y="40"/>
                  </a:lnTo>
                  <a:lnTo>
                    <a:pt x="62" y="40"/>
                  </a:lnTo>
                  <a:lnTo>
                    <a:pt x="63" y="40"/>
                  </a:lnTo>
                  <a:lnTo>
                    <a:pt x="64" y="39"/>
                  </a:lnTo>
                  <a:lnTo>
                    <a:pt x="65" y="39"/>
                  </a:lnTo>
                  <a:lnTo>
                    <a:pt x="66" y="39"/>
                  </a:lnTo>
                  <a:lnTo>
                    <a:pt x="67" y="39"/>
                  </a:lnTo>
                  <a:lnTo>
                    <a:pt x="68" y="38"/>
                  </a:lnTo>
                  <a:lnTo>
                    <a:pt x="69" y="38"/>
                  </a:lnTo>
                  <a:lnTo>
                    <a:pt x="70" y="38"/>
                  </a:lnTo>
                  <a:lnTo>
                    <a:pt x="71" y="38"/>
                  </a:lnTo>
                  <a:lnTo>
                    <a:pt x="72" y="38"/>
                  </a:lnTo>
                  <a:lnTo>
                    <a:pt x="73" y="38"/>
                  </a:lnTo>
                  <a:lnTo>
                    <a:pt x="74" y="38"/>
                  </a:lnTo>
                  <a:lnTo>
                    <a:pt x="74" y="37"/>
                  </a:lnTo>
                  <a:lnTo>
                    <a:pt x="75" y="37"/>
                  </a:lnTo>
                  <a:lnTo>
                    <a:pt x="76" y="37"/>
                  </a:lnTo>
                  <a:lnTo>
                    <a:pt x="77" y="37"/>
                  </a:lnTo>
                  <a:lnTo>
                    <a:pt x="78" y="37"/>
                  </a:lnTo>
                  <a:lnTo>
                    <a:pt x="79" y="37"/>
                  </a:lnTo>
                  <a:lnTo>
                    <a:pt x="80" y="37"/>
                  </a:lnTo>
                  <a:lnTo>
                    <a:pt x="81" y="37"/>
                  </a:lnTo>
                  <a:lnTo>
                    <a:pt x="82" y="37"/>
                  </a:lnTo>
                  <a:lnTo>
                    <a:pt x="83" y="37"/>
                  </a:lnTo>
                  <a:lnTo>
                    <a:pt x="84" y="37"/>
                  </a:lnTo>
                  <a:lnTo>
                    <a:pt x="85" y="37"/>
                  </a:lnTo>
                  <a:lnTo>
                    <a:pt x="86" y="37"/>
                  </a:lnTo>
                  <a:lnTo>
                    <a:pt x="87" y="37"/>
                  </a:lnTo>
                  <a:lnTo>
                    <a:pt x="88" y="37"/>
                  </a:lnTo>
                  <a:lnTo>
                    <a:pt x="89" y="37"/>
                  </a:lnTo>
                  <a:lnTo>
                    <a:pt x="90" y="37"/>
                  </a:lnTo>
                  <a:lnTo>
                    <a:pt x="91" y="37"/>
                  </a:lnTo>
                  <a:lnTo>
                    <a:pt x="92" y="37"/>
                  </a:lnTo>
                  <a:lnTo>
                    <a:pt x="93" y="37"/>
                  </a:lnTo>
                  <a:lnTo>
                    <a:pt x="94" y="38"/>
                  </a:lnTo>
                  <a:lnTo>
                    <a:pt x="95" y="38"/>
                  </a:lnTo>
                  <a:lnTo>
                    <a:pt x="96" y="38"/>
                  </a:lnTo>
                  <a:lnTo>
                    <a:pt x="97" y="38"/>
                  </a:lnTo>
                  <a:lnTo>
                    <a:pt x="98" y="38"/>
                  </a:lnTo>
                  <a:lnTo>
                    <a:pt x="99" y="38"/>
                  </a:lnTo>
                  <a:lnTo>
                    <a:pt x="100" y="38"/>
                  </a:lnTo>
                  <a:lnTo>
                    <a:pt x="100" y="39"/>
                  </a:lnTo>
                  <a:lnTo>
                    <a:pt x="101" y="39"/>
                  </a:lnTo>
                  <a:lnTo>
                    <a:pt x="102" y="39"/>
                  </a:lnTo>
                  <a:lnTo>
                    <a:pt x="103" y="39"/>
                  </a:lnTo>
                  <a:lnTo>
                    <a:pt x="104" y="39"/>
                  </a:lnTo>
                  <a:lnTo>
                    <a:pt x="105" y="40"/>
                  </a:lnTo>
                  <a:lnTo>
                    <a:pt x="106" y="40"/>
                  </a:lnTo>
                  <a:lnTo>
                    <a:pt x="107" y="40"/>
                  </a:lnTo>
                  <a:lnTo>
                    <a:pt x="108" y="40"/>
                  </a:lnTo>
                  <a:lnTo>
                    <a:pt x="108" y="41"/>
                  </a:lnTo>
                  <a:lnTo>
                    <a:pt x="109" y="41"/>
                  </a:lnTo>
                  <a:lnTo>
                    <a:pt x="110" y="41"/>
                  </a:lnTo>
                  <a:lnTo>
                    <a:pt x="111" y="41"/>
                  </a:lnTo>
                  <a:lnTo>
                    <a:pt x="112" y="42"/>
                  </a:lnTo>
                  <a:lnTo>
                    <a:pt x="113" y="42"/>
                  </a:lnTo>
                  <a:lnTo>
                    <a:pt x="114" y="42"/>
                  </a:lnTo>
                  <a:lnTo>
                    <a:pt x="115" y="43"/>
                  </a:lnTo>
                  <a:lnTo>
                    <a:pt x="116" y="43"/>
                  </a:lnTo>
                  <a:lnTo>
                    <a:pt x="117" y="43"/>
                  </a:lnTo>
                  <a:lnTo>
                    <a:pt x="118" y="44"/>
                  </a:lnTo>
                  <a:lnTo>
                    <a:pt x="119" y="44"/>
                  </a:lnTo>
                  <a:lnTo>
                    <a:pt x="120" y="44"/>
                  </a:lnTo>
                  <a:lnTo>
                    <a:pt x="120" y="45"/>
                  </a:lnTo>
                  <a:lnTo>
                    <a:pt x="121" y="45"/>
                  </a:lnTo>
                  <a:lnTo>
                    <a:pt x="122" y="45"/>
                  </a:lnTo>
                  <a:lnTo>
                    <a:pt x="123" y="46"/>
                  </a:lnTo>
                  <a:lnTo>
                    <a:pt x="124" y="46"/>
                  </a:lnTo>
                  <a:lnTo>
                    <a:pt x="125" y="47"/>
                  </a:lnTo>
                  <a:lnTo>
                    <a:pt x="126" y="47"/>
                  </a:lnTo>
                  <a:lnTo>
                    <a:pt x="127" y="47"/>
                  </a:lnTo>
                  <a:lnTo>
                    <a:pt x="128" y="48"/>
                  </a:lnTo>
                  <a:lnTo>
                    <a:pt x="129" y="48"/>
                  </a:lnTo>
                  <a:lnTo>
                    <a:pt x="129" y="49"/>
                  </a:lnTo>
                  <a:lnTo>
                    <a:pt x="130" y="49"/>
                  </a:lnTo>
                  <a:lnTo>
                    <a:pt x="131" y="49"/>
                  </a:lnTo>
                  <a:lnTo>
                    <a:pt x="132" y="50"/>
                  </a:lnTo>
                  <a:lnTo>
                    <a:pt x="133" y="50"/>
                  </a:lnTo>
                  <a:lnTo>
                    <a:pt x="134" y="51"/>
                  </a:lnTo>
                  <a:lnTo>
                    <a:pt x="135" y="51"/>
                  </a:lnTo>
                  <a:lnTo>
                    <a:pt x="136" y="52"/>
                  </a:lnTo>
                  <a:lnTo>
                    <a:pt x="137" y="52"/>
                  </a:lnTo>
                  <a:lnTo>
                    <a:pt x="138" y="52"/>
                  </a:lnTo>
                  <a:lnTo>
                    <a:pt x="138" y="53"/>
                  </a:lnTo>
                  <a:lnTo>
                    <a:pt x="139" y="53"/>
                  </a:lnTo>
                  <a:lnTo>
                    <a:pt x="140" y="54"/>
                  </a:lnTo>
                  <a:lnTo>
                    <a:pt x="141" y="54"/>
                  </a:lnTo>
                  <a:lnTo>
                    <a:pt x="141" y="55"/>
                  </a:lnTo>
                  <a:lnTo>
                    <a:pt x="142" y="55"/>
                  </a:lnTo>
                  <a:lnTo>
                    <a:pt x="143" y="55"/>
                  </a:lnTo>
                  <a:lnTo>
                    <a:pt x="143" y="56"/>
                  </a:lnTo>
                  <a:lnTo>
                    <a:pt x="144" y="56"/>
                  </a:lnTo>
                  <a:lnTo>
                    <a:pt x="145" y="57"/>
                  </a:lnTo>
                  <a:lnTo>
                    <a:pt x="146" y="57"/>
                  </a:lnTo>
                  <a:lnTo>
                    <a:pt x="147" y="58"/>
                  </a:lnTo>
                  <a:lnTo>
                    <a:pt x="148" y="58"/>
                  </a:lnTo>
                  <a:lnTo>
                    <a:pt x="148" y="59"/>
                  </a:lnTo>
                  <a:lnTo>
                    <a:pt x="149" y="59"/>
                  </a:lnTo>
                  <a:lnTo>
                    <a:pt x="150" y="60"/>
                  </a:lnTo>
                  <a:lnTo>
                    <a:pt x="151" y="60"/>
                  </a:lnTo>
                  <a:lnTo>
                    <a:pt x="152" y="61"/>
                  </a:lnTo>
                  <a:lnTo>
                    <a:pt x="153" y="61"/>
                  </a:lnTo>
                  <a:lnTo>
                    <a:pt x="153" y="62"/>
                  </a:lnTo>
                  <a:lnTo>
                    <a:pt x="154" y="62"/>
                  </a:lnTo>
                  <a:lnTo>
                    <a:pt x="155" y="62"/>
                  </a:lnTo>
                  <a:lnTo>
                    <a:pt x="155" y="63"/>
                  </a:lnTo>
                  <a:lnTo>
                    <a:pt x="156" y="63"/>
                  </a:lnTo>
                  <a:lnTo>
                    <a:pt x="156" y="64"/>
                  </a:lnTo>
                  <a:lnTo>
                    <a:pt x="157" y="64"/>
                  </a:lnTo>
                  <a:lnTo>
                    <a:pt x="158" y="65"/>
                  </a:lnTo>
                  <a:lnTo>
                    <a:pt x="159" y="65"/>
                  </a:lnTo>
                  <a:lnTo>
                    <a:pt x="160" y="66"/>
                  </a:lnTo>
                  <a:lnTo>
                    <a:pt x="161" y="66"/>
                  </a:lnTo>
                  <a:lnTo>
                    <a:pt x="161" y="67"/>
                  </a:lnTo>
                  <a:lnTo>
                    <a:pt x="162" y="67"/>
                  </a:lnTo>
                  <a:lnTo>
                    <a:pt x="163" y="68"/>
                  </a:lnTo>
                  <a:lnTo>
                    <a:pt x="164" y="68"/>
                  </a:lnTo>
                  <a:lnTo>
                    <a:pt x="164" y="69"/>
                  </a:lnTo>
                  <a:lnTo>
                    <a:pt x="165" y="69"/>
                  </a:lnTo>
                  <a:lnTo>
                    <a:pt x="166" y="70"/>
                  </a:lnTo>
                  <a:lnTo>
                    <a:pt x="167" y="70"/>
                  </a:lnTo>
                  <a:lnTo>
                    <a:pt x="167" y="71"/>
                  </a:lnTo>
                  <a:lnTo>
                    <a:pt x="168" y="71"/>
                  </a:lnTo>
                  <a:lnTo>
                    <a:pt x="169" y="72"/>
                  </a:lnTo>
                  <a:lnTo>
                    <a:pt x="170" y="73"/>
                  </a:lnTo>
                  <a:lnTo>
                    <a:pt x="171" y="73"/>
                  </a:lnTo>
                  <a:lnTo>
                    <a:pt x="172" y="74"/>
                  </a:lnTo>
                  <a:lnTo>
                    <a:pt x="173" y="75"/>
                  </a:lnTo>
                  <a:lnTo>
                    <a:pt x="174" y="75"/>
                  </a:lnTo>
                  <a:lnTo>
                    <a:pt x="174" y="76"/>
                  </a:lnTo>
                  <a:lnTo>
                    <a:pt x="175" y="76"/>
                  </a:lnTo>
                  <a:lnTo>
                    <a:pt x="176" y="77"/>
                  </a:lnTo>
                  <a:lnTo>
                    <a:pt x="177" y="78"/>
                  </a:lnTo>
                  <a:lnTo>
                    <a:pt x="178" y="78"/>
                  </a:lnTo>
                  <a:lnTo>
                    <a:pt x="178" y="79"/>
                  </a:lnTo>
                  <a:lnTo>
                    <a:pt x="179" y="79"/>
                  </a:lnTo>
                  <a:lnTo>
                    <a:pt x="180" y="79"/>
                  </a:lnTo>
                  <a:lnTo>
                    <a:pt x="180" y="80"/>
                  </a:lnTo>
                  <a:lnTo>
                    <a:pt x="181" y="80"/>
                  </a:lnTo>
                  <a:lnTo>
                    <a:pt x="181" y="81"/>
                  </a:lnTo>
                  <a:lnTo>
                    <a:pt x="182" y="81"/>
                  </a:lnTo>
                  <a:lnTo>
                    <a:pt x="182" y="82"/>
                  </a:lnTo>
                  <a:lnTo>
                    <a:pt x="183" y="82"/>
                  </a:lnTo>
                  <a:lnTo>
                    <a:pt x="184" y="82"/>
                  </a:lnTo>
                  <a:lnTo>
                    <a:pt x="184" y="83"/>
                  </a:lnTo>
                  <a:lnTo>
                    <a:pt x="185" y="83"/>
                  </a:lnTo>
                  <a:lnTo>
                    <a:pt x="185" y="84"/>
                  </a:lnTo>
                  <a:lnTo>
                    <a:pt x="186" y="84"/>
                  </a:lnTo>
                  <a:lnTo>
                    <a:pt x="186" y="85"/>
                  </a:lnTo>
                  <a:lnTo>
                    <a:pt x="187" y="85"/>
                  </a:lnTo>
                  <a:lnTo>
                    <a:pt x="188" y="85"/>
                  </a:lnTo>
                  <a:lnTo>
                    <a:pt x="188" y="86"/>
                  </a:lnTo>
                  <a:lnTo>
                    <a:pt x="189" y="86"/>
                  </a:lnTo>
                  <a:lnTo>
                    <a:pt x="189" y="87"/>
                  </a:lnTo>
                  <a:lnTo>
                    <a:pt x="190" y="87"/>
                  </a:lnTo>
                  <a:lnTo>
                    <a:pt x="191" y="88"/>
                  </a:lnTo>
                  <a:lnTo>
                    <a:pt x="192" y="88"/>
                  </a:lnTo>
                  <a:lnTo>
                    <a:pt x="192" y="89"/>
                  </a:lnTo>
                  <a:lnTo>
                    <a:pt x="193" y="89"/>
                  </a:lnTo>
                  <a:lnTo>
                    <a:pt x="193" y="90"/>
                  </a:lnTo>
                  <a:lnTo>
                    <a:pt x="194" y="90"/>
                  </a:lnTo>
                  <a:lnTo>
                    <a:pt x="194" y="91"/>
                  </a:lnTo>
                  <a:lnTo>
                    <a:pt x="195" y="91"/>
                  </a:lnTo>
                  <a:lnTo>
                    <a:pt x="196" y="92"/>
                  </a:lnTo>
                  <a:lnTo>
                    <a:pt x="197" y="92"/>
                  </a:lnTo>
                  <a:lnTo>
                    <a:pt x="197" y="93"/>
                  </a:lnTo>
                  <a:lnTo>
                    <a:pt x="198" y="93"/>
                  </a:lnTo>
                  <a:lnTo>
                    <a:pt x="198" y="94"/>
                  </a:lnTo>
                  <a:lnTo>
                    <a:pt x="199" y="94"/>
                  </a:lnTo>
                  <a:lnTo>
                    <a:pt x="200" y="95"/>
                  </a:lnTo>
                  <a:lnTo>
                    <a:pt x="201" y="95"/>
                  </a:lnTo>
                  <a:lnTo>
                    <a:pt x="201" y="96"/>
                  </a:lnTo>
                  <a:lnTo>
                    <a:pt x="202" y="96"/>
                  </a:lnTo>
                  <a:lnTo>
                    <a:pt x="202" y="97"/>
                  </a:lnTo>
                  <a:lnTo>
                    <a:pt x="203" y="97"/>
                  </a:lnTo>
                  <a:lnTo>
                    <a:pt x="204" y="98"/>
                  </a:lnTo>
                  <a:lnTo>
                    <a:pt x="205" y="98"/>
                  </a:lnTo>
                  <a:lnTo>
                    <a:pt x="205" y="99"/>
                  </a:lnTo>
                  <a:lnTo>
                    <a:pt x="206" y="99"/>
                  </a:lnTo>
                  <a:lnTo>
                    <a:pt x="206" y="100"/>
                  </a:lnTo>
                  <a:lnTo>
                    <a:pt x="207" y="100"/>
                  </a:lnTo>
                  <a:lnTo>
                    <a:pt x="208" y="101"/>
                  </a:lnTo>
                  <a:lnTo>
                    <a:pt x="209" y="101"/>
                  </a:lnTo>
                  <a:lnTo>
                    <a:pt x="209" y="102"/>
                  </a:lnTo>
                  <a:lnTo>
                    <a:pt x="210" y="102"/>
                  </a:lnTo>
                  <a:lnTo>
                    <a:pt x="210" y="103"/>
                  </a:lnTo>
                  <a:lnTo>
                    <a:pt x="211" y="103"/>
                  </a:lnTo>
                  <a:lnTo>
                    <a:pt x="211" y="104"/>
                  </a:lnTo>
                  <a:lnTo>
                    <a:pt x="212" y="104"/>
                  </a:lnTo>
                  <a:lnTo>
                    <a:pt x="213" y="105"/>
                  </a:lnTo>
                  <a:lnTo>
                    <a:pt x="214" y="105"/>
                  </a:lnTo>
                  <a:lnTo>
                    <a:pt x="214" y="106"/>
                  </a:lnTo>
                  <a:lnTo>
                    <a:pt x="215" y="106"/>
                  </a:lnTo>
                  <a:lnTo>
                    <a:pt x="215" y="107"/>
                  </a:lnTo>
                  <a:lnTo>
                    <a:pt x="216" y="107"/>
                  </a:lnTo>
                  <a:lnTo>
                    <a:pt x="217" y="108"/>
                  </a:lnTo>
                  <a:lnTo>
                    <a:pt x="218" y="109"/>
                  </a:lnTo>
                  <a:lnTo>
                    <a:pt x="219" y="109"/>
                  </a:lnTo>
                  <a:lnTo>
                    <a:pt x="220" y="110"/>
                  </a:lnTo>
                  <a:lnTo>
                    <a:pt x="221" y="111"/>
                  </a:lnTo>
                  <a:lnTo>
                    <a:pt x="222" y="112"/>
                  </a:lnTo>
                  <a:lnTo>
                    <a:pt x="223" y="113"/>
                  </a:lnTo>
                  <a:lnTo>
                    <a:pt x="224" y="113"/>
                  </a:lnTo>
                  <a:lnTo>
                    <a:pt x="224" y="114"/>
                  </a:lnTo>
                  <a:lnTo>
                    <a:pt x="225" y="114"/>
                  </a:lnTo>
                  <a:lnTo>
                    <a:pt x="226" y="115"/>
                  </a:lnTo>
                  <a:lnTo>
                    <a:pt x="227" y="116"/>
                  </a:lnTo>
                  <a:lnTo>
                    <a:pt x="228" y="116"/>
                  </a:lnTo>
                  <a:lnTo>
                    <a:pt x="228" y="117"/>
                  </a:lnTo>
                  <a:lnTo>
                    <a:pt x="229" y="117"/>
                  </a:lnTo>
                  <a:lnTo>
                    <a:pt x="230" y="118"/>
                  </a:lnTo>
                  <a:lnTo>
                    <a:pt x="231" y="119"/>
                  </a:lnTo>
                  <a:lnTo>
                    <a:pt x="232" y="119"/>
                  </a:lnTo>
                  <a:lnTo>
                    <a:pt x="233" y="120"/>
                  </a:lnTo>
                  <a:lnTo>
                    <a:pt x="234" y="121"/>
                  </a:lnTo>
                  <a:lnTo>
                    <a:pt x="235" y="122"/>
                  </a:lnTo>
                  <a:lnTo>
                    <a:pt x="236" y="123"/>
                  </a:lnTo>
                  <a:lnTo>
                    <a:pt x="237" y="123"/>
                  </a:lnTo>
                  <a:lnTo>
                    <a:pt x="238" y="124"/>
                  </a:lnTo>
                  <a:lnTo>
                    <a:pt x="239" y="125"/>
                  </a:lnTo>
                  <a:lnTo>
                    <a:pt x="240" y="126"/>
                  </a:lnTo>
                  <a:lnTo>
                    <a:pt x="241" y="126"/>
                  </a:lnTo>
                  <a:lnTo>
                    <a:pt x="242" y="127"/>
                  </a:lnTo>
                  <a:lnTo>
                    <a:pt x="243" y="128"/>
                  </a:lnTo>
                  <a:lnTo>
                    <a:pt x="244" y="129"/>
                  </a:lnTo>
                  <a:lnTo>
                    <a:pt x="245" y="129"/>
                  </a:lnTo>
                  <a:lnTo>
                    <a:pt x="246" y="130"/>
                  </a:lnTo>
                  <a:lnTo>
                    <a:pt x="247" y="131"/>
                  </a:lnTo>
                  <a:lnTo>
                    <a:pt x="248" y="132"/>
                  </a:lnTo>
                  <a:lnTo>
                    <a:pt x="249" y="132"/>
                  </a:lnTo>
                  <a:lnTo>
                    <a:pt x="250" y="133"/>
                  </a:lnTo>
                  <a:lnTo>
                    <a:pt x="251" y="134"/>
                  </a:lnTo>
                  <a:lnTo>
                    <a:pt x="252" y="134"/>
                  </a:lnTo>
                  <a:lnTo>
                    <a:pt x="252" y="135"/>
                  </a:lnTo>
                  <a:lnTo>
                    <a:pt x="253" y="135"/>
                  </a:lnTo>
                  <a:lnTo>
                    <a:pt x="254" y="136"/>
                  </a:lnTo>
                  <a:lnTo>
                    <a:pt x="255" y="136"/>
                  </a:lnTo>
                  <a:lnTo>
                    <a:pt x="255" y="137"/>
                  </a:lnTo>
                  <a:lnTo>
                    <a:pt x="256" y="137"/>
                  </a:lnTo>
                  <a:lnTo>
                    <a:pt x="256" y="138"/>
                  </a:lnTo>
                  <a:lnTo>
                    <a:pt x="257" y="138"/>
                  </a:lnTo>
                  <a:lnTo>
                    <a:pt x="258" y="139"/>
                  </a:lnTo>
                  <a:lnTo>
                    <a:pt x="259" y="139"/>
                  </a:lnTo>
                  <a:lnTo>
                    <a:pt x="259" y="140"/>
                  </a:lnTo>
                  <a:lnTo>
                    <a:pt x="260" y="140"/>
                  </a:lnTo>
                  <a:lnTo>
                    <a:pt x="261" y="141"/>
                  </a:lnTo>
                  <a:lnTo>
                    <a:pt x="262" y="141"/>
                  </a:lnTo>
                  <a:lnTo>
                    <a:pt x="262" y="142"/>
                  </a:lnTo>
                  <a:lnTo>
                    <a:pt x="263" y="142"/>
                  </a:lnTo>
                  <a:lnTo>
                    <a:pt x="263" y="143"/>
                  </a:lnTo>
                  <a:lnTo>
                    <a:pt x="264" y="143"/>
                  </a:lnTo>
                  <a:lnTo>
                    <a:pt x="265" y="144"/>
                  </a:lnTo>
                  <a:lnTo>
                    <a:pt x="266" y="144"/>
                  </a:lnTo>
                  <a:lnTo>
                    <a:pt x="266" y="145"/>
                  </a:lnTo>
                  <a:lnTo>
                    <a:pt x="267" y="145"/>
                  </a:lnTo>
                  <a:lnTo>
                    <a:pt x="268" y="146"/>
                  </a:lnTo>
                  <a:lnTo>
                    <a:pt x="269" y="146"/>
                  </a:lnTo>
                  <a:lnTo>
                    <a:pt x="270" y="147"/>
                  </a:lnTo>
                  <a:lnTo>
                    <a:pt x="271" y="148"/>
                  </a:lnTo>
                  <a:lnTo>
                    <a:pt x="272" y="148"/>
                  </a:lnTo>
                  <a:lnTo>
                    <a:pt x="272" y="149"/>
                  </a:lnTo>
                  <a:lnTo>
                    <a:pt x="273" y="149"/>
                  </a:lnTo>
                  <a:lnTo>
                    <a:pt x="274" y="149"/>
                  </a:lnTo>
                  <a:lnTo>
                    <a:pt x="274" y="150"/>
                  </a:lnTo>
                  <a:lnTo>
                    <a:pt x="275" y="150"/>
                  </a:lnTo>
                  <a:lnTo>
                    <a:pt x="275" y="151"/>
                  </a:lnTo>
                  <a:lnTo>
                    <a:pt x="276" y="151"/>
                  </a:lnTo>
                  <a:lnTo>
                    <a:pt x="277" y="152"/>
                  </a:lnTo>
                  <a:lnTo>
                    <a:pt x="278" y="153"/>
                  </a:lnTo>
                  <a:lnTo>
                    <a:pt x="279" y="153"/>
                  </a:lnTo>
                  <a:lnTo>
                    <a:pt x="280" y="154"/>
                  </a:lnTo>
                  <a:lnTo>
                    <a:pt x="281" y="154"/>
                  </a:lnTo>
                  <a:lnTo>
                    <a:pt x="281" y="155"/>
                  </a:lnTo>
                  <a:lnTo>
                    <a:pt x="282" y="155"/>
                  </a:lnTo>
                  <a:lnTo>
                    <a:pt x="283" y="155"/>
                  </a:lnTo>
                  <a:lnTo>
                    <a:pt x="283" y="156"/>
                  </a:lnTo>
                  <a:lnTo>
                    <a:pt x="284" y="156"/>
                  </a:lnTo>
                  <a:lnTo>
                    <a:pt x="284" y="157"/>
                  </a:lnTo>
                  <a:lnTo>
                    <a:pt x="285" y="157"/>
                  </a:lnTo>
                  <a:lnTo>
                    <a:pt x="286" y="158"/>
                  </a:lnTo>
                  <a:lnTo>
                    <a:pt x="287" y="158"/>
                  </a:lnTo>
                  <a:lnTo>
                    <a:pt x="288" y="159"/>
                  </a:lnTo>
                  <a:lnTo>
                    <a:pt x="289" y="159"/>
                  </a:lnTo>
                  <a:lnTo>
                    <a:pt x="289" y="160"/>
                  </a:lnTo>
                  <a:lnTo>
                    <a:pt x="290" y="160"/>
                  </a:lnTo>
                  <a:lnTo>
                    <a:pt x="291" y="160"/>
                  </a:lnTo>
                  <a:lnTo>
                    <a:pt x="291" y="161"/>
                  </a:lnTo>
                  <a:lnTo>
                    <a:pt x="292" y="161"/>
                  </a:lnTo>
                  <a:lnTo>
                    <a:pt x="293" y="162"/>
                  </a:lnTo>
                  <a:lnTo>
                    <a:pt x="294" y="162"/>
                  </a:lnTo>
                  <a:lnTo>
                    <a:pt x="295" y="163"/>
                  </a:lnTo>
                  <a:lnTo>
                    <a:pt x="296" y="163"/>
                  </a:lnTo>
                  <a:lnTo>
                    <a:pt x="296" y="164"/>
                  </a:lnTo>
                  <a:lnTo>
                    <a:pt x="297" y="164"/>
                  </a:lnTo>
                  <a:lnTo>
                    <a:pt x="298" y="165"/>
                  </a:lnTo>
                  <a:lnTo>
                    <a:pt x="299" y="165"/>
                  </a:lnTo>
                  <a:lnTo>
                    <a:pt x="300" y="166"/>
                  </a:lnTo>
                  <a:lnTo>
                    <a:pt x="301" y="166"/>
                  </a:lnTo>
                  <a:lnTo>
                    <a:pt x="301" y="167"/>
                  </a:lnTo>
                  <a:lnTo>
                    <a:pt x="302" y="167"/>
                  </a:lnTo>
                  <a:lnTo>
                    <a:pt x="303" y="167"/>
                  </a:lnTo>
                  <a:lnTo>
                    <a:pt x="304" y="168"/>
                  </a:lnTo>
                  <a:lnTo>
                    <a:pt x="305" y="168"/>
                  </a:lnTo>
                  <a:lnTo>
                    <a:pt x="305" y="169"/>
                  </a:lnTo>
                  <a:lnTo>
                    <a:pt x="306" y="169"/>
                  </a:lnTo>
                  <a:lnTo>
                    <a:pt x="307" y="170"/>
                  </a:lnTo>
                  <a:lnTo>
                    <a:pt x="308" y="170"/>
                  </a:lnTo>
                  <a:lnTo>
                    <a:pt x="309" y="171"/>
                  </a:lnTo>
                  <a:lnTo>
                    <a:pt x="310" y="171"/>
                  </a:lnTo>
                  <a:lnTo>
                    <a:pt x="311" y="172"/>
                  </a:lnTo>
                  <a:lnTo>
                    <a:pt x="312" y="172"/>
                  </a:lnTo>
                  <a:lnTo>
                    <a:pt x="313" y="172"/>
                  </a:lnTo>
                  <a:lnTo>
                    <a:pt x="313" y="173"/>
                  </a:lnTo>
                  <a:lnTo>
                    <a:pt x="314" y="173"/>
                  </a:lnTo>
                  <a:lnTo>
                    <a:pt x="315" y="174"/>
                  </a:lnTo>
                  <a:lnTo>
                    <a:pt x="316" y="174"/>
                  </a:lnTo>
                  <a:lnTo>
                    <a:pt x="317" y="174"/>
                  </a:lnTo>
                  <a:lnTo>
                    <a:pt x="317" y="175"/>
                  </a:lnTo>
                  <a:lnTo>
                    <a:pt x="318" y="175"/>
                  </a:lnTo>
                  <a:lnTo>
                    <a:pt x="319" y="175"/>
                  </a:lnTo>
                  <a:lnTo>
                    <a:pt x="320" y="176"/>
                  </a:lnTo>
                  <a:lnTo>
                    <a:pt x="321" y="176"/>
                  </a:lnTo>
                  <a:lnTo>
                    <a:pt x="322" y="177"/>
                  </a:lnTo>
                  <a:lnTo>
                    <a:pt x="323" y="177"/>
                  </a:lnTo>
                  <a:lnTo>
                    <a:pt x="324" y="177"/>
                  </a:lnTo>
                  <a:lnTo>
                    <a:pt x="324" y="178"/>
                  </a:lnTo>
                  <a:lnTo>
                    <a:pt x="325" y="178"/>
                  </a:lnTo>
                  <a:lnTo>
                    <a:pt x="326" y="178"/>
                  </a:lnTo>
                  <a:lnTo>
                    <a:pt x="327" y="179"/>
                  </a:lnTo>
                  <a:lnTo>
                    <a:pt x="328" y="179"/>
                  </a:lnTo>
                  <a:lnTo>
                    <a:pt x="329" y="180"/>
                  </a:lnTo>
                  <a:lnTo>
                    <a:pt x="330" y="180"/>
                  </a:lnTo>
                  <a:lnTo>
                    <a:pt x="331" y="180"/>
                  </a:lnTo>
                  <a:lnTo>
                    <a:pt x="331" y="181"/>
                  </a:lnTo>
                  <a:lnTo>
                    <a:pt x="332" y="181"/>
                  </a:lnTo>
                  <a:lnTo>
                    <a:pt x="333" y="181"/>
                  </a:lnTo>
                  <a:lnTo>
                    <a:pt x="334" y="182"/>
                  </a:lnTo>
                  <a:lnTo>
                    <a:pt x="335" y="182"/>
                  </a:lnTo>
                  <a:lnTo>
                    <a:pt x="336" y="182"/>
                  </a:lnTo>
                  <a:lnTo>
                    <a:pt x="337" y="183"/>
                  </a:lnTo>
                  <a:lnTo>
                    <a:pt x="338" y="183"/>
                  </a:lnTo>
                  <a:lnTo>
                    <a:pt x="339" y="183"/>
                  </a:lnTo>
                  <a:lnTo>
                    <a:pt x="340" y="184"/>
                  </a:lnTo>
                  <a:lnTo>
                    <a:pt x="341" y="184"/>
                  </a:lnTo>
                  <a:lnTo>
                    <a:pt x="342" y="184"/>
                  </a:lnTo>
                  <a:lnTo>
                    <a:pt x="342" y="185"/>
                  </a:lnTo>
                  <a:lnTo>
                    <a:pt x="343" y="185"/>
                  </a:lnTo>
                  <a:lnTo>
                    <a:pt x="344" y="185"/>
                  </a:lnTo>
                  <a:lnTo>
                    <a:pt x="345" y="185"/>
                  </a:lnTo>
                  <a:lnTo>
                    <a:pt x="346" y="186"/>
                  </a:lnTo>
                  <a:lnTo>
                    <a:pt x="347" y="186"/>
                  </a:lnTo>
                  <a:lnTo>
                    <a:pt x="348" y="186"/>
                  </a:lnTo>
                  <a:lnTo>
                    <a:pt x="349" y="186"/>
                  </a:lnTo>
                  <a:lnTo>
                    <a:pt x="349" y="187"/>
                  </a:lnTo>
                  <a:lnTo>
                    <a:pt x="350" y="187"/>
                  </a:lnTo>
                  <a:lnTo>
                    <a:pt x="351" y="187"/>
                  </a:lnTo>
                  <a:lnTo>
                    <a:pt x="352" y="187"/>
                  </a:lnTo>
                  <a:lnTo>
                    <a:pt x="353" y="188"/>
                  </a:lnTo>
                  <a:lnTo>
                    <a:pt x="354" y="188"/>
                  </a:lnTo>
                  <a:lnTo>
                    <a:pt x="355" y="188"/>
                  </a:lnTo>
                  <a:lnTo>
                    <a:pt x="356" y="188"/>
                  </a:lnTo>
                  <a:lnTo>
                    <a:pt x="357" y="189"/>
                  </a:lnTo>
                  <a:lnTo>
                    <a:pt x="358" y="189"/>
                  </a:lnTo>
                  <a:lnTo>
                    <a:pt x="359" y="189"/>
                  </a:lnTo>
                  <a:lnTo>
                    <a:pt x="360" y="189"/>
                  </a:lnTo>
                  <a:lnTo>
                    <a:pt x="361" y="189"/>
                  </a:lnTo>
                  <a:lnTo>
                    <a:pt x="362" y="190"/>
                  </a:lnTo>
                  <a:lnTo>
                    <a:pt x="363" y="190"/>
                  </a:lnTo>
                  <a:lnTo>
                    <a:pt x="364" y="190"/>
                  </a:lnTo>
                  <a:lnTo>
                    <a:pt x="365" y="190"/>
                  </a:lnTo>
                  <a:lnTo>
                    <a:pt x="366" y="190"/>
                  </a:lnTo>
                  <a:lnTo>
                    <a:pt x="367" y="190"/>
                  </a:lnTo>
                  <a:lnTo>
                    <a:pt x="367" y="191"/>
                  </a:lnTo>
                  <a:lnTo>
                    <a:pt x="368" y="191"/>
                  </a:lnTo>
                  <a:lnTo>
                    <a:pt x="369" y="191"/>
                  </a:lnTo>
                  <a:lnTo>
                    <a:pt x="370" y="191"/>
                  </a:lnTo>
                  <a:lnTo>
                    <a:pt x="371" y="191"/>
                  </a:lnTo>
                  <a:lnTo>
                    <a:pt x="372" y="191"/>
                  </a:lnTo>
                  <a:lnTo>
                    <a:pt x="373" y="191"/>
                  </a:lnTo>
                  <a:lnTo>
                    <a:pt x="374" y="191"/>
                  </a:lnTo>
                  <a:lnTo>
                    <a:pt x="374" y="192"/>
                  </a:lnTo>
                  <a:lnTo>
                    <a:pt x="375" y="192"/>
                  </a:lnTo>
                  <a:lnTo>
                    <a:pt x="376" y="192"/>
                  </a:lnTo>
                  <a:lnTo>
                    <a:pt x="377" y="192"/>
                  </a:lnTo>
                  <a:lnTo>
                    <a:pt x="378" y="192"/>
                  </a:lnTo>
                  <a:lnTo>
                    <a:pt x="379" y="192"/>
                  </a:lnTo>
                  <a:lnTo>
                    <a:pt x="380" y="192"/>
                  </a:lnTo>
                  <a:lnTo>
                    <a:pt x="381" y="192"/>
                  </a:lnTo>
                  <a:lnTo>
                    <a:pt x="382" y="192"/>
                  </a:lnTo>
                  <a:lnTo>
                    <a:pt x="383" y="192"/>
                  </a:lnTo>
                  <a:lnTo>
                    <a:pt x="384" y="192"/>
                  </a:lnTo>
                  <a:lnTo>
                    <a:pt x="385" y="192"/>
                  </a:lnTo>
                  <a:lnTo>
                    <a:pt x="386" y="192"/>
                  </a:lnTo>
                  <a:lnTo>
                    <a:pt x="386" y="193"/>
                  </a:lnTo>
                  <a:lnTo>
                    <a:pt x="387" y="193"/>
                  </a:lnTo>
                  <a:lnTo>
                    <a:pt x="388" y="193"/>
                  </a:lnTo>
                  <a:lnTo>
                    <a:pt x="389" y="193"/>
                  </a:lnTo>
                  <a:lnTo>
                    <a:pt x="390" y="193"/>
                  </a:lnTo>
                  <a:lnTo>
                    <a:pt x="391" y="193"/>
                  </a:lnTo>
                  <a:lnTo>
                    <a:pt x="392" y="193"/>
                  </a:lnTo>
                  <a:lnTo>
                    <a:pt x="393" y="193"/>
                  </a:lnTo>
                  <a:lnTo>
                    <a:pt x="394" y="193"/>
                  </a:lnTo>
                  <a:lnTo>
                    <a:pt x="395" y="193"/>
                  </a:lnTo>
                  <a:lnTo>
                    <a:pt x="396" y="193"/>
                  </a:lnTo>
                  <a:lnTo>
                    <a:pt x="397" y="193"/>
                  </a:lnTo>
                  <a:lnTo>
                    <a:pt x="398" y="192"/>
                  </a:lnTo>
                  <a:lnTo>
                    <a:pt x="399" y="192"/>
                  </a:lnTo>
                  <a:lnTo>
                    <a:pt x="400" y="192"/>
                  </a:lnTo>
                  <a:lnTo>
                    <a:pt x="401" y="192"/>
                  </a:lnTo>
                  <a:lnTo>
                    <a:pt x="402" y="192"/>
                  </a:lnTo>
                  <a:lnTo>
                    <a:pt x="403" y="192"/>
                  </a:lnTo>
                  <a:lnTo>
                    <a:pt x="404" y="192"/>
                  </a:lnTo>
                  <a:lnTo>
                    <a:pt x="405" y="192"/>
                  </a:lnTo>
                  <a:lnTo>
                    <a:pt x="406" y="192"/>
                  </a:lnTo>
                  <a:lnTo>
                    <a:pt x="407" y="192"/>
                  </a:lnTo>
                  <a:lnTo>
                    <a:pt x="408" y="192"/>
                  </a:lnTo>
                  <a:lnTo>
                    <a:pt x="409" y="192"/>
                  </a:lnTo>
                  <a:lnTo>
                    <a:pt x="410" y="191"/>
                  </a:lnTo>
                  <a:lnTo>
                    <a:pt x="411" y="191"/>
                  </a:lnTo>
                  <a:lnTo>
                    <a:pt x="412" y="191"/>
                  </a:lnTo>
                  <a:lnTo>
                    <a:pt x="413" y="191"/>
                  </a:lnTo>
                  <a:lnTo>
                    <a:pt x="414" y="191"/>
                  </a:lnTo>
                  <a:lnTo>
                    <a:pt x="415" y="191"/>
                  </a:lnTo>
                  <a:lnTo>
                    <a:pt x="416" y="191"/>
                  </a:lnTo>
                  <a:lnTo>
                    <a:pt x="416" y="190"/>
                  </a:lnTo>
                  <a:lnTo>
                    <a:pt x="417" y="190"/>
                  </a:lnTo>
                  <a:lnTo>
                    <a:pt x="418" y="190"/>
                  </a:lnTo>
                  <a:lnTo>
                    <a:pt x="419" y="190"/>
                  </a:lnTo>
                  <a:lnTo>
                    <a:pt x="420" y="190"/>
                  </a:lnTo>
                  <a:lnTo>
                    <a:pt x="421" y="190"/>
                  </a:lnTo>
                  <a:lnTo>
                    <a:pt x="421" y="189"/>
                  </a:lnTo>
                  <a:lnTo>
                    <a:pt x="422" y="189"/>
                  </a:lnTo>
                  <a:lnTo>
                    <a:pt x="423" y="189"/>
                  </a:lnTo>
                  <a:lnTo>
                    <a:pt x="424" y="189"/>
                  </a:lnTo>
                  <a:lnTo>
                    <a:pt x="425" y="189"/>
                  </a:lnTo>
                  <a:lnTo>
                    <a:pt x="426" y="189"/>
                  </a:lnTo>
                  <a:lnTo>
                    <a:pt x="427" y="188"/>
                  </a:lnTo>
                  <a:lnTo>
                    <a:pt x="428" y="188"/>
                  </a:lnTo>
                  <a:lnTo>
                    <a:pt x="429" y="188"/>
                  </a:lnTo>
                  <a:lnTo>
                    <a:pt x="430" y="188"/>
                  </a:lnTo>
                  <a:lnTo>
                    <a:pt x="431" y="187"/>
                  </a:lnTo>
                  <a:lnTo>
                    <a:pt x="432" y="187"/>
                  </a:lnTo>
                  <a:lnTo>
                    <a:pt x="433" y="187"/>
                  </a:lnTo>
                  <a:lnTo>
                    <a:pt x="434" y="187"/>
                  </a:lnTo>
                  <a:lnTo>
                    <a:pt x="434" y="186"/>
                  </a:lnTo>
                  <a:lnTo>
                    <a:pt x="435" y="186"/>
                  </a:lnTo>
                  <a:lnTo>
                    <a:pt x="436" y="186"/>
                  </a:lnTo>
                  <a:lnTo>
                    <a:pt x="437" y="186"/>
                  </a:lnTo>
                  <a:lnTo>
                    <a:pt x="437" y="185"/>
                  </a:lnTo>
                  <a:lnTo>
                    <a:pt x="438" y="185"/>
                  </a:lnTo>
                  <a:lnTo>
                    <a:pt x="439" y="185"/>
                  </a:lnTo>
                  <a:lnTo>
                    <a:pt x="440" y="185"/>
                  </a:lnTo>
                  <a:lnTo>
                    <a:pt x="441" y="184"/>
                  </a:lnTo>
                  <a:lnTo>
                    <a:pt x="442" y="184"/>
                  </a:lnTo>
                  <a:lnTo>
                    <a:pt x="443" y="184"/>
                  </a:lnTo>
                  <a:lnTo>
                    <a:pt x="444" y="183"/>
                  </a:lnTo>
                  <a:lnTo>
                    <a:pt x="445" y="183"/>
                  </a:lnTo>
                  <a:lnTo>
                    <a:pt x="446" y="183"/>
                  </a:lnTo>
                  <a:lnTo>
                    <a:pt x="447" y="182"/>
                  </a:lnTo>
                  <a:lnTo>
                    <a:pt x="448" y="182"/>
                  </a:lnTo>
                  <a:lnTo>
                    <a:pt x="449" y="181"/>
                  </a:lnTo>
                  <a:lnTo>
                    <a:pt x="450" y="181"/>
                  </a:lnTo>
                  <a:lnTo>
                    <a:pt x="451" y="181"/>
                  </a:lnTo>
                  <a:lnTo>
                    <a:pt x="451" y="180"/>
                  </a:lnTo>
                  <a:lnTo>
                    <a:pt x="452" y="180"/>
                  </a:lnTo>
                  <a:lnTo>
                    <a:pt x="453" y="180"/>
                  </a:lnTo>
                  <a:lnTo>
                    <a:pt x="454" y="179"/>
                  </a:lnTo>
                  <a:lnTo>
                    <a:pt x="455" y="179"/>
                  </a:lnTo>
                  <a:lnTo>
                    <a:pt x="456" y="179"/>
                  </a:lnTo>
                  <a:lnTo>
                    <a:pt x="456" y="178"/>
                  </a:lnTo>
                  <a:lnTo>
                    <a:pt x="457" y="178"/>
                  </a:lnTo>
                  <a:lnTo>
                    <a:pt x="458" y="178"/>
                  </a:lnTo>
                  <a:lnTo>
                    <a:pt x="459" y="177"/>
                  </a:lnTo>
                  <a:lnTo>
                    <a:pt x="460" y="177"/>
                  </a:lnTo>
                  <a:lnTo>
                    <a:pt x="461" y="176"/>
                  </a:lnTo>
                  <a:lnTo>
                    <a:pt x="462" y="176"/>
                  </a:lnTo>
                  <a:lnTo>
                    <a:pt x="463" y="176"/>
                  </a:lnTo>
                  <a:lnTo>
                    <a:pt x="463" y="175"/>
                  </a:lnTo>
                  <a:lnTo>
                    <a:pt x="464" y="175"/>
                  </a:lnTo>
                  <a:lnTo>
                    <a:pt x="465" y="175"/>
                  </a:lnTo>
                  <a:lnTo>
                    <a:pt x="465" y="174"/>
                  </a:lnTo>
                  <a:lnTo>
                    <a:pt x="466" y="174"/>
                  </a:lnTo>
                  <a:lnTo>
                    <a:pt x="467" y="173"/>
                  </a:lnTo>
                  <a:lnTo>
                    <a:pt x="468" y="173"/>
                  </a:lnTo>
                  <a:lnTo>
                    <a:pt x="469" y="172"/>
                  </a:lnTo>
                  <a:lnTo>
                    <a:pt x="470" y="172"/>
                  </a:lnTo>
                  <a:lnTo>
                    <a:pt x="471" y="171"/>
                  </a:lnTo>
                  <a:lnTo>
                    <a:pt x="472" y="171"/>
                  </a:lnTo>
                  <a:lnTo>
                    <a:pt x="473" y="170"/>
                  </a:lnTo>
                  <a:lnTo>
                    <a:pt x="474" y="170"/>
                  </a:lnTo>
                  <a:lnTo>
                    <a:pt x="475" y="169"/>
                  </a:lnTo>
                  <a:lnTo>
                    <a:pt x="476" y="169"/>
                  </a:lnTo>
                  <a:lnTo>
                    <a:pt x="477" y="168"/>
                  </a:lnTo>
                  <a:lnTo>
                    <a:pt x="478" y="168"/>
                  </a:lnTo>
                  <a:lnTo>
                    <a:pt x="478" y="167"/>
                  </a:lnTo>
                  <a:lnTo>
                    <a:pt x="479" y="167"/>
                  </a:lnTo>
                  <a:lnTo>
                    <a:pt x="480" y="167"/>
                  </a:lnTo>
                  <a:lnTo>
                    <a:pt x="480" y="166"/>
                  </a:lnTo>
                  <a:lnTo>
                    <a:pt x="481" y="166"/>
                  </a:lnTo>
                  <a:lnTo>
                    <a:pt x="482" y="165"/>
                  </a:lnTo>
                  <a:lnTo>
                    <a:pt x="483" y="165"/>
                  </a:lnTo>
                  <a:lnTo>
                    <a:pt x="484" y="164"/>
                  </a:lnTo>
                  <a:lnTo>
                    <a:pt x="485" y="164"/>
                  </a:lnTo>
                  <a:lnTo>
                    <a:pt x="485" y="163"/>
                  </a:lnTo>
                  <a:lnTo>
                    <a:pt x="486" y="163"/>
                  </a:lnTo>
                  <a:lnTo>
                    <a:pt x="487" y="162"/>
                  </a:lnTo>
                  <a:lnTo>
                    <a:pt x="488" y="162"/>
                  </a:lnTo>
                  <a:lnTo>
                    <a:pt x="489" y="161"/>
                  </a:lnTo>
                  <a:lnTo>
                    <a:pt x="490" y="160"/>
                  </a:lnTo>
                  <a:lnTo>
                    <a:pt x="491" y="160"/>
                  </a:lnTo>
                  <a:lnTo>
                    <a:pt x="491" y="159"/>
                  </a:lnTo>
                  <a:lnTo>
                    <a:pt x="492" y="159"/>
                  </a:lnTo>
                  <a:lnTo>
                    <a:pt x="493" y="159"/>
                  </a:lnTo>
                  <a:lnTo>
                    <a:pt x="493" y="158"/>
                  </a:lnTo>
                  <a:lnTo>
                    <a:pt x="494" y="158"/>
                  </a:lnTo>
                  <a:lnTo>
                    <a:pt x="495" y="157"/>
                  </a:lnTo>
                  <a:lnTo>
                    <a:pt x="496" y="156"/>
                  </a:lnTo>
                  <a:lnTo>
                    <a:pt x="497" y="156"/>
                  </a:lnTo>
                  <a:lnTo>
                    <a:pt x="498" y="155"/>
                  </a:lnTo>
                  <a:lnTo>
                    <a:pt x="499" y="154"/>
                  </a:lnTo>
                  <a:lnTo>
                    <a:pt x="500" y="154"/>
                  </a:lnTo>
                  <a:lnTo>
                    <a:pt x="501" y="153"/>
                  </a:lnTo>
                  <a:lnTo>
                    <a:pt x="502" y="153"/>
                  </a:lnTo>
                  <a:lnTo>
                    <a:pt x="502" y="152"/>
                  </a:lnTo>
                  <a:lnTo>
                    <a:pt x="503" y="152"/>
                  </a:lnTo>
                  <a:lnTo>
                    <a:pt x="503" y="151"/>
                  </a:lnTo>
                  <a:lnTo>
                    <a:pt x="504" y="151"/>
                  </a:lnTo>
                  <a:lnTo>
                    <a:pt x="505" y="151"/>
                  </a:lnTo>
                  <a:lnTo>
                    <a:pt x="505" y="150"/>
                  </a:lnTo>
                  <a:lnTo>
                    <a:pt x="506" y="150"/>
                  </a:lnTo>
                  <a:lnTo>
                    <a:pt x="506" y="149"/>
                  </a:lnTo>
                  <a:lnTo>
                    <a:pt x="507" y="149"/>
                  </a:lnTo>
                  <a:lnTo>
                    <a:pt x="508" y="148"/>
                  </a:lnTo>
                  <a:lnTo>
                    <a:pt x="509" y="148"/>
                  </a:lnTo>
                  <a:lnTo>
                    <a:pt x="509" y="147"/>
                  </a:lnTo>
                  <a:lnTo>
                    <a:pt x="510" y="147"/>
                  </a:lnTo>
                  <a:lnTo>
                    <a:pt x="510" y="146"/>
                  </a:lnTo>
                  <a:lnTo>
                    <a:pt x="511" y="146"/>
                  </a:lnTo>
                  <a:lnTo>
                    <a:pt x="512" y="146"/>
                  </a:lnTo>
                  <a:lnTo>
                    <a:pt x="512" y="145"/>
                  </a:lnTo>
                  <a:lnTo>
                    <a:pt x="513" y="145"/>
                  </a:lnTo>
                  <a:lnTo>
                    <a:pt x="513" y="144"/>
                  </a:lnTo>
                  <a:lnTo>
                    <a:pt x="514" y="144"/>
                  </a:lnTo>
                  <a:lnTo>
                    <a:pt x="515" y="143"/>
                  </a:lnTo>
                  <a:lnTo>
                    <a:pt x="516" y="142"/>
                  </a:lnTo>
                  <a:lnTo>
                    <a:pt x="517" y="142"/>
                  </a:lnTo>
                  <a:lnTo>
                    <a:pt x="517" y="141"/>
                  </a:lnTo>
                  <a:lnTo>
                    <a:pt x="518" y="141"/>
                  </a:lnTo>
                  <a:lnTo>
                    <a:pt x="518" y="140"/>
                  </a:lnTo>
                  <a:lnTo>
                    <a:pt x="519" y="140"/>
                  </a:lnTo>
                  <a:lnTo>
                    <a:pt x="520" y="139"/>
                  </a:lnTo>
                  <a:lnTo>
                    <a:pt x="521" y="138"/>
                  </a:lnTo>
                  <a:lnTo>
                    <a:pt x="522" y="138"/>
                  </a:lnTo>
                  <a:lnTo>
                    <a:pt x="522" y="137"/>
                  </a:lnTo>
                  <a:lnTo>
                    <a:pt x="523" y="137"/>
                  </a:lnTo>
                  <a:lnTo>
                    <a:pt x="523" y="136"/>
                  </a:lnTo>
                  <a:lnTo>
                    <a:pt x="524" y="136"/>
                  </a:lnTo>
                  <a:lnTo>
                    <a:pt x="525" y="135"/>
                  </a:lnTo>
                  <a:lnTo>
                    <a:pt x="526" y="135"/>
                  </a:lnTo>
                  <a:lnTo>
                    <a:pt x="526" y="134"/>
                  </a:lnTo>
                  <a:lnTo>
                    <a:pt x="527" y="134"/>
                  </a:lnTo>
                  <a:lnTo>
                    <a:pt x="527" y="133"/>
                  </a:lnTo>
                  <a:lnTo>
                    <a:pt x="528" y="133"/>
                  </a:lnTo>
                  <a:lnTo>
                    <a:pt x="529" y="132"/>
                  </a:lnTo>
                  <a:lnTo>
                    <a:pt x="530" y="131"/>
                  </a:lnTo>
                  <a:lnTo>
                    <a:pt x="531" y="131"/>
                  </a:lnTo>
                  <a:lnTo>
                    <a:pt x="531" y="130"/>
                  </a:lnTo>
                  <a:lnTo>
                    <a:pt x="532" y="130"/>
                  </a:lnTo>
                  <a:lnTo>
                    <a:pt x="533" y="129"/>
                  </a:lnTo>
                  <a:lnTo>
                    <a:pt x="534" y="128"/>
                  </a:lnTo>
                  <a:lnTo>
                    <a:pt x="535" y="127"/>
                  </a:lnTo>
                  <a:lnTo>
                    <a:pt x="536" y="126"/>
                  </a:lnTo>
                  <a:lnTo>
                    <a:pt x="537" y="126"/>
                  </a:lnTo>
                  <a:lnTo>
                    <a:pt x="537" y="125"/>
                  </a:lnTo>
                  <a:lnTo>
                    <a:pt x="538" y="125"/>
                  </a:lnTo>
                  <a:lnTo>
                    <a:pt x="538" y="124"/>
                  </a:lnTo>
                  <a:lnTo>
                    <a:pt x="539" y="124"/>
                  </a:lnTo>
                  <a:lnTo>
                    <a:pt x="539" y="123"/>
                  </a:lnTo>
                  <a:lnTo>
                    <a:pt x="540" y="123"/>
                  </a:lnTo>
                  <a:lnTo>
                    <a:pt x="541" y="122"/>
                  </a:lnTo>
                  <a:lnTo>
                    <a:pt x="542" y="121"/>
                  </a:lnTo>
                  <a:lnTo>
                    <a:pt x="543" y="120"/>
                  </a:lnTo>
                  <a:lnTo>
                    <a:pt x="544" y="119"/>
                  </a:lnTo>
                  <a:lnTo>
                    <a:pt x="545" y="118"/>
                  </a:lnTo>
                  <a:lnTo>
                    <a:pt x="546" y="118"/>
                  </a:lnTo>
                  <a:lnTo>
                    <a:pt x="547" y="117"/>
                  </a:lnTo>
                  <a:lnTo>
                    <a:pt x="547" y="116"/>
                  </a:lnTo>
                  <a:lnTo>
                    <a:pt x="548" y="116"/>
                  </a:lnTo>
                  <a:lnTo>
                    <a:pt x="548" y="115"/>
                  </a:lnTo>
                  <a:lnTo>
                    <a:pt x="549" y="115"/>
                  </a:lnTo>
                  <a:lnTo>
                    <a:pt x="550" y="114"/>
                  </a:lnTo>
                  <a:lnTo>
                    <a:pt x="551" y="114"/>
                  </a:lnTo>
                  <a:lnTo>
                    <a:pt x="551" y="113"/>
                  </a:lnTo>
                  <a:lnTo>
                    <a:pt x="552" y="112"/>
                  </a:lnTo>
                  <a:lnTo>
                    <a:pt x="553" y="111"/>
                  </a:lnTo>
                  <a:lnTo>
                    <a:pt x="554" y="111"/>
                  </a:lnTo>
                  <a:lnTo>
                    <a:pt x="554" y="110"/>
                  </a:lnTo>
                  <a:lnTo>
                    <a:pt x="555" y="110"/>
                  </a:lnTo>
                  <a:lnTo>
                    <a:pt x="555" y="109"/>
                  </a:lnTo>
                  <a:lnTo>
                    <a:pt x="556" y="109"/>
                  </a:lnTo>
                  <a:lnTo>
                    <a:pt x="556" y="108"/>
                  </a:lnTo>
                  <a:lnTo>
                    <a:pt x="557" y="108"/>
                  </a:lnTo>
                  <a:lnTo>
                    <a:pt x="558" y="107"/>
                  </a:lnTo>
                  <a:lnTo>
                    <a:pt x="559" y="106"/>
                  </a:lnTo>
                  <a:lnTo>
                    <a:pt x="560" y="105"/>
                  </a:lnTo>
                  <a:lnTo>
                    <a:pt x="561" y="104"/>
                  </a:lnTo>
                  <a:lnTo>
                    <a:pt x="562" y="104"/>
                  </a:lnTo>
                  <a:lnTo>
                    <a:pt x="562" y="103"/>
                  </a:lnTo>
                  <a:lnTo>
                    <a:pt x="563" y="103"/>
                  </a:lnTo>
                  <a:lnTo>
                    <a:pt x="563" y="102"/>
                  </a:lnTo>
                  <a:lnTo>
                    <a:pt x="564" y="102"/>
                  </a:lnTo>
                  <a:lnTo>
                    <a:pt x="564" y="101"/>
                  </a:lnTo>
                  <a:lnTo>
                    <a:pt x="565" y="101"/>
                  </a:lnTo>
                  <a:lnTo>
                    <a:pt x="566" y="100"/>
                  </a:lnTo>
                  <a:lnTo>
                    <a:pt x="567" y="99"/>
                  </a:lnTo>
                  <a:lnTo>
                    <a:pt x="568" y="98"/>
                  </a:lnTo>
                  <a:lnTo>
                    <a:pt x="568" y="97"/>
                  </a:lnTo>
                  <a:lnTo>
                    <a:pt x="569" y="97"/>
                  </a:lnTo>
                  <a:lnTo>
                    <a:pt x="570" y="96"/>
                  </a:lnTo>
                  <a:lnTo>
                    <a:pt x="571" y="95"/>
                  </a:lnTo>
                  <a:lnTo>
                    <a:pt x="572" y="94"/>
                  </a:lnTo>
                  <a:lnTo>
                    <a:pt x="573" y="93"/>
                  </a:lnTo>
                  <a:lnTo>
                    <a:pt x="574" y="92"/>
                  </a:lnTo>
                  <a:lnTo>
                    <a:pt x="575" y="92"/>
                  </a:lnTo>
                  <a:lnTo>
                    <a:pt x="575" y="91"/>
                  </a:lnTo>
                  <a:lnTo>
                    <a:pt x="576" y="91"/>
                  </a:lnTo>
                  <a:lnTo>
                    <a:pt x="576" y="90"/>
                  </a:lnTo>
                  <a:lnTo>
                    <a:pt x="577" y="90"/>
                  </a:lnTo>
                  <a:lnTo>
                    <a:pt x="577" y="89"/>
                  </a:lnTo>
                  <a:lnTo>
                    <a:pt x="578" y="88"/>
                  </a:lnTo>
                  <a:lnTo>
                    <a:pt x="579" y="88"/>
                  </a:lnTo>
                  <a:lnTo>
                    <a:pt x="579" y="87"/>
                  </a:lnTo>
                  <a:lnTo>
                    <a:pt x="580" y="87"/>
                  </a:lnTo>
                  <a:lnTo>
                    <a:pt x="580" y="86"/>
                  </a:lnTo>
                  <a:lnTo>
                    <a:pt x="581" y="86"/>
                  </a:lnTo>
                  <a:lnTo>
                    <a:pt x="581" y="85"/>
                  </a:lnTo>
                  <a:lnTo>
                    <a:pt x="582" y="85"/>
                  </a:lnTo>
                  <a:lnTo>
                    <a:pt x="583" y="84"/>
                  </a:lnTo>
                  <a:lnTo>
                    <a:pt x="584" y="83"/>
                  </a:lnTo>
                  <a:lnTo>
                    <a:pt x="585" y="82"/>
                  </a:lnTo>
                  <a:lnTo>
                    <a:pt x="586" y="81"/>
                  </a:lnTo>
                  <a:lnTo>
                    <a:pt x="587" y="80"/>
                  </a:lnTo>
                  <a:lnTo>
                    <a:pt x="588" y="79"/>
                  </a:lnTo>
                  <a:lnTo>
                    <a:pt x="589" y="78"/>
                  </a:lnTo>
                  <a:lnTo>
                    <a:pt x="590" y="77"/>
                  </a:lnTo>
                  <a:lnTo>
                    <a:pt x="591" y="77"/>
                  </a:lnTo>
                  <a:lnTo>
                    <a:pt x="591" y="76"/>
                  </a:lnTo>
                  <a:lnTo>
                    <a:pt x="592" y="76"/>
                  </a:lnTo>
                  <a:lnTo>
                    <a:pt x="592" y="75"/>
                  </a:lnTo>
                  <a:lnTo>
                    <a:pt x="593" y="74"/>
                  </a:lnTo>
                  <a:lnTo>
                    <a:pt x="594" y="74"/>
                  </a:lnTo>
                  <a:lnTo>
                    <a:pt x="595" y="73"/>
                  </a:lnTo>
                  <a:lnTo>
                    <a:pt x="595" y="72"/>
                  </a:lnTo>
                  <a:lnTo>
                    <a:pt x="596" y="72"/>
                  </a:lnTo>
                  <a:lnTo>
                    <a:pt x="596" y="71"/>
                  </a:lnTo>
                  <a:lnTo>
                    <a:pt x="597" y="71"/>
                  </a:lnTo>
                  <a:lnTo>
                    <a:pt x="597" y="70"/>
                  </a:lnTo>
                  <a:lnTo>
                    <a:pt x="598" y="70"/>
                  </a:lnTo>
                  <a:lnTo>
                    <a:pt x="599" y="69"/>
                  </a:lnTo>
                  <a:lnTo>
                    <a:pt x="600" y="68"/>
                  </a:lnTo>
                  <a:lnTo>
                    <a:pt x="601" y="67"/>
                  </a:lnTo>
                  <a:lnTo>
                    <a:pt x="601" y="66"/>
                  </a:lnTo>
                  <a:lnTo>
                    <a:pt x="602" y="66"/>
                  </a:lnTo>
                  <a:lnTo>
                    <a:pt x="602" y="65"/>
                  </a:lnTo>
                  <a:lnTo>
                    <a:pt x="603" y="65"/>
                  </a:lnTo>
                  <a:lnTo>
                    <a:pt x="604" y="64"/>
                  </a:lnTo>
                  <a:lnTo>
                    <a:pt x="605" y="63"/>
                  </a:lnTo>
                  <a:lnTo>
                    <a:pt x="606" y="62"/>
                  </a:lnTo>
                  <a:lnTo>
                    <a:pt x="607" y="61"/>
                  </a:lnTo>
                  <a:lnTo>
                    <a:pt x="608" y="61"/>
                  </a:lnTo>
                  <a:lnTo>
                    <a:pt x="608" y="60"/>
                  </a:lnTo>
                  <a:lnTo>
                    <a:pt x="609" y="60"/>
                  </a:lnTo>
                  <a:lnTo>
                    <a:pt x="609" y="59"/>
                  </a:lnTo>
                  <a:lnTo>
                    <a:pt x="610" y="58"/>
                  </a:lnTo>
                  <a:lnTo>
                    <a:pt x="611" y="57"/>
                  </a:lnTo>
                  <a:lnTo>
                    <a:pt x="612" y="57"/>
                  </a:lnTo>
                  <a:lnTo>
                    <a:pt x="612" y="56"/>
                  </a:lnTo>
                  <a:lnTo>
                    <a:pt x="613" y="56"/>
                  </a:lnTo>
                  <a:lnTo>
                    <a:pt x="613" y="55"/>
                  </a:lnTo>
                  <a:lnTo>
                    <a:pt x="614" y="55"/>
                  </a:lnTo>
                  <a:lnTo>
                    <a:pt x="615" y="54"/>
                  </a:lnTo>
                  <a:lnTo>
                    <a:pt x="616" y="53"/>
                  </a:lnTo>
                  <a:lnTo>
                    <a:pt x="617" y="52"/>
                  </a:lnTo>
                  <a:lnTo>
                    <a:pt x="618" y="51"/>
                  </a:lnTo>
                  <a:lnTo>
                    <a:pt x="619" y="51"/>
                  </a:lnTo>
                  <a:lnTo>
                    <a:pt x="619" y="50"/>
                  </a:lnTo>
                  <a:lnTo>
                    <a:pt x="620" y="50"/>
                  </a:lnTo>
                  <a:lnTo>
                    <a:pt x="620" y="49"/>
                  </a:lnTo>
                  <a:lnTo>
                    <a:pt x="621" y="48"/>
                  </a:lnTo>
                  <a:lnTo>
                    <a:pt x="622" y="47"/>
                  </a:lnTo>
                  <a:lnTo>
                    <a:pt x="623" y="47"/>
                  </a:lnTo>
                  <a:lnTo>
                    <a:pt x="623" y="46"/>
                  </a:lnTo>
                  <a:lnTo>
                    <a:pt x="624" y="46"/>
                  </a:lnTo>
                  <a:lnTo>
                    <a:pt x="624" y="45"/>
                  </a:lnTo>
                  <a:lnTo>
                    <a:pt x="625" y="45"/>
                  </a:lnTo>
                  <a:lnTo>
                    <a:pt x="625" y="44"/>
                  </a:lnTo>
                  <a:lnTo>
                    <a:pt x="626" y="44"/>
                  </a:lnTo>
                  <a:lnTo>
                    <a:pt x="626" y="43"/>
                  </a:lnTo>
                  <a:lnTo>
                    <a:pt x="627" y="43"/>
                  </a:lnTo>
                  <a:lnTo>
                    <a:pt x="628" y="42"/>
                  </a:lnTo>
                  <a:lnTo>
                    <a:pt x="629" y="41"/>
                  </a:lnTo>
                  <a:lnTo>
                    <a:pt x="630" y="40"/>
                  </a:lnTo>
                  <a:lnTo>
                    <a:pt x="631" y="39"/>
                  </a:lnTo>
                  <a:lnTo>
                    <a:pt x="632" y="39"/>
                  </a:lnTo>
                  <a:lnTo>
                    <a:pt x="632" y="38"/>
                  </a:lnTo>
                  <a:lnTo>
                    <a:pt x="633" y="38"/>
                  </a:lnTo>
                  <a:lnTo>
                    <a:pt x="633" y="37"/>
                  </a:lnTo>
                  <a:lnTo>
                    <a:pt x="634" y="37"/>
                  </a:lnTo>
                  <a:lnTo>
                    <a:pt x="634" y="36"/>
                  </a:lnTo>
                  <a:lnTo>
                    <a:pt x="635" y="36"/>
                  </a:lnTo>
                  <a:lnTo>
                    <a:pt x="636" y="35"/>
                  </a:lnTo>
                  <a:lnTo>
                    <a:pt x="637" y="34"/>
                  </a:lnTo>
                  <a:lnTo>
                    <a:pt x="638" y="33"/>
                  </a:lnTo>
                  <a:lnTo>
                    <a:pt x="639" y="32"/>
                  </a:lnTo>
                  <a:lnTo>
                    <a:pt x="640" y="32"/>
                  </a:lnTo>
                  <a:lnTo>
                    <a:pt x="640" y="31"/>
                  </a:lnTo>
                  <a:lnTo>
                    <a:pt x="641" y="31"/>
                  </a:lnTo>
                  <a:lnTo>
                    <a:pt x="641" y="30"/>
                  </a:lnTo>
                  <a:lnTo>
                    <a:pt x="642" y="30"/>
                  </a:lnTo>
                  <a:lnTo>
                    <a:pt x="642" y="29"/>
                  </a:lnTo>
                  <a:lnTo>
                    <a:pt x="643" y="29"/>
                  </a:lnTo>
                  <a:lnTo>
                    <a:pt x="644" y="28"/>
                  </a:lnTo>
                  <a:lnTo>
                    <a:pt x="645" y="27"/>
                  </a:lnTo>
                  <a:lnTo>
                    <a:pt x="646" y="26"/>
                  </a:lnTo>
                  <a:lnTo>
                    <a:pt x="647" y="25"/>
                  </a:lnTo>
                  <a:lnTo>
                    <a:pt x="648" y="25"/>
                  </a:lnTo>
                  <a:lnTo>
                    <a:pt x="649" y="24"/>
                  </a:lnTo>
                  <a:lnTo>
                    <a:pt x="650" y="23"/>
                  </a:lnTo>
                  <a:lnTo>
                    <a:pt x="651" y="22"/>
                  </a:lnTo>
                  <a:lnTo>
                    <a:pt x="652" y="21"/>
                  </a:lnTo>
                  <a:lnTo>
                    <a:pt x="653" y="21"/>
                  </a:lnTo>
                  <a:lnTo>
                    <a:pt x="653" y="20"/>
                  </a:lnTo>
                  <a:lnTo>
                    <a:pt x="654" y="20"/>
                  </a:lnTo>
                  <a:lnTo>
                    <a:pt x="655" y="19"/>
                  </a:lnTo>
                  <a:lnTo>
                    <a:pt x="656" y="18"/>
                  </a:lnTo>
                  <a:lnTo>
                    <a:pt x="657" y="18"/>
                  </a:lnTo>
                  <a:lnTo>
                    <a:pt x="657" y="17"/>
                  </a:lnTo>
                  <a:lnTo>
                    <a:pt x="658" y="17"/>
                  </a:lnTo>
                  <a:lnTo>
                    <a:pt x="658" y="16"/>
                  </a:lnTo>
                  <a:lnTo>
                    <a:pt x="659" y="16"/>
                  </a:lnTo>
                  <a:lnTo>
                    <a:pt x="660" y="15"/>
                  </a:lnTo>
                  <a:lnTo>
                    <a:pt x="661" y="15"/>
                  </a:lnTo>
                  <a:lnTo>
                    <a:pt x="661" y="14"/>
                  </a:lnTo>
                  <a:lnTo>
                    <a:pt x="662" y="14"/>
                  </a:lnTo>
                  <a:lnTo>
                    <a:pt x="662" y="13"/>
                  </a:lnTo>
                  <a:lnTo>
                    <a:pt x="663" y="13"/>
                  </a:lnTo>
                  <a:lnTo>
                    <a:pt x="664" y="12"/>
                  </a:lnTo>
                  <a:lnTo>
                    <a:pt x="665" y="12"/>
                  </a:lnTo>
                  <a:lnTo>
                    <a:pt x="665" y="11"/>
                  </a:lnTo>
                  <a:lnTo>
                    <a:pt x="666" y="11"/>
                  </a:lnTo>
                  <a:lnTo>
                    <a:pt x="667" y="10"/>
                  </a:lnTo>
                  <a:lnTo>
                    <a:pt x="668" y="9"/>
                  </a:lnTo>
                  <a:lnTo>
                    <a:pt x="669" y="9"/>
                  </a:lnTo>
                  <a:lnTo>
                    <a:pt x="669" y="8"/>
                  </a:lnTo>
                  <a:lnTo>
                    <a:pt x="670" y="8"/>
                  </a:lnTo>
                  <a:lnTo>
                    <a:pt x="671" y="7"/>
                  </a:lnTo>
                  <a:lnTo>
                    <a:pt x="672" y="7"/>
                  </a:lnTo>
                  <a:lnTo>
                    <a:pt x="673" y="6"/>
                  </a:lnTo>
                  <a:lnTo>
                    <a:pt x="674" y="5"/>
                  </a:lnTo>
                  <a:lnTo>
                    <a:pt x="675" y="5"/>
                  </a:lnTo>
                  <a:lnTo>
                    <a:pt x="675" y="4"/>
                  </a:lnTo>
                  <a:lnTo>
                    <a:pt x="676" y="4"/>
                  </a:lnTo>
                  <a:lnTo>
                    <a:pt x="677" y="3"/>
                  </a:lnTo>
                  <a:lnTo>
                    <a:pt x="678" y="3"/>
                  </a:lnTo>
                  <a:lnTo>
                    <a:pt x="678" y="2"/>
                  </a:lnTo>
                  <a:lnTo>
                    <a:pt x="679" y="2"/>
                  </a:lnTo>
                  <a:lnTo>
                    <a:pt x="680" y="1"/>
                  </a:lnTo>
                  <a:lnTo>
                    <a:pt x="681" y="1"/>
                  </a:lnTo>
                  <a:lnTo>
                    <a:pt x="682" y="0"/>
                  </a:lnTo>
                </a:path>
              </a:pathLst>
            </a:custGeom>
            <a:noFill/>
            <a:ln w="36513">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47130" name="Rectangle 130"/>
            <p:cNvSpPr>
              <a:spLocks noChangeArrowheads="1"/>
            </p:cNvSpPr>
            <p:nvPr/>
          </p:nvSpPr>
          <p:spPr bwMode="auto">
            <a:xfrm>
              <a:off x="4875" y="757"/>
              <a:ext cx="5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a:solidFill>
                    <a:srgbClr val="000080"/>
                  </a:solidFill>
                  <a:latin typeface="Arial Black" pitchFamily="34" charset="0"/>
                </a:rPr>
                <a:t>0-10 cm</a:t>
              </a:r>
              <a:endParaRPr lang="de-AT" sz="1600">
                <a:solidFill>
                  <a:srgbClr val="339966"/>
                </a:solidFill>
                <a:latin typeface="Arial Black" pitchFamily="34" charset="0"/>
              </a:endParaRPr>
            </a:p>
          </p:txBody>
        </p:sp>
      </p:grpSp>
      <p:grpSp>
        <p:nvGrpSpPr>
          <p:cNvPr id="145539" name="Group 131"/>
          <p:cNvGrpSpPr>
            <a:grpSpLocks/>
          </p:cNvGrpSpPr>
          <p:nvPr/>
        </p:nvGrpSpPr>
        <p:grpSpPr bwMode="auto">
          <a:xfrm>
            <a:off x="1335088" y="3444272"/>
            <a:ext cx="7451725" cy="903892"/>
            <a:chOff x="841" y="2176"/>
            <a:chExt cx="4694" cy="563"/>
          </a:xfrm>
        </p:grpSpPr>
        <p:sp>
          <p:nvSpPr>
            <p:cNvPr id="47126" name="Freeform 132"/>
            <p:cNvSpPr>
              <a:spLocks/>
            </p:cNvSpPr>
            <p:nvPr/>
          </p:nvSpPr>
          <p:spPr bwMode="auto">
            <a:xfrm>
              <a:off x="841" y="2176"/>
              <a:ext cx="3936" cy="563"/>
            </a:xfrm>
            <a:custGeom>
              <a:avLst/>
              <a:gdLst>
                <a:gd name="T0" fmla="*/ 58 w 682"/>
                <a:gd name="T1" fmla="*/ 310 h 98"/>
                <a:gd name="T2" fmla="*/ 121 w 682"/>
                <a:gd name="T3" fmla="*/ 247 h 98"/>
                <a:gd name="T4" fmla="*/ 185 w 682"/>
                <a:gd name="T5" fmla="*/ 195 h 98"/>
                <a:gd name="T6" fmla="*/ 248 w 682"/>
                <a:gd name="T7" fmla="*/ 149 h 98"/>
                <a:gd name="T8" fmla="*/ 312 w 682"/>
                <a:gd name="T9" fmla="*/ 109 h 98"/>
                <a:gd name="T10" fmla="*/ 375 w 682"/>
                <a:gd name="T11" fmla="*/ 75 h 98"/>
                <a:gd name="T12" fmla="*/ 433 w 682"/>
                <a:gd name="T13" fmla="*/ 52 h 98"/>
                <a:gd name="T14" fmla="*/ 496 w 682"/>
                <a:gd name="T15" fmla="*/ 29 h 98"/>
                <a:gd name="T16" fmla="*/ 560 w 682"/>
                <a:gd name="T17" fmla="*/ 17 h 98"/>
                <a:gd name="T18" fmla="*/ 623 w 682"/>
                <a:gd name="T19" fmla="*/ 6 h 98"/>
                <a:gd name="T20" fmla="*/ 687 w 682"/>
                <a:gd name="T21" fmla="*/ 0 h 98"/>
                <a:gd name="T22" fmla="*/ 744 w 682"/>
                <a:gd name="T23" fmla="*/ 0 h 98"/>
                <a:gd name="T24" fmla="*/ 808 w 682"/>
                <a:gd name="T25" fmla="*/ 0 h 98"/>
                <a:gd name="T26" fmla="*/ 871 w 682"/>
                <a:gd name="T27" fmla="*/ 6 h 98"/>
                <a:gd name="T28" fmla="*/ 935 w 682"/>
                <a:gd name="T29" fmla="*/ 17 h 98"/>
                <a:gd name="T30" fmla="*/ 998 w 682"/>
                <a:gd name="T31" fmla="*/ 29 h 98"/>
                <a:gd name="T32" fmla="*/ 1062 w 682"/>
                <a:gd name="T33" fmla="*/ 40 h 98"/>
                <a:gd name="T34" fmla="*/ 1120 w 682"/>
                <a:gd name="T35" fmla="*/ 57 h 98"/>
                <a:gd name="T36" fmla="*/ 1183 w 682"/>
                <a:gd name="T37" fmla="*/ 80 h 98"/>
                <a:gd name="T38" fmla="*/ 1247 w 682"/>
                <a:gd name="T39" fmla="*/ 98 h 98"/>
                <a:gd name="T40" fmla="*/ 1310 w 682"/>
                <a:gd name="T41" fmla="*/ 121 h 98"/>
                <a:gd name="T42" fmla="*/ 1374 w 682"/>
                <a:gd name="T43" fmla="*/ 144 h 98"/>
                <a:gd name="T44" fmla="*/ 1431 w 682"/>
                <a:gd name="T45" fmla="*/ 167 h 98"/>
                <a:gd name="T46" fmla="*/ 1495 w 682"/>
                <a:gd name="T47" fmla="*/ 190 h 98"/>
                <a:gd name="T48" fmla="*/ 1558 w 682"/>
                <a:gd name="T49" fmla="*/ 218 h 98"/>
                <a:gd name="T50" fmla="*/ 1622 w 682"/>
                <a:gd name="T51" fmla="*/ 241 h 98"/>
                <a:gd name="T52" fmla="*/ 1685 w 682"/>
                <a:gd name="T53" fmla="*/ 264 h 98"/>
                <a:gd name="T54" fmla="*/ 1749 w 682"/>
                <a:gd name="T55" fmla="*/ 293 h 98"/>
                <a:gd name="T56" fmla="*/ 1806 w 682"/>
                <a:gd name="T57" fmla="*/ 316 h 98"/>
                <a:gd name="T58" fmla="*/ 1870 w 682"/>
                <a:gd name="T59" fmla="*/ 339 h 98"/>
                <a:gd name="T60" fmla="*/ 1933 w 682"/>
                <a:gd name="T61" fmla="*/ 362 h 98"/>
                <a:gd name="T62" fmla="*/ 1997 w 682"/>
                <a:gd name="T63" fmla="*/ 385 h 98"/>
                <a:gd name="T64" fmla="*/ 2060 w 682"/>
                <a:gd name="T65" fmla="*/ 408 h 98"/>
                <a:gd name="T66" fmla="*/ 2118 w 682"/>
                <a:gd name="T67" fmla="*/ 425 h 98"/>
                <a:gd name="T68" fmla="*/ 2182 w 682"/>
                <a:gd name="T69" fmla="*/ 448 h 98"/>
                <a:gd name="T70" fmla="*/ 2245 w 682"/>
                <a:gd name="T71" fmla="*/ 465 h 98"/>
                <a:gd name="T72" fmla="*/ 2309 w 682"/>
                <a:gd name="T73" fmla="*/ 483 h 98"/>
                <a:gd name="T74" fmla="*/ 2372 w 682"/>
                <a:gd name="T75" fmla="*/ 494 h 98"/>
                <a:gd name="T76" fmla="*/ 2430 w 682"/>
                <a:gd name="T77" fmla="*/ 511 h 98"/>
                <a:gd name="T78" fmla="*/ 2493 w 682"/>
                <a:gd name="T79" fmla="*/ 523 h 98"/>
                <a:gd name="T80" fmla="*/ 2557 w 682"/>
                <a:gd name="T81" fmla="*/ 534 h 98"/>
                <a:gd name="T82" fmla="*/ 2620 w 682"/>
                <a:gd name="T83" fmla="*/ 540 h 98"/>
                <a:gd name="T84" fmla="*/ 2684 w 682"/>
                <a:gd name="T85" fmla="*/ 552 h 98"/>
                <a:gd name="T86" fmla="*/ 2747 w 682"/>
                <a:gd name="T87" fmla="*/ 557 h 98"/>
                <a:gd name="T88" fmla="*/ 2805 w 682"/>
                <a:gd name="T89" fmla="*/ 557 h 98"/>
                <a:gd name="T90" fmla="*/ 2868 w 682"/>
                <a:gd name="T91" fmla="*/ 563 h 98"/>
                <a:gd name="T92" fmla="*/ 2932 w 682"/>
                <a:gd name="T93" fmla="*/ 563 h 98"/>
                <a:gd name="T94" fmla="*/ 2995 w 682"/>
                <a:gd name="T95" fmla="*/ 563 h 98"/>
                <a:gd name="T96" fmla="*/ 3059 w 682"/>
                <a:gd name="T97" fmla="*/ 563 h 98"/>
                <a:gd name="T98" fmla="*/ 3122 w 682"/>
                <a:gd name="T99" fmla="*/ 557 h 98"/>
                <a:gd name="T100" fmla="*/ 3180 w 682"/>
                <a:gd name="T101" fmla="*/ 557 h 98"/>
                <a:gd name="T102" fmla="*/ 3243 w 682"/>
                <a:gd name="T103" fmla="*/ 552 h 98"/>
                <a:gd name="T104" fmla="*/ 3307 w 682"/>
                <a:gd name="T105" fmla="*/ 540 h 98"/>
                <a:gd name="T106" fmla="*/ 3370 w 682"/>
                <a:gd name="T107" fmla="*/ 534 h 98"/>
                <a:gd name="T108" fmla="*/ 3434 w 682"/>
                <a:gd name="T109" fmla="*/ 529 h 98"/>
                <a:gd name="T110" fmla="*/ 3492 w 682"/>
                <a:gd name="T111" fmla="*/ 517 h 98"/>
                <a:gd name="T112" fmla="*/ 3555 w 682"/>
                <a:gd name="T113" fmla="*/ 511 h 98"/>
                <a:gd name="T114" fmla="*/ 3619 w 682"/>
                <a:gd name="T115" fmla="*/ 500 h 98"/>
                <a:gd name="T116" fmla="*/ 3682 w 682"/>
                <a:gd name="T117" fmla="*/ 494 h 98"/>
                <a:gd name="T118" fmla="*/ 3746 w 682"/>
                <a:gd name="T119" fmla="*/ 483 h 98"/>
                <a:gd name="T120" fmla="*/ 3803 w 682"/>
                <a:gd name="T121" fmla="*/ 471 h 98"/>
                <a:gd name="T122" fmla="*/ 3867 w 682"/>
                <a:gd name="T123" fmla="*/ 465 h 98"/>
                <a:gd name="T124" fmla="*/ 3930 w 682"/>
                <a:gd name="T125" fmla="*/ 460 h 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2" h="98">
                  <a:moveTo>
                    <a:pt x="0" y="66"/>
                  </a:moveTo>
                  <a:lnTo>
                    <a:pt x="1" y="65"/>
                  </a:lnTo>
                  <a:lnTo>
                    <a:pt x="1" y="64"/>
                  </a:lnTo>
                  <a:lnTo>
                    <a:pt x="2" y="64"/>
                  </a:lnTo>
                  <a:lnTo>
                    <a:pt x="3" y="63"/>
                  </a:lnTo>
                  <a:lnTo>
                    <a:pt x="3" y="62"/>
                  </a:lnTo>
                  <a:lnTo>
                    <a:pt x="4" y="62"/>
                  </a:lnTo>
                  <a:lnTo>
                    <a:pt x="4" y="61"/>
                  </a:lnTo>
                  <a:lnTo>
                    <a:pt x="5" y="60"/>
                  </a:lnTo>
                  <a:lnTo>
                    <a:pt x="6" y="59"/>
                  </a:lnTo>
                  <a:lnTo>
                    <a:pt x="7" y="59"/>
                  </a:lnTo>
                  <a:lnTo>
                    <a:pt x="7" y="58"/>
                  </a:lnTo>
                  <a:lnTo>
                    <a:pt x="8" y="57"/>
                  </a:lnTo>
                  <a:lnTo>
                    <a:pt x="9" y="56"/>
                  </a:lnTo>
                  <a:lnTo>
                    <a:pt x="9" y="55"/>
                  </a:lnTo>
                  <a:lnTo>
                    <a:pt x="10" y="55"/>
                  </a:lnTo>
                  <a:lnTo>
                    <a:pt x="10" y="54"/>
                  </a:lnTo>
                  <a:lnTo>
                    <a:pt x="11" y="54"/>
                  </a:lnTo>
                  <a:lnTo>
                    <a:pt x="12" y="53"/>
                  </a:lnTo>
                  <a:lnTo>
                    <a:pt x="12" y="52"/>
                  </a:lnTo>
                  <a:lnTo>
                    <a:pt x="13" y="52"/>
                  </a:lnTo>
                  <a:lnTo>
                    <a:pt x="13" y="51"/>
                  </a:lnTo>
                  <a:lnTo>
                    <a:pt x="14" y="51"/>
                  </a:lnTo>
                  <a:lnTo>
                    <a:pt x="14" y="50"/>
                  </a:lnTo>
                  <a:lnTo>
                    <a:pt x="15" y="50"/>
                  </a:lnTo>
                  <a:lnTo>
                    <a:pt x="16" y="49"/>
                  </a:lnTo>
                  <a:lnTo>
                    <a:pt x="16" y="48"/>
                  </a:lnTo>
                  <a:lnTo>
                    <a:pt x="17" y="48"/>
                  </a:lnTo>
                  <a:lnTo>
                    <a:pt x="17" y="47"/>
                  </a:lnTo>
                  <a:lnTo>
                    <a:pt x="18" y="47"/>
                  </a:lnTo>
                  <a:lnTo>
                    <a:pt x="18" y="46"/>
                  </a:lnTo>
                  <a:lnTo>
                    <a:pt x="19" y="45"/>
                  </a:lnTo>
                  <a:lnTo>
                    <a:pt x="20" y="45"/>
                  </a:lnTo>
                  <a:lnTo>
                    <a:pt x="20" y="44"/>
                  </a:lnTo>
                  <a:lnTo>
                    <a:pt x="21" y="44"/>
                  </a:lnTo>
                  <a:lnTo>
                    <a:pt x="21" y="43"/>
                  </a:lnTo>
                  <a:lnTo>
                    <a:pt x="22" y="43"/>
                  </a:lnTo>
                  <a:lnTo>
                    <a:pt x="22" y="42"/>
                  </a:lnTo>
                  <a:lnTo>
                    <a:pt x="23" y="42"/>
                  </a:lnTo>
                  <a:lnTo>
                    <a:pt x="24" y="41"/>
                  </a:lnTo>
                  <a:lnTo>
                    <a:pt x="25" y="40"/>
                  </a:lnTo>
                  <a:lnTo>
                    <a:pt x="26" y="39"/>
                  </a:lnTo>
                  <a:lnTo>
                    <a:pt x="27" y="38"/>
                  </a:lnTo>
                  <a:lnTo>
                    <a:pt x="28" y="38"/>
                  </a:lnTo>
                  <a:lnTo>
                    <a:pt x="28" y="37"/>
                  </a:lnTo>
                  <a:lnTo>
                    <a:pt x="29" y="37"/>
                  </a:lnTo>
                  <a:lnTo>
                    <a:pt x="29" y="36"/>
                  </a:lnTo>
                  <a:lnTo>
                    <a:pt x="30" y="36"/>
                  </a:lnTo>
                  <a:lnTo>
                    <a:pt x="31" y="35"/>
                  </a:lnTo>
                  <a:lnTo>
                    <a:pt x="32" y="34"/>
                  </a:lnTo>
                  <a:lnTo>
                    <a:pt x="33" y="33"/>
                  </a:lnTo>
                  <a:lnTo>
                    <a:pt x="34" y="33"/>
                  </a:lnTo>
                  <a:lnTo>
                    <a:pt x="34" y="32"/>
                  </a:lnTo>
                  <a:lnTo>
                    <a:pt x="35" y="32"/>
                  </a:lnTo>
                  <a:lnTo>
                    <a:pt x="35" y="31"/>
                  </a:lnTo>
                  <a:lnTo>
                    <a:pt x="36" y="31"/>
                  </a:lnTo>
                  <a:lnTo>
                    <a:pt x="37" y="30"/>
                  </a:lnTo>
                  <a:lnTo>
                    <a:pt x="38" y="30"/>
                  </a:lnTo>
                  <a:lnTo>
                    <a:pt x="38" y="29"/>
                  </a:lnTo>
                  <a:lnTo>
                    <a:pt x="39" y="29"/>
                  </a:lnTo>
                  <a:lnTo>
                    <a:pt x="39" y="28"/>
                  </a:lnTo>
                  <a:lnTo>
                    <a:pt x="40" y="28"/>
                  </a:lnTo>
                  <a:lnTo>
                    <a:pt x="41" y="27"/>
                  </a:lnTo>
                  <a:lnTo>
                    <a:pt x="42" y="27"/>
                  </a:lnTo>
                  <a:lnTo>
                    <a:pt x="42" y="26"/>
                  </a:lnTo>
                  <a:lnTo>
                    <a:pt x="43" y="26"/>
                  </a:lnTo>
                  <a:lnTo>
                    <a:pt x="44" y="25"/>
                  </a:lnTo>
                  <a:lnTo>
                    <a:pt x="45" y="25"/>
                  </a:lnTo>
                  <a:lnTo>
                    <a:pt x="45" y="24"/>
                  </a:lnTo>
                  <a:lnTo>
                    <a:pt x="46" y="24"/>
                  </a:lnTo>
                  <a:lnTo>
                    <a:pt x="47" y="23"/>
                  </a:lnTo>
                  <a:lnTo>
                    <a:pt x="48" y="23"/>
                  </a:lnTo>
                  <a:lnTo>
                    <a:pt x="49" y="22"/>
                  </a:lnTo>
                  <a:lnTo>
                    <a:pt x="50" y="21"/>
                  </a:lnTo>
                  <a:lnTo>
                    <a:pt x="51" y="21"/>
                  </a:lnTo>
                  <a:lnTo>
                    <a:pt x="52" y="20"/>
                  </a:lnTo>
                  <a:lnTo>
                    <a:pt x="53" y="20"/>
                  </a:lnTo>
                  <a:lnTo>
                    <a:pt x="53" y="19"/>
                  </a:lnTo>
                  <a:lnTo>
                    <a:pt x="54" y="19"/>
                  </a:lnTo>
                  <a:lnTo>
                    <a:pt x="55" y="18"/>
                  </a:lnTo>
                  <a:lnTo>
                    <a:pt x="56" y="18"/>
                  </a:lnTo>
                  <a:lnTo>
                    <a:pt x="57" y="17"/>
                  </a:lnTo>
                  <a:lnTo>
                    <a:pt x="58" y="17"/>
                  </a:lnTo>
                  <a:lnTo>
                    <a:pt x="58" y="16"/>
                  </a:lnTo>
                  <a:lnTo>
                    <a:pt x="59" y="16"/>
                  </a:lnTo>
                  <a:lnTo>
                    <a:pt x="60" y="16"/>
                  </a:lnTo>
                  <a:lnTo>
                    <a:pt x="61" y="15"/>
                  </a:lnTo>
                  <a:lnTo>
                    <a:pt x="62" y="15"/>
                  </a:lnTo>
                  <a:lnTo>
                    <a:pt x="62" y="14"/>
                  </a:lnTo>
                  <a:lnTo>
                    <a:pt x="63" y="14"/>
                  </a:lnTo>
                  <a:lnTo>
                    <a:pt x="64" y="14"/>
                  </a:lnTo>
                  <a:lnTo>
                    <a:pt x="65" y="13"/>
                  </a:lnTo>
                  <a:lnTo>
                    <a:pt x="66" y="13"/>
                  </a:lnTo>
                  <a:lnTo>
                    <a:pt x="67" y="12"/>
                  </a:lnTo>
                  <a:lnTo>
                    <a:pt x="68" y="12"/>
                  </a:lnTo>
                  <a:lnTo>
                    <a:pt x="69" y="12"/>
                  </a:lnTo>
                  <a:lnTo>
                    <a:pt x="69" y="11"/>
                  </a:lnTo>
                  <a:lnTo>
                    <a:pt x="70" y="11"/>
                  </a:lnTo>
                  <a:lnTo>
                    <a:pt x="71" y="11"/>
                  </a:lnTo>
                  <a:lnTo>
                    <a:pt x="71" y="10"/>
                  </a:lnTo>
                  <a:lnTo>
                    <a:pt x="72" y="10"/>
                  </a:lnTo>
                  <a:lnTo>
                    <a:pt x="73" y="10"/>
                  </a:lnTo>
                  <a:lnTo>
                    <a:pt x="74" y="9"/>
                  </a:lnTo>
                  <a:lnTo>
                    <a:pt x="75" y="9"/>
                  </a:lnTo>
                  <a:lnTo>
                    <a:pt x="76" y="9"/>
                  </a:lnTo>
                  <a:lnTo>
                    <a:pt x="77" y="8"/>
                  </a:lnTo>
                  <a:lnTo>
                    <a:pt x="78" y="8"/>
                  </a:lnTo>
                  <a:lnTo>
                    <a:pt x="79" y="8"/>
                  </a:lnTo>
                  <a:lnTo>
                    <a:pt x="79" y="7"/>
                  </a:lnTo>
                  <a:lnTo>
                    <a:pt x="80" y="7"/>
                  </a:lnTo>
                  <a:lnTo>
                    <a:pt x="81" y="7"/>
                  </a:lnTo>
                  <a:lnTo>
                    <a:pt x="82" y="7"/>
                  </a:lnTo>
                  <a:lnTo>
                    <a:pt x="82" y="6"/>
                  </a:lnTo>
                  <a:lnTo>
                    <a:pt x="83" y="6"/>
                  </a:lnTo>
                  <a:lnTo>
                    <a:pt x="84" y="6"/>
                  </a:lnTo>
                  <a:lnTo>
                    <a:pt x="85" y="6"/>
                  </a:lnTo>
                  <a:lnTo>
                    <a:pt x="85" y="5"/>
                  </a:lnTo>
                  <a:lnTo>
                    <a:pt x="86" y="5"/>
                  </a:lnTo>
                  <a:lnTo>
                    <a:pt x="87" y="5"/>
                  </a:lnTo>
                  <a:lnTo>
                    <a:pt x="88" y="5"/>
                  </a:lnTo>
                  <a:lnTo>
                    <a:pt x="89" y="4"/>
                  </a:lnTo>
                  <a:lnTo>
                    <a:pt x="90" y="4"/>
                  </a:lnTo>
                  <a:lnTo>
                    <a:pt x="91" y="4"/>
                  </a:lnTo>
                  <a:lnTo>
                    <a:pt x="92" y="4"/>
                  </a:lnTo>
                  <a:lnTo>
                    <a:pt x="93" y="3"/>
                  </a:lnTo>
                  <a:lnTo>
                    <a:pt x="94" y="3"/>
                  </a:lnTo>
                  <a:lnTo>
                    <a:pt x="95" y="3"/>
                  </a:lnTo>
                  <a:lnTo>
                    <a:pt x="96" y="3"/>
                  </a:lnTo>
                  <a:lnTo>
                    <a:pt x="97" y="3"/>
                  </a:lnTo>
                  <a:lnTo>
                    <a:pt x="98" y="2"/>
                  </a:lnTo>
                  <a:lnTo>
                    <a:pt x="99" y="2"/>
                  </a:lnTo>
                  <a:lnTo>
                    <a:pt x="100" y="2"/>
                  </a:lnTo>
                  <a:lnTo>
                    <a:pt x="101" y="2"/>
                  </a:lnTo>
                  <a:lnTo>
                    <a:pt x="102" y="2"/>
                  </a:lnTo>
                  <a:lnTo>
                    <a:pt x="103" y="1"/>
                  </a:lnTo>
                  <a:lnTo>
                    <a:pt x="104" y="1"/>
                  </a:lnTo>
                  <a:lnTo>
                    <a:pt x="105" y="1"/>
                  </a:lnTo>
                  <a:lnTo>
                    <a:pt x="106" y="1"/>
                  </a:lnTo>
                  <a:lnTo>
                    <a:pt x="107" y="1"/>
                  </a:lnTo>
                  <a:lnTo>
                    <a:pt x="108" y="1"/>
                  </a:lnTo>
                  <a:lnTo>
                    <a:pt x="109" y="1"/>
                  </a:lnTo>
                  <a:lnTo>
                    <a:pt x="110" y="1"/>
                  </a:lnTo>
                  <a:lnTo>
                    <a:pt x="111" y="1"/>
                  </a:lnTo>
                  <a:lnTo>
                    <a:pt x="111" y="0"/>
                  </a:lnTo>
                  <a:lnTo>
                    <a:pt x="112" y="0"/>
                  </a:lnTo>
                  <a:lnTo>
                    <a:pt x="113" y="0"/>
                  </a:lnTo>
                  <a:lnTo>
                    <a:pt x="114" y="0"/>
                  </a:lnTo>
                  <a:lnTo>
                    <a:pt x="115" y="0"/>
                  </a:lnTo>
                  <a:lnTo>
                    <a:pt x="116" y="0"/>
                  </a:lnTo>
                  <a:lnTo>
                    <a:pt x="117" y="0"/>
                  </a:lnTo>
                  <a:lnTo>
                    <a:pt x="118" y="0"/>
                  </a:lnTo>
                  <a:lnTo>
                    <a:pt x="119" y="0"/>
                  </a:lnTo>
                  <a:lnTo>
                    <a:pt x="120"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3" y="0"/>
                  </a:lnTo>
                  <a:lnTo>
                    <a:pt x="134" y="0"/>
                  </a:lnTo>
                  <a:lnTo>
                    <a:pt x="135" y="0"/>
                  </a:lnTo>
                  <a:lnTo>
                    <a:pt x="136" y="0"/>
                  </a:lnTo>
                  <a:lnTo>
                    <a:pt x="137" y="0"/>
                  </a:lnTo>
                  <a:lnTo>
                    <a:pt x="138" y="0"/>
                  </a:lnTo>
                  <a:lnTo>
                    <a:pt x="139" y="0"/>
                  </a:lnTo>
                  <a:lnTo>
                    <a:pt x="140" y="0"/>
                  </a:lnTo>
                  <a:lnTo>
                    <a:pt x="141" y="0"/>
                  </a:lnTo>
                  <a:lnTo>
                    <a:pt x="142" y="0"/>
                  </a:lnTo>
                  <a:lnTo>
                    <a:pt x="143" y="0"/>
                  </a:lnTo>
                  <a:lnTo>
                    <a:pt x="144" y="0"/>
                  </a:lnTo>
                  <a:lnTo>
                    <a:pt x="145" y="1"/>
                  </a:lnTo>
                  <a:lnTo>
                    <a:pt x="146" y="1"/>
                  </a:lnTo>
                  <a:lnTo>
                    <a:pt x="147" y="1"/>
                  </a:lnTo>
                  <a:lnTo>
                    <a:pt x="148" y="1"/>
                  </a:lnTo>
                  <a:lnTo>
                    <a:pt x="149" y="1"/>
                  </a:lnTo>
                  <a:lnTo>
                    <a:pt x="150" y="1"/>
                  </a:lnTo>
                  <a:lnTo>
                    <a:pt x="151" y="1"/>
                  </a:lnTo>
                  <a:lnTo>
                    <a:pt x="152" y="1"/>
                  </a:lnTo>
                  <a:lnTo>
                    <a:pt x="153" y="1"/>
                  </a:lnTo>
                  <a:lnTo>
                    <a:pt x="154" y="1"/>
                  </a:lnTo>
                  <a:lnTo>
                    <a:pt x="155" y="2"/>
                  </a:lnTo>
                  <a:lnTo>
                    <a:pt x="156" y="2"/>
                  </a:lnTo>
                  <a:lnTo>
                    <a:pt x="157" y="2"/>
                  </a:lnTo>
                  <a:lnTo>
                    <a:pt x="158" y="2"/>
                  </a:lnTo>
                  <a:lnTo>
                    <a:pt x="159" y="2"/>
                  </a:lnTo>
                  <a:lnTo>
                    <a:pt x="160" y="2"/>
                  </a:lnTo>
                  <a:lnTo>
                    <a:pt x="161" y="3"/>
                  </a:lnTo>
                  <a:lnTo>
                    <a:pt x="162" y="3"/>
                  </a:lnTo>
                  <a:lnTo>
                    <a:pt x="163" y="3"/>
                  </a:lnTo>
                  <a:lnTo>
                    <a:pt x="164" y="3"/>
                  </a:lnTo>
                  <a:lnTo>
                    <a:pt x="165" y="3"/>
                  </a:lnTo>
                  <a:lnTo>
                    <a:pt x="166" y="4"/>
                  </a:lnTo>
                  <a:lnTo>
                    <a:pt x="167" y="4"/>
                  </a:lnTo>
                  <a:lnTo>
                    <a:pt x="168" y="4"/>
                  </a:lnTo>
                  <a:lnTo>
                    <a:pt x="169" y="4"/>
                  </a:lnTo>
                  <a:lnTo>
                    <a:pt x="170" y="4"/>
                  </a:lnTo>
                  <a:lnTo>
                    <a:pt x="171" y="5"/>
                  </a:lnTo>
                  <a:lnTo>
                    <a:pt x="172" y="5"/>
                  </a:lnTo>
                  <a:lnTo>
                    <a:pt x="173" y="5"/>
                  </a:lnTo>
                  <a:lnTo>
                    <a:pt x="174" y="5"/>
                  </a:lnTo>
                  <a:lnTo>
                    <a:pt x="175" y="5"/>
                  </a:lnTo>
                  <a:lnTo>
                    <a:pt x="176" y="5"/>
                  </a:lnTo>
                  <a:lnTo>
                    <a:pt x="176" y="6"/>
                  </a:lnTo>
                  <a:lnTo>
                    <a:pt x="177" y="6"/>
                  </a:lnTo>
                  <a:lnTo>
                    <a:pt x="178" y="6"/>
                  </a:lnTo>
                  <a:lnTo>
                    <a:pt x="179" y="6"/>
                  </a:lnTo>
                  <a:lnTo>
                    <a:pt x="180" y="6"/>
                  </a:lnTo>
                  <a:lnTo>
                    <a:pt x="180" y="7"/>
                  </a:lnTo>
                  <a:lnTo>
                    <a:pt x="181" y="7"/>
                  </a:lnTo>
                  <a:lnTo>
                    <a:pt x="182" y="7"/>
                  </a:lnTo>
                  <a:lnTo>
                    <a:pt x="183" y="7"/>
                  </a:lnTo>
                  <a:lnTo>
                    <a:pt x="184" y="7"/>
                  </a:lnTo>
                  <a:lnTo>
                    <a:pt x="184" y="8"/>
                  </a:lnTo>
                  <a:lnTo>
                    <a:pt x="185" y="8"/>
                  </a:lnTo>
                  <a:lnTo>
                    <a:pt x="186" y="8"/>
                  </a:lnTo>
                  <a:lnTo>
                    <a:pt x="187" y="8"/>
                  </a:lnTo>
                  <a:lnTo>
                    <a:pt x="188" y="9"/>
                  </a:lnTo>
                  <a:lnTo>
                    <a:pt x="189" y="9"/>
                  </a:lnTo>
                  <a:lnTo>
                    <a:pt x="190" y="9"/>
                  </a:lnTo>
                  <a:lnTo>
                    <a:pt x="191" y="9"/>
                  </a:lnTo>
                  <a:lnTo>
                    <a:pt x="192" y="10"/>
                  </a:lnTo>
                  <a:lnTo>
                    <a:pt x="193" y="10"/>
                  </a:lnTo>
                  <a:lnTo>
                    <a:pt x="194" y="10"/>
                  </a:lnTo>
                  <a:lnTo>
                    <a:pt x="195" y="10"/>
                  </a:lnTo>
                  <a:lnTo>
                    <a:pt x="195" y="11"/>
                  </a:lnTo>
                  <a:lnTo>
                    <a:pt x="196" y="11"/>
                  </a:lnTo>
                  <a:lnTo>
                    <a:pt x="197" y="11"/>
                  </a:lnTo>
                  <a:lnTo>
                    <a:pt x="198" y="11"/>
                  </a:lnTo>
                  <a:lnTo>
                    <a:pt x="198" y="12"/>
                  </a:lnTo>
                  <a:lnTo>
                    <a:pt x="199" y="12"/>
                  </a:lnTo>
                  <a:lnTo>
                    <a:pt x="200" y="12"/>
                  </a:lnTo>
                  <a:lnTo>
                    <a:pt x="201" y="12"/>
                  </a:lnTo>
                  <a:lnTo>
                    <a:pt x="202" y="13"/>
                  </a:lnTo>
                  <a:lnTo>
                    <a:pt x="203" y="13"/>
                  </a:lnTo>
                  <a:lnTo>
                    <a:pt x="204" y="13"/>
                  </a:lnTo>
                  <a:lnTo>
                    <a:pt x="205" y="14"/>
                  </a:lnTo>
                  <a:lnTo>
                    <a:pt x="206" y="14"/>
                  </a:lnTo>
                  <a:lnTo>
                    <a:pt x="207" y="14"/>
                  </a:lnTo>
                  <a:lnTo>
                    <a:pt x="208" y="15"/>
                  </a:lnTo>
                  <a:lnTo>
                    <a:pt x="209" y="15"/>
                  </a:lnTo>
                  <a:lnTo>
                    <a:pt x="210" y="15"/>
                  </a:lnTo>
                  <a:lnTo>
                    <a:pt x="211" y="15"/>
                  </a:lnTo>
                  <a:lnTo>
                    <a:pt x="211" y="16"/>
                  </a:lnTo>
                  <a:lnTo>
                    <a:pt x="212" y="16"/>
                  </a:lnTo>
                  <a:lnTo>
                    <a:pt x="213" y="16"/>
                  </a:lnTo>
                  <a:lnTo>
                    <a:pt x="214" y="16"/>
                  </a:lnTo>
                  <a:lnTo>
                    <a:pt x="214" y="17"/>
                  </a:lnTo>
                  <a:lnTo>
                    <a:pt x="215" y="17"/>
                  </a:lnTo>
                  <a:lnTo>
                    <a:pt x="216" y="17"/>
                  </a:lnTo>
                  <a:lnTo>
                    <a:pt x="217" y="17"/>
                  </a:lnTo>
                  <a:lnTo>
                    <a:pt x="217" y="18"/>
                  </a:lnTo>
                  <a:lnTo>
                    <a:pt x="218" y="18"/>
                  </a:lnTo>
                  <a:lnTo>
                    <a:pt x="219" y="18"/>
                  </a:lnTo>
                  <a:lnTo>
                    <a:pt x="220" y="18"/>
                  </a:lnTo>
                  <a:lnTo>
                    <a:pt x="220" y="19"/>
                  </a:lnTo>
                  <a:lnTo>
                    <a:pt x="221" y="19"/>
                  </a:lnTo>
                  <a:lnTo>
                    <a:pt x="222" y="19"/>
                  </a:lnTo>
                  <a:lnTo>
                    <a:pt x="223" y="20"/>
                  </a:lnTo>
                  <a:lnTo>
                    <a:pt x="224" y="20"/>
                  </a:lnTo>
                  <a:lnTo>
                    <a:pt x="225" y="20"/>
                  </a:lnTo>
                  <a:lnTo>
                    <a:pt x="226" y="21"/>
                  </a:lnTo>
                  <a:lnTo>
                    <a:pt x="227" y="21"/>
                  </a:lnTo>
                  <a:lnTo>
                    <a:pt x="228" y="21"/>
                  </a:lnTo>
                  <a:lnTo>
                    <a:pt x="228" y="22"/>
                  </a:lnTo>
                  <a:lnTo>
                    <a:pt x="229" y="22"/>
                  </a:lnTo>
                  <a:lnTo>
                    <a:pt x="230" y="22"/>
                  </a:lnTo>
                  <a:lnTo>
                    <a:pt x="231" y="23"/>
                  </a:lnTo>
                  <a:lnTo>
                    <a:pt x="232" y="23"/>
                  </a:lnTo>
                  <a:lnTo>
                    <a:pt x="233" y="23"/>
                  </a:lnTo>
                  <a:lnTo>
                    <a:pt x="234" y="23"/>
                  </a:lnTo>
                  <a:lnTo>
                    <a:pt x="234" y="24"/>
                  </a:lnTo>
                  <a:lnTo>
                    <a:pt x="235" y="24"/>
                  </a:lnTo>
                  <a:lnTo>
                    <a:pt x="236" y="24"/>
                  </a:lnTo>
                  <a:lnTo>
                    <a:pt x="237" y="25"/>
                  </a:lnTo>
                  <a:lnTo>
                    <a:pt x="238" y="25"/>
                  </a:lnTo>
                  <a:lnTo>
                    <a:pt x="239" y="25"/>
                  </a:lnTo>
                  <a:lnTo>
                    <a:pt x="239" y="26"/>
                  </a:lnTo>
                  <a:lnTo>
                    <a:pt x="240" y="26"/>
                  </a:lnTo>
                  <a:lnTo>
                    <a:pt x="241" y="26"/>
                  </a:lnTo>
                  <a:lnTo>
                    <a:pt x="242" y="27"/>
                  </a:lnTo>
                  <a:lnTo>
                    <a:pt x="243" y="27"/>
                  </a:lnTo>
                  <a:lnTo>
                    <a:pt x="244" y="27"/>
                  </a:lnTo>
                  <a:lnTo>
                    <a:pt x="245" y="28"/>
                  </a:lnTo>
                  <a:lnTo>
                    <a:pt x="246" y="28"/>
                  </a:lnTo>
                  <a:lnTo>
                    <a:pt x="247" y="28"/>
                  </a:lnTo>
                  <a:lnTo>
                    <a:pt x="247" y="29"/>
                  </a:lnTo>
                  <a:lnTo>
                    <a:pt x="248" y="29"/>
                  </a:lnTo>
                  <a:lnTo>
                    <a:pt x="249" y="29"/>
                  </a:lnTo>
                  <a:lnTo>
                    <a:pt x="250" y="30"/>
                  </a:lnTo>
                  <a:lnTo>
                    <a:pt x="251" y="30"/>
                  </a:lnTo>
                  <a:lnTo>
                    <a:pt x="252" y="31"/>
                  </a:lnTo>
                  <a:lnTo>
                    <a:pt x="253" y="31"/>
                  </a:lnTo>
                  <a:lnTo>
                    <a:pt x="254" y="31"/>
                  </a:lnTo>
                  <a:lnTo>
                    <a:pt x="255" y="32"/>
                  </a:lnTo>
                  <a:lnTo>
                    <a:pt x="256" y="32"/>
                  </a:lnTo>
                  <a:lnTo>
                    <a:pt x="257" y="32"/>
                  </a:lnTo>
                  <a:lnTo>
                    <a:pt x="258" y="33"/>
                  </a:lnTo>
                  <a:lnTo>
                    <a:pt x="259" y="33"/>
                  </a:lnTo>
                  <a:lnTo>
                    <a:pt x="260" y="34"/>
                  </a:lnTo>
                  <a:lnTo>
                    <a:pt x="261" y="34"/>
                  </a:lnTo>
                  <a:lnTo>
                    <a:pt x="262" y="34"/>
                  </a:lnTo>
                  <a:lnTo>
                    <a:pt x="262" y="35"/>
                  </a:lnTo>
                  <a:lnTo>
                    <a:pt x="263" y="35"/>
                  </a:lnTo>
                  <a:lnTo>
                    <a:pt x="264" y="35"/>
                  </a:lnTo>
                  <a:lnTo>
                    <a:pt x="264" y="36"/>
                  </a:lnTo>
                  <a:lnTo>
                    <a:pt x="265" y="36"/>
                  </a:lnTo>
                  <a:lnTo>
                    <a:pt x="266" y="36"/>
                  </a:lnTo>
                  <a:lnTo>
                    <a:pt x="267" y="36"/>
                  </a:lnTo>
                  <a:lnTo>
                    <a:pt x="267" y="37"/>
                  </a:lnTo>
                  <a:lnTo>
                    <a:pt x="268" y="37"/>
                  </a:lnTo>
                  <a:lnTo>
                    <a:pt x="269" y="37"/>
                  </a:lnTo>
                  <a:lnTo>
                    <a:pt x="270" y="37"/>
                  </a:lnTo>
                  <a:lnTo>
                    <a:pt x="270" y="38"/>
                  </a:lnTo>
                  <a:lnTo>
                    <a:pt x="271" y="38"/>
                  </a:lnTo>
                  <a:lnTo>
                    <a:pt x="272" y="38"/>
                  </a:lnTo>
                  <a:lnTo>
                    <a:pt x="272" y="39"/>
                  </a:lnTo>
                  <a:lnTo>
                    <a:pt x="273" y="39"/>
                  </a:lnTo>
                  <a:lnTo>
                    <a:pt x="274" y="39"/>
                  </a:lnTo>
                  <a:lnTo>
                    <a:pt x="275" y="40"/>
                  </a:lnTo>
                  <a:lnTo>
                    <a:pt x="276" y="40"/>
                  </a:lnTo>
                  <a:lnTo>
                    <a:pt x="277" y="41"/>
                  </a:lnTo>
                  <a:lnTo>
                    <a:pt x="278" y="41"/>
                  </a:lnTo>
                  <a:lnTo>
                    <a:pt x="279" y="41"/>
                  </a:lnTo>
                  <a:lnTo>
                    <a:pt x="280" y="42"/>
                  </a:lnTo>
                  <a:lnTo>
                    <a:pt x="281" y="42"/>
                  </a:lnTo>
                  <a:lnTo>
                    <a:pt x="282" y="43"/>
                  </a:lnTo>
                  <a:lnTo>
                    <a:pt x="283" y="43"/>
                  </a:lnTo>
                  <a:lnTo>
                    <a:pt x="284" y="43"/>
                  </a:lnTo>
                  <a:lnTo>
                    <a:pt x="285" y="44"/>
                  </a:lnTo>
                  <a:lnTo>
                    <a:pt x="286" y="44"/>
                  </a:lnTo>
                  <a:lnTo>
                    <a:pt x="287" y="44"/>
                  </a:lnTo>
                  <a:lnTo>
                    <a:pt x="287" y="45"/>
                  </a:lnTo>
                  <a:lnTo>
                    <a:pt x="288" y="45"/>
                  </a:lnTo>
                  <a:lnTo>
                    <a:pt x="289" y="45"/>
                  </a:lnTo>
                  <a:lnTo>
                    <a:pt x="290" y="46"/>
                  </a:lnTo>
                  <a:lnTo>
                    <a:pt x="291" y="46"/>
                  </a:lnTo>
                  <a:lnTo>
                    <a:pt x="292" y="46"/>
                  </a:lnTo>
                  <a:lnTo>
                    <a:pt x="292" y="47"/>
                  </a:lnTo>
                  <a:lnTo>
                    <a:pt x="293" y="47"/>
                  </a:lnTo>
                  <a:lnTo>
                    <a:pt x="294" y="47"/>
                  </a:lnTo>
                  <a:lnTo>
                    <a:pt x="295" y="48"/>
                  </a:lnTo>
                  <a:lnTo>
                    <a:pt x="296" y="48"/>
                  </a:lnTo>
                  <a:lnTo>
                    <a:pt x="297" y="49"/>
                  </a:lnTo>
                  <a:lnTo>
                    <a:pt x="298" y="49"/>
                  </a:lnTo>
                  <a:lnTo>
                    <a:pt x="299" y="49"/>
                  </a:lnTo>
                  <a:lnTo>
                    <a:pt x="300" y="50"/>
                  </a:lnTo>
                  <a:lnTo>
                    <a:pt x="301" y="50"/>
                  </a:lnTo>
                  <a:lnTo>
                    <a:pt x="302" y="50"/>
                  </a:lnTo>
                  <a:lnTo>
                    <a:pt x="303" y="51"/>
                  </a:lnTo>
                  <a:lnTo>
                    <a:pt x="304" y="51"/>
                  </a:lnTo>
                  <a:lnTo>
                    <a:pt x="305" y="52"/>
                  </a:lnTo>
                  <a:lnTo>
                    <a:pt x="306" y="52"/>
                  </a:lnTo>
                  <a:lnTo>
                    <a:pt x="307" y="53"/>
                  </a:lnTo>
                  <a:lnTo>
                    <a:pt x="308" y="53"/>
                  </a:lnTo>
                  <a:lnTo>
                    <a:pt x="309" y="53"/>
                  </a:lnTo>
                  <a:lnTo>
                    <a:pt x="309" y="54"/>
                  </a:lnTo>
                  <a:lnTo>
                    <a:pt x="310" y="54"/>
                  </a:lnTo>
                  <a:lnTo>
                    <a:pt x="311" y="54"/>
                  </a:lnTo>
                  <a:lnTo>
                    <a:pt x="312" y="54"/>
                  </a:lnTo>
                  <a:lnTo>
                    <a:pt x="312" y="55"/>
                  </a:lnTo>
                  <a:lnTo>
                    <a:pt x="313" y="55"/>
                  </a:lnTo>
                  <a:lnTo>
                    <a:pt x="314" y="55"/>
                  </a:lnTo>
                  <a:lnTo>
                    <a:pt x="315" y="56"/>
                  </a:lnTo>
                  <a:lnTo>
                    <a:pt x="316" y="56"/>
                  </a:lnTo>
                  <a:lnTo>
                    <a:pt x="317" y="56"/>
                  </a:lnTo>
                  <a:lnTo>
                    <a:pt x="317" y="57"/>
                  </a:lnTo>
                  <a:lnTo>
                    <a:pt x="318" y="57"/>
                  </a:lnTo>
                  <a:lnTo>
                    <a:pt x="319" y="57"/>
                  </a:lnTo>
                  <a:lnTo>
                    <a:pt x="320" y="57"/>
                  </a:lnTo>
                  <a:lnTo>
                    <a:pt x="320" y="58"/>
                  </a:lnTo>
                  <a:lnTo>
                    <a:pt x="321" y="58"/>
                  </a:lnTo>
                  <a:lnTo>
                    <a:pt x="322" y="58"/>
                  </a:lnTo>
                  <a:lnTo>
                    <a:pt x="323" y="59"/>
                  </a:lnTo>
                  <a:lnTo>
                    <a:pt x="324" y="59"/>
                  </a:lnTo>
                  <a:lnTo>
                    <a:pt x="325" y="59"/>
                  </a:lnTo>
                  <a:lnTo>
                    <a:pt x="325" y="60"/>
                  </a:lnTo>
                  <a:lnTo>
                    <a:pt x="326" y="60"/>
                  </a:lnTo>
                  <a:lnTo>
                    <a:pt x="327" y="60"/>
                  </a:lnTo>
                  <a:lnTo>
                    <a:pt x="328" y="60"/>
                  </a:lnTo>
                  <a:lnTo>
                    <a:pt x="328" y="61"/>
                  </a:lnTo>
                  <a:lnTo>
                    <a:pt x="329" y="61"/>
                  </a:lnTo>
                  <a:lnTo>
                    <a:pt x="330" y="61"/>
                  </a:lnTo>
                  <a:lnTo>
                    <a:pt x="330" y="62"/>
                  </a:lnTo>
                  <a:lnTo>
                    <a:pt x="331" y="62"/>
                  </a:lnTo>
                  <a:lnTo>
                    <a:pt x="332" y="62"/>
                  </a:lnTo>
                  <a:lnTo>
                    <a:pt x="333" y="62"/>
                  </a:lnTo>
                  <a:lnTo>
                    <a:pt x="333" y="63"/>
                  </a:lnTo>
                  <a:lnTo>
                    <a:pt x="334" y="63"/>
                  </a:lnTo>
                  <a:lnTo>
                    <a:pt x="335" y="63"/>
                  </a:lnTo>
                  <a:lnTo>
                    <a:pt x="336" y="63"/>
                  </a:lnTo>
                  <a:lnTo>
                    <a:pt x="336" y="64"/>
                  </a:lnTo>
                  <a:lnTo>
                    <a:pt x="337" y="64"/>
                  </a:lnTo>
                  <a:lnTo>
                    <a:pt x="338" y="64"/>
                  </a:lnTo>
                  <a:lnTo>
                    <a:pt x="339" y="65"/>
                  </a:lnTo>
                  <a:lnTo>
                    <a:pt x="340" y="65"/>
                  </a:lnTo>
                  <a:lnTo>
                    <a:pt x="341" y="65"/>
                  </a:lnTo>
                  <a:lnTo>
                    <a:pt x="341" y="66"/>
                  </a:lnTo>
                  <a:lnTo>
                    <a:pt x="342" y="66"/>
                  </a:lnTo>
                  <a:lnTo>
                    <a:pt x="343" y="66"/>
                  </a:lnTo>
                  <a:lnTo>
                    <a:pt x="344" y="66"/>
                  </a:lnTo>
                  <a:lnTo>
                    <a:pt x="344" y="67"/>
                  </a:lnTo>
                  <a:lnTo>
                    <a:pt x="345" y="67"/>
                  </a:lnTo>
                  <a:lnTo>
                    <a:pt x="346" y="67"/>
                  </a:lnTo>
                  <a:lnTo>
                    <a:pt x="347" y="67"/>
                  </a:lnTo>
                  <a:lnTo>
                    <a:pt x="348" y="68"/>
                  </a:lnTo>
                  <a:lnTo>
                    <a:pt x="349" y="68"/>
                  </a:lnTo>
                  <a:lnTo>
                    <a:pt x="350" y="68"/>
                  </a:lnTo>
                  <a:lnTo>
                    <a:pt x="350" y="69"/>
                  </a:lnTo>
                  <a:lnTo>
                    <a:pt x="351" y="69"/>
                  </a:lnTo>
                  <a:lnTo>
                    <a:pt x="352" y="69"/>
                  </a:lnTo>
                  <a:lnTo>
                    <a:pt x="353" y="70"/>
                  </a:lnTo>
                  <a:lnTo>
                    <a:pt x="354" y="70"/>
                  </a:lnTo>
                  <a:lnTo>
                    <a:pt x="355" y="70"/>
                  </a:lnTo>
                  <a:lnTo>
                    <a:pt x="355" y="71"/>
                  </a:lnTo>
                  <a:lnTo>
                    <a:pt x="356" y="71"/>
                  </a:lnTo>
                  <a:lnTo>
                    <a:pt x="357" y="71"/>
                  </a:lnTo>
                  <a:lnTo>
                    <a:pt x="358" y="71"/>
                  </a:lnTo>
                  <a:lnTo>
                    <a:pt x="358" y="72"/>
                  </a:lnTo>
                  <a:lnTo>
                    <a:pt x="359" y="72"/>
                  </a:lnTo>
                  <a:lnTo>
                    <a:pt x="360" y="72"/>
                  </a:lnTo>
                  <a:lnTo>
                    <a:pt x="361" y="72"/>
                  </a:lnTo>
                  <a:lnTo>
                    <a:pt x="362" y="73"/>
                  </a:lnTo>
                  <a:lnTo>
                    <a:pt x="363" y="73"/>
                  </a:lnTo>
                  <a:lnTo>
                    <a:pt x="364" y="73"/>
                  </a:lnTo>
                  <a:lnTo>
                    <a:pt x="365" y="73"/>
                  </a:lnTo>
                  <a:lnTo>
                    <a:pt x="365" y="74"/>
                  </a:lnTo>
                  <a:lnTo>
                    <a:pt x="366" y="74"/>
                  </a:lnTo>
                  <a:lnTo>
                    <a:pt x="367" y="74"/>
                  </a:lnTo>
                  <a:lnTo>
                    <a:pt x="368" y="75"/>
                  </a:lnTo>
                  <a:lnTo>
                    <a:pt x="369" y="75"/>
                  </a:lnTo>
                  <a:lnTo>
                    <a:pt x="370" y="75"/>
                  </a:lnTo>
                  <a:lnTo>
                    <a:pt x="371" y="76"/>
                  </a:lnTo>
                  <a:lnTo>
                    <a:pt x="372" y="76"/>
                  </a:lnTo>
                  <a:lnTo>
                    <a:pt x="373" y="76"/>
                  </a:lnTo>
                  <a:lnTo>
                    <a:pt x="374" y="76"/>
                  </a:lnTo>
                  <a:lnTo>
                    <a:pt x="375" y="77"/>
                  </a:lnTo>
                  <a:lnTo>
                    <a:pt x="376" y="77"/>
                  </a:lnTo>
                  <a:lnTo>
                    <a:pt x="377" y="77"/>
                  </a:lnTo>
                  <a:lnTo>
                    <a:pt x="378" y="78"/>
                  </a:lnTo>
                  <a:lnTo>
                    <a:pt x="379" y="78"/>
                  </a:lnTo>
                  <a:lnTo>
                    <a:pt x="380" y="78"/>
                  </a:lnTo>
                  <a:lnTo>
                    <a:pt x="381" y="78"/>
                  </a:lnTo>
                  <a:lnTo>
                    <a:pt x="381" y="79"/>
                  </a:lnTo>
                  <a:lnTo>
                    <a:pt x="382" y="79"/>
                  </a:lnTo>
                  <a:lnTo>
                    <a:pt x="383" y="79"/>
                  </a:lnTo>
                  <a:lnTo>
                    <a:pt x="384" y="79"/>
                  </a:lnTo>
                  <a:lnTo>
                    <a:pt x="384" y="80"/>
                  </a:lnTo>
                  <a:lnTo>
                    <a:pt x="385" y="80"/>
                  </a:lnTo>
                  <a:lnTo>
                    <a:pt x="386" y="80"/>
                  </a:lnTo>
                  <a:lnTo>
                    <a:pt x="387" y="80"/>
                  </a:lnTo>
                  <a:lnTo>
                    <a:pt x="388" y="81"/>
                  </a:lnTo>
                  <a:lnTo>
                    <a:pt x="389" y="81"/>
                  </a:lnTo>
                  <a:lnTo>
                    <a:pt x="390" y="81"/>
                  </a:lnTo>
                  <a:lnTo>
                    <a:pt x="391" y="81"/>
                  </a:lnTo>
                  <a:lnTo>
                    <a:pt x="392" y="82"/>
                  </a:lnTo>
                  <a:lnTo>
                    <a:pt x="393" y="82"/>
                  </a:lnTo>
                  <a:lnTo>
                    <a:pt x="394" y="82"/>
                  </a:lnTo>
                  <a:lnTo>
                    <a:pt x="395" y="82"/>
                  </a:lnTo>
                  <a:lnTo>
                    <a:pt x="395" y="83"/>
                  </a:lnTo>
                  <a:lnTo>
                    <a:pt x="396" y="83"/>
                  </a:lnTo>
                  <a:lnTo>
                    <a:pt x="397" y="83"/>
                  </a:lnTo>
                  <a:lnTo>
                    <a:pt x="398" y="83"/>
                  </a:lnTo>
                  <a:lnTo>
                    <a:pt x="399" y="83"/>
                  </a:lnTo>
                  <a:lnTo>
                    <a:pt x="399" y="84"/>
                  </a:lnTo>
                  <a:lnTo>
                    <a:pt x="400" y="84"/>
                  </a:lnTo>
                  <a:lnTo>
                    <a:pt x="401" y="84"/>
                  </a:lnTo>
                  <a:lnTo>
                    <a:pt x="402" y="84"/>
                  </a:lnTo>
                  <a:lnTo>
                    <a:pt x="403" y="85"/>
                  </a:lnTo>
                  <a:lnTo>
                    <a:pt x="404" y="85"/>
                  </a:lnTo>
                  <a:lnTo>
                    <a:pt x="405" y="85"/>
                  </a:lnTo>
                  <a:lnTo>
                    <a:pt x="406" y="85"/>
                  </a:lnTo>
                  <a:lnTo>
                    <a:pt x="407" y="85"/>
                  </a:lnTo>
                  <a:lnTo>
                    <a:pt x="407" y="86"/>
                  </a:lnTo>
                  <a:lnTo>
                    <a:pt x="408" y="86"/>
                  </a:lnTo>
                  <a:lnTo>
                    <a:pt x="409" y="86"/>
                  </a:lnTo>
                  <a:lnTo>
                    <a:pt x="410" y="86"/>
                  </a:lnTo>
                  <a:lnTo>
                    <a:pt x="411" y="86"/>
                  </a:lnTo>
                  <a:lnTo>
                    <a:pt x="412" y="87"/>
                  </a:lnTo>
                  <a:lnTo>
                    <a:pt x="413" y="87"/>
                  </a:lnTo>
                  <a:lnTo>
                    <a:pt x="414" y="87"/>
                  </a:lnTo>
                  <a:lnTo>
                    <a:pt x="415" y="87"/>
                  </a:lnTo>
                  <a:lnTo>
                    <a:pt x="416" y="88"/>
                  </a:lnTo>
                  <a:lnTo>
                    <a:pt x="417" y="88"/>
                  </a:lnTo>
                  <a:lnTo>
                    <a:pt x="418" y="88"/>
                  </a:lnTo>
                  <a:lnTo>
                    <a:pt x="419" y="88"/>
                  </a:lnTo>
                  <a:lnTo>
                    <a:pt x="420" y="88"/>
                  </a:lnTo>
                  <a:lnTo>
                    <a:pt x="420" y="89"/>
                  </a:lnTo>
                  <a:lnTo>
                    <a:pt x="421" y="89"/>
                  </a:lnTo>
                  <a:lnTo>
                    <a:pt x="422" y="89"/>
                  </a:lnTo>
                  <a:lnTo>
                    <a:pt x="423" y="89"/>
                  </a:lnTo>
                  <a:lnTo>
                    <a:pt x="424" y="89"/>
                  </a:lnTo>
                  <a:lnTo>
                    <a:pt x="425" y="90"/>
                  </a:lnTo>
                  <a:lnTo>
                    <a:pt x="426" y="90"/>
                  </a:lnTo>
                  <a:lnTo>
                    <a:pt x="427" y="90"/>
                  </a:lnTo>
                  <a:lnTo>
                    <a:pt x="428" y="90"/>
                  </a:lnTo>
                  <a:lnTo>
                    <a:pt x="429" y="90"/>
                  </a:lnTo>
                  <a:lnTo>
                    <a:pt x="430" y="90"/>
                  </a:lnTo>
                  <a:lnTo>
                    <a:pt x="431" y="91"/>
                  </a:lnTo>
                  <a:lnTo>
                    <a:pt x="432" y="91"/>
                  </a:lnTo>
                  <a:lnTo>
                    <a:pt x="433" y="91"/>
                  </a:lnTo>
                  <a:lnTo>
                    <a:pt x="434" y="91"/>
                  </a:lnTo>
                  <a:lnTo>
                    <a:pt x="435" y="91"/>
                  </a:lnTo>
                  <a:lnTo>
                    <a:pt x="436" y="91"/>
                  </a:lnTo>
                  <a:lnTo>
                    <a:pt x="436" y="92"/>
                  </a:lnTo>
                  <a:lnTo>
                    <a:pt x="437" y="92"/>
                  </a:lnTo>
                  <a:lnTo>
                    <a:pt x="438" y="92"/>
                  </a:lnTo>
                  <a:lnTo>
                    <a:pt x="439" y="92"/>
                  </a:lnTo>
                  <a:lnTo>
                    <a:pt x="440" y="92"/>
                  </a:lnTo>
                  <a:lnTo>
                    <a:pt x="441" y="92"/>
                  </a:lnTo>
                  <a:lnTo>
                    <a:pt x="442" y="93"/>
                  </a:lnTo>
                  <a:lnTo>
                    <a:pt x="443" y="93"/>
                  </a:lnTo>
                  <a:lnTo>
                    <a:pt x="444" y="93"/>
                  </a:lnTo>
                  <a:lnTo>
                    <a:pt x="445" y="93"/>
                  </a:lnTo>
                  <a:lnTo>
                    <a:pt x="446" y="93"/>
                  </a:lnTo>
                  <a:lnTo>
                    <a:pt x="447" y="93"/>
                  </a:lnTo>
                  <a:lnTo>
                    <a:pt x="448" y="93"/>
                  </a:lnTo>
                  <a:lnTo>
                    <a:pt x="448" y="94"/>
                  </a:lnTo>
                  <a:lnTo>
                    <a:pt x="449" y="94"/>
                  </a:lnTo>
                  <a:lnTo>
                    <a:pt x="450" y="94"/>
                  </a:lnTo>
                  <a:lnTo>
                    <a:pt x="451" y="94"/>
                  </a:lnTo>
                  <a:lnTo>
                    <a:pt x="452" y="94"/>
                  </a:lnTo>
                  <a:lnTo>
                    <a:pt x="453" y="94"/>
                  </a:lnTo>
                  <a:lnTo>
                    <a:pt x="454" y="94"/>
                  </a:lnTo>
                  <a:lnTo>
                    <a:pt x="455" y="94"/>
                  </a:lnTo>
                  <a:lnTo>
                    <a:pt x="456" y="94"/>
                  </a:lnTo>
                  <a:lnTo>
                    <a:pt x="456" y="95"/>
                  </a:lnTo>
                  <a:lnTo>
                    <a:pt x="457" y="95"/>
                  </a:lnTo>
                  <a:lnTo>
                    <a:pt x="458" y="95"/>
                  </a:lnTo>
                  <a:lnTo>
                    <a:pt x="459" y="95"/>
                  </a:lnTo>
                  <a:lnTo>
                    <a:pt x="460" y="95"/>
                  </a:lnTo>
                  <a:lnTo>
                    <a:pt x="461" y="95"/>
                  </a:lnTo>
                  <a:lnTo>
                    <a:pt x="462" y="95"/>
                  </a:lnTo>
                  <a:lnTo>
                    <a:pt x="463" y="95"/>
                  </a:lnTo>
                  <a:lnTo>
                    <a:pt x="464" y="95"/>
                  </a:lnTo>
                  <a:lnTo>
                    <a:pt x="464" y="96"/>
                  </a:lnTo>
                  <a:lnTo>
                    <a:pt x="465" y="96"/>
                  </a:lnTo>
                  <a:lnTo>
                    <a:pt x="466" y="96"/>
                  </a:lnTo>
                  <a:lnTo>
                    <a:pt x="467" y="96"/>
                  </a:lnTo>
                  <a:lnTo>
                    <a:pt x="468" y="96"/>
                  </a:lnTo>
                  <a:lnTo>
                    <a:pt x="469" y="96"/>
                  </a:lnTo>
                  <a:lnTo>
                    <a:pt x="470" y="96"/>
                  </a:lnTo>
                  <a:lnTo>
                    <a:pt x="471" y="96"/>
                  </a:lnTo>
                  <a:lnTo>
                    <a:pt x="472" y="96"/>
                  </a:lnTo>
                  <a:lnTo>
                    <a:pt x="473" y="96"/>
                  </a:lnTo>
                  <a:lnTo>
                    <a:pt x="474" y="96"/>
                  </a:lnTo>
                  <a:lnTo>
                    <a:pt x="474" y="97"/>
                  </a:lnTo>
                  <a:lnTo>
                    <a:pt x="475" y="97"/>
                  </a:lnTo>
                  <a:lnTo>
                    <a:pt x="476" y="97"/>
                  </a:lnTo>
                  <a:lnTo>
                    <a:pt x="477" y="97"/>
                  </a:lnTo>
                  <a:lnTo>
                    <a:pt x="478" y="97"/>
                  </a:lnTo>
                  <a:lnTo>
                    <a:pt x="479" y="97"/>
                  </a:lnTo>
                  <a:lnTo>
                    <a:pt x="480" y="97"/>
                  </a:lnTo>
                  <a:lnTo>
                    <a:pt x="481" y="97"/>
                  </a:lnTo>
                  <a:lnTo>
                    <a:pt x="482" y="97"/>
                  </a:lnTo>
                  <a:lnTo>
                    <a:pt x="483" y="97"/>
                  </a:lnTo>
                  <a:lnTo>
                    <a:pt x="484" y="97"/>
                  </a:lnTo>
                  <a:lnTo>
                    <a:pt x="485" y="97"/>
                  </a:lnTo>
                  <a:lnTo>
                    <a:pt x="486" y="97"/>
                  </a:lnTo>
                  <a:lnTo>
                    <a:pt x="487" y="97"/>
                  </a:lnTo>
                  <a:lnTo>
                    <a:pt x="488" y="97"/>
                  </a:lnTo>
                  <a:lnTo>
                    <a:pt x="488" y="98"/>
                  </a:lnTo>
                  <a:lnTo>
                    <a:pt x="489" y="98"/>
                  </a:lnTo>
                  <a:lnTo>
                    <a:pt x="490" y="98"/>
                  </a:lnTo>
                  <a:lnTo>
                    <a:pt x="491" y="98"/>
                  </a:lnTo>
                  <a:lnTo>
                    <a:pt x="492" y="98"/>
                  </a:lnTo>
                  <a:lnTo>
                    <a:pt x="493" y="98"/>
                  </a:lnTo>
                  <a:lnTo>
                    <a:pt x="494" y="98"/>
                  </a:lnTo>
                  <a:lnTo>
                    <a:pt x="495" y="98"/>
                  </a:lnTo>
                  <a:lnTo>
                    <a:pt x="496" y="98"/>
                  </a:lnTo>
                  <a:lnTo>
                    <a:pt x="497" y="98"/>
                  </a:lnTo>
                  <a:lnTo>
                    <a:pt x="498" y="98"/>
                  </a:lnTo>
                  <a:lnTo>
                    <a:pt x="499" y="98"/>
                  </a:lnTo>
                  <a:lnTo>
                    <a:pt x="500" y="98"/>
                  </a:lnTo>
                  <a:lnTo>
                    <a:pt x="501" y="98"/>
                  </a:lnTo>
                  <a:lnTo>
                    <a:pt x="502" y="98"/>
                  </a:lnTo>
                  <a:lnTo>
                    <a:pt x="503" y="98"/>
                  </a:lnTo>
                  <a:lnTo>
                    <a:pt x="504" y="98"/>
                  </a:lnTo>
                  <a:lnTo>
                    <a:pt x="505" y="98"/>
                  </a:lnTo>
                  <a:lnTo>
                    <a:pt x="506" y="98"/>
                  </a:lnTo>
                  <a:lnTo>
                    <a:pt x="507" y="98"/>
                  </a:lnTo>
                  <a:lnTo>
                    <a:pt x="508" y="98"/>
                  </a:lnTo>
                  <a:lnTo>
                    <a:pt x="509" y="98"/>
                  </a:lnTo>
                  <a:lnTo>
                    <a:pt x="510" y="98"/>
                  </a:lnTo>
                  <a:lnTo>
                    <a:pt x="511" y="98"/>
                  </a:lnTo>
                  <a:lnTo>
                    <a:pt x="512" y="98"/>
                  </a:lnTo>
                  <a:lnTo>
                    <a:pt x="513" y="98"/>
                  </a:lnTo>
                  <a:lnTo>
                    <a:pt x="514" y="98"/>
                  </a:lnTo>
                  <a:lnTo>
                    <a:pt x="515" y="98"/>
                  </a:lnTo>
                  <a:lnTo>
                    <a:pt x="516" y="98"/>
                  </a:lnTo>
                  <a:lnTo>
                    <a:pt x="517" y="98"/>
                  </a:lnTo>
                  <a:lnTo>
                    <a:pt x="518" y="98"/>
                  </a:lnTo>
                  <a:lnTo>
                    <a:pt x="519" y="98"/>
                  </a:lnTo>
                  <a:lnTo>
                    <a:pt x="520" y="98"/>
                  </a:lnTo>
                  <a:lnTo>
                    <a:pt x="521" y="98"/>
                  </a:lnTo>
                  <a:lnTo>
                    <a:pt x="522" y="98"/>
                  </a:lnTo>
                  <a:lnTo>
                    <a:pt x="523" y="98"/>
                  </a:lnTo>
                  <a:lnTo>
                    <a:pt x="524" y="98"/>
                  </a:lnTo>
                  <a:lnTo>
                    <a:pt x="525" y="98"/>
                  </a:lnTo>
                  <a:lnTo>
                    <a:pt x="526" y="98"/>
                  </a:lnTo>
                  <a:lnTo>
                    <a:pt x="527" y="98"/>
                  </a:lnTo>
                  <a:lnTo>
                    <a:pt x="528" y="98"/>
                  </a:lnTo>
                  <a:lnTo>
                    <a:pt x="529" y="98"/>
                  </a:lnTo>
                  <a:lnTo>
                    <a:pt x="530" y="98"/>
                  </a:lnTo>
                  <a:lnTo>
                    <a:pt x="531" y="98"/>
                  </a:lnTo>
                  <a:lnTo>
                    <a:pt x="532" y="98"/>
                  </a:lnTo>
                  <a:lnTo>
                    <a:pt x="533" y="98"/>
                  </a:lnTo>
                  <a:lnTo>
                    <a:pt x="534" y="98"/>
                  </a:lnTo>
                  <a:lnTo>
                    <a:pt x="535" y="98"/>
                  </a:lnTo>
                  <a:lnTo>
                    <a:pt x="536" y="98"/>
                  </a:lnTo>
                  <a:lnTo>
                    <a:pt x="537" y="98"/>
                  </a:lnTo>
                  <a:lnTo>
                    <a:pt x="537" y="97"/>
                  </a:lnTo>
                  <a:lnTo>
                    <a:pt x="538" y="97"/>
                  </a:lnTo>
                  <a:lnTo>
                    <a:pt x="539" y="97"/>
                  </a:lnTo>
                  <a:lnTo>
                    <a:pt x="540" y="97"/>
                  </a:lnTo>
                  <a:lnTo>
                    <a:pt x="541" y="97"/>
                  </a:lnTo>
                  <a:lnTo>
                    <a:pt x="542" y="97"/>
                  </a:lnTo>
                  <a:lnTo>
                    <a:pt x="543" y="97"/>
                  </a:lnTo>
                  <a:lnTo>
                    <a:pt x="544" y="97"/>
                  </a:lnTo>
                  <a:lnTo>
                    <a:pt x="545" y="97"/>
                  </a:lnTo>
                  <a:lnTo>
                    <a:pt x="546" y="97"/>
                  </a:lnTo>
                  <a:lnTo>
                    <a:pt x="547" y="97"/>
                  </a:lnTo>
                  <a:lnTo>
                    <a:pt x="548" y="97"/>
                  </a:lnTo>
                  <a:lnTo>
                    <a:pt x="549" y="97"/>
                  </a:lnTo>
                  <a:lnTo>
                    <a:pt x="550" y="97"/>
                  </a:lnTo>
                  <a:lnTo>
                    <a:pt x="551" y="97"/>
                  </a:lnTo>
                  <a:lnTo>
                    <a:pt x="552" y="97"/>
                  </a:lnTo>
                  <a:lnTo>
                    <a:pt x="552" y="96"/>
                  </a:lnTo>
                  <a:lnTo>
                    <a:pt x="553" y="96"/>
                  </a:lnTo>
                  <a:lnTo>
                    <a:pt x="554" y="96"/>
                  </a:lnTo>
                  <a:lnTo>
                    <a:pt x="555" y="96"/>
                  </a:lnTo>
                  <a:lnTo>
                    <a:pt x="556" y="96"/>
                  </a:lnTo>
                  <a:lnTo>
                    <a:pt x="557" y="96"/>
                  </a:lnTo>
                  <a:lnTo>
                    <a:pt x="558" y="96"/>
                  </a:lnTo>
                  <a:lnTo>
                    <a:pt x="559" y="96"/>
                  </a:lnTo>
                  <a:lnTo>
                    <a:pt x="560" y="96"/>
                  </a:lnTo>
                  <a:lnTo>
                    <a:pt x="561" y="96"/>
                  </a:lnTo>
                  <a:lnTo>
                    <a:pt x="562" y="96"/>
                  </a:lnTo>
                  <a:lnTo>
                    <a:pt x="563" y="96"/>
                  </a:lnTo>
                  <a:lnTo>
                    <a:pt x="564" y="95"/>
                  </a:lnTo>
                  <a:lnTo>
                    <a:pt x="565" y="95"/>
                  </a:lnTo>
                  <a:lnTo>
                    <a:pt x="566" y="95"/>
                  </a:lnTo>
                  <a:lnTo>
                    <a:pt x="567" y="95"/>
                  </a:lnTo>
                  <a:lnTo>
                    <a:pt x="568" y="95"/>
                  </a:lnTo>
                  <a:lnTo>
                    <a:pt x="569" y="95"/>
                  </a:lnTo>
                  <a:lnTo>
                    <a:pt x="570" y="95"/>
                  </a:lnTo>
                  <a:lnTo>
                    <a:pt x="571" y="95"/>
                  </a:lnTo>
                  <a:lnTo>
                    <a:pt x="572" y="95"/>
                  </a:lnTo>
                  <a:lnTo>
                    <a:pt x="573" y="94"/>
                  </a:lnTo>
                  <a:lnTo>
                    <a:pt x="574" y="94"/>
                  </a:lnTo>
                  <a:lnTo>
                    <a:pt x="575" y="94"/>
                  </a:lnTo>
                  <a:lnTo>
                    <a:pt x="576" y="94"/>
                  </a:lnTo>
                  <a:lnTo>
                    <a:pt x="577" y="94"/>
                  </a:lnTo>
                  <a:lnTo>
                    <a:pt x="578" y="94"/>
                  </a:lnTo>
                  <a:lnTo>
                    <a:pt x="579" y="94"/>
                  </a:lnTo>
                  <a:lnTo>
                    <a:pt x="580" y="94"/>
                  </a:lnTo>
                  <a:lnTo>
                    <a:pt x="581" y="94"/>
                  </a:lnTo>
                  <a:lnTo>
                    <a:pt x="582" y="94"/>
                  </a:lnTo>
                  <a:lnTo>
                    <a:pt x="583" y="94"/>
                  </a:lnTo>
                  <a:lnTo>
                    <a:pt x="583" y="93"/>
                  </a:lnTo>
                  <a:lnTo>
                    <a:pt x="584" y="93"/>
                  </a:lnTo>
                  <a:lnTo>
                    <a:pt x="585" y="93"/>
                  </a:lnTo>
                  <a:lnTo>
                    <a:pt x="586" y="93"/>
                  </a:lnTo>
                  <a:lnTo>
                    <a:pt x="587" y="93"/>
                  </a:lnTo>
                  <a:lnTo>
                    <a:pt x="588" y="93"/>
                  </a:lnTo>
                  <a:lnTo>
                    <a:pt x="589" y="93"/>
                  </a:lnTo>
                  <a:lnTo>
                    <a:pt x="590" y="93"/>
                  </a:lnTo>
                  <a:lnTo>
                    <a:pt x="591" y="92"/>
                  </a:lnTo>
                  <a:lnTo>
                    <a:pt x="592" y="92"/>
                  </a:lnTo>
                  <a:lnTo>
                    <a:pt x="593" y="92"/>
                  </a:lnTo>
                  <a:lnTo>
                    <a:pt x="594" y="92"/>
                  </a:lnTo>
                  <a:lnTo>
                    <a:pt x="595" y="92"/>
                  </a:lnTo>
                  <a:lnTo>
                    <a:pt x="596" y="92"/>
                  </a:lnTo>
                  <a:lnTo>
                    <a:pt x="597" y="92"/>
                  </a:lnTo>
                  <a:lnTo>
                    <a:pt x="598" y="91"/>
                  </a:lnTo>
                  <a:lnTo>
                    <a:pt x="599" y="91"/>
                  </a:lnTo>
                  <a:lnTo>
                    <a:pt x="600" y="91"/>
                  </a:lnTo>
                  <a:lnTo>
                    <a:pt x="601" y="91"/>
                  </a:lnTo>
                  <a:lnTo>
                    <a:pt x="602" y="91"/>
                  </a:lnTo>
                  <a:lnTo>
                    <a:pt x="603" y="91"/>
                  </a:lnTo>
                  <a:lnTo>
                    <a:pt x="604" y="91"/>
                  </a:lnTo>
                  <a:lnTo>
                    <a:pt x="605" y="90"/>
                  </a:lnTo>
                  <a:lnTo>
                    <a:pt x="606" y="90"/>
                  </a:lnTo>
                  <a:lnTo>
                    <a:pt x="607" y="90"/>
                  </a:lnTo>
                  <a:lnTo>
                    <a:pt x="608" y="90"/>
                  </a:lnTo>
                  <a:lnTo>
                    <a:pt x="609" y="90"/>
                  </a:lnTo>
                  <a:lnTo>
                    <a:pt x="610" y="90"/>
                  </a:lnTo>
                  <a:lnTo>
                    <a:pt x="611" y="90"/>
                  </a:lnTo>
                  <a:lnTo>
                    <a:pt x="612" y="90"/>
                  </a:lnTo>
                  <a:lnTo>
                    <a:pt x="613" y="89"/>
                  </a:lnTo>
                  <a:lnTo>
                    <a:pt x="614" y="89"/>
                  </a:lnTo>
                  <a:lnTo>
                    <a:pt x="615" y="89"/>
                  </a:lnTo>
                  <a:lnTo>
                    <a:pt x="616" y="89"/>
                  </a:lnTo>
                  <a:lnTo>
                    <a:pt x="617" y="89"/>
                  </a:lnTo>
                  <a:lnTo>
                    <a:pt x="618" y="89"/>
                  </a:lnTo>
                  <a:lnTo>
                    <a:pt x="619" y="89"/>
                  </a:lnTo>
                  <a:lnTo>
                    <a:pt x="619" y="88"/>
                  </a:lnTo>
                  <a:lnTo>
                    <a:pt x="620" y="88"/>
                  </a:lnTo>
                  <a:lnTo>
                    <a:pt x="621" y="88"/>
                  </a:lnTo>
                  <a:lnTo>
                    <a:pt x="622" y="88"/>
                  </a:lnTo>
                  <a:lnTo>
                    <a:pt x="623" y="88"/>
                  </a:lnTo>
                  <a:lnTo>
                    <a:pt x="624" y="88"/>
                  </a:lnTo>
                  <a:lnTo>
                    <a:pt x="625" y="88"/>
                  </a:lnTo>
                  <a:lnTo>
                    <a:pt x="626" y="87"/>
                  </a:lnTo>
                  <a:lnTo>
                    <a:pt x="627" y="87"/>
                  </a:lnTo>
                  <a:lnTo>
                    <a:pt x="628" y="87"/>
                  </a:lnTo>
                  <a:lnTo>
                    <a:pt x="629" y="87"/>
                  </a:lnTo>
                  <a:lnTo>
                    <a:pt x="630" y="87"/>
                  </a:lnTo>
                  <a:lnTo>
                    <a:pt x="631" y="87"/>
                  </a:lnTo>
                  <a:lnTo>
                    <a:pt x="632" y="87"/>
                  </a:lnTo>
                  <a:lnTo>
                    <a:pt x="632" y="86"/>
                  </a:lnTo>
                  <a:lnTo>
                    <a:pt x="633" y="86"/>
                  </a:lnTo>
                  <a:lnTo>
                    <a:pt x="634" y="86"/>
                  </a:lnTo>
                  <a:lnTo>
                    <a:pt x="635" y="86"/>
                  </a:lnTo>
                  <a:lnTo>
                    <a:pt x="636" y="86"/>
                  </a:lnTo>
                  <a:lnTo>
                    <a:pt x="637" y="86"/>
                  </a:lnTo>
                  <a:lnTo>
                    <a:pt x="638" y="86"/>
                  </a:lnTo>
                  <a:lnTo>
                    <a:pt x="638" y="85"/>
                  </a:lnTo>
                  <a:lnTo>
                    <a:pt x="639" y="85"/>
                  </a:lnTo>
                  <a:lnTo>
                    <a:pt x="640" y="85"/>
                  </a:lnTo>
                  <a:lnTo>
                    <a:pt x="641" y="85"/>
                  </a:lnTo>
                  <a:lnTo>
                    <a:pt x="642" y="85"/>
                  </a:lnTo>
                  <a:lnTo>
                    <a:pt x="643" y="85"/>
                  </a:lnTo>
                  <a:lnTo>
                    <a:pt x="644" y="85"/>
                  </a:lnTo>
                  <a:lnTo>
                    <a:pt x="645" y="85"/>
                  </a:lnTo>
                  <a:lnTo>
                    <a:pt x="646" y="84"/>
                  </a:lnTo>
                  <a:lnTo>
                    <a:pt x="647" y="84"/>
                  </a:lnTo>
                  <a:lnTo>
                    <a:pt x="648" y="84"/>
                  </a:lnTo>
                  <a:lnTo>
                    <a:pt x="649" y="84"/>
                  </a:lnTo>
                  <a:lnTo>
                    <a:pt x="650" y="84"/>
                  </a:lnTo>
                  <a:lnTo>
                    <a:pt x="651" y="84"/>
                  </a:lnTo>
                  <a:lnTo>
                    <a:pt x="652" y="84"/>
                  </a:lnTo>
                  <a:lnTo>
                    <a:pt x="653" y="83"/>
                  </a:lnTo>
                  <a:lnTo>
                    <a:pt x="654" y="83"/>
                  </a:lnTo>
                  <a:lnTo>
                    <a:pt x="655" y="83"/>
                  </a:lnTo>
                  <a:lnTo>
                    <a:pt x="656" y="83"/>
                  </a:lnTo>
                  <a:lnTo>
                    <a:pt x="657" y="83"/>
                  </a:lnTo>
                  <a:lnTo>
                    <a:pt x="658" y="83"/>
                  </a:lnTo>
                  <a:lnTo>
                    <a:pt x="659" y="83"/>
                  </a:lnTo>
                  <a:lnTo>
                    <a:pt x="659" y="82"/>
                  </a:lnTo>
                  <a:lnTo>
                    <a:pt x="660" y="82"/>
                  </a:lnTo>
                  <a:lnTo>
                    <a:pt x="661" y="82"/>
                  </a:lnTo>
                  <a:lnTo>
                    <a:pt x="662" y="82"/>
                  </a:lnTo>
                  <a:lnTo>
                    <a:pt x="663" y="82"/>
                  </a:lnTo>
                  <a:lnTo>
                    <a:pt x="664" y="82"/>
                  </a:lnTo>
                  <a:lnTo>
                    <a:pt x="665" y="82"/>
                  </a:lnTo>
                  <a:lnTo>
                    <a:pt x="666" y="82"/>
                  </a:lnTo>
                  <a:lnTo>
                    <a:pt x="666" y="81"/>
                  </a:lnTo>
                  <a:lnTo>
                    <a:pt x="667" y="81"/>
                  </a:lnTo>
                  <a:lnTo>
                    <a:pt x="668" y="81"/>
                  </a:lnTo>
                  <a:lnTo>
                    <a:pt x="669" y="81"/>
                  </a:lnTo>
                  <a:lnTo>
                    <a:pt x="670" y="81"/>
                  </a:lnTo>
                  <a:lnTo>
                    <a:pt x="671" y="81"/>
                  </a:lnTo>
                  <a:lnTo>
                    <a:pt x="672" y="81"/>
                  </a:lnTo>
                  <a:lnTo>
                    <a:pt x="673" y="81"/>
                  </a:lnTo>
                  <a:lnTo>
                    <a:pt x="674" y="81"/>
                  </a:lnTo>
                  <a:lnTo>
                    <a:pt x="675" y="80"/>
                  </a:lnTo>
                  <a:lnTo>
                    <a:pt x="676" y="80"/>
                  </a:lnTo>
                  <a:lnTo>
                    <a:pt x="677" y="80"/>
                  </a:lnTo>
                  <a:lnTo>
                    <a:pt x="678" y="80"/>
                  </a:lnTo>
                  <a:lnTo>
                    <a:pt x="679" y="80"/>
                  </a:lnTo>
                  <a:lnTo>
                    <a:pt x="680" y="80"/>
                  </a:lnTo>
                  <a:lnTo>
                    <a:pt x="681" y="80"/>
                  </a:lnTo>
                  <a:lnTo>
                    <a:pt x="682" y="80"/>
                  </a:lnTo>
                </a:path>
              </a:pathLst>
            </a:custGeom>
            <a:noFill/>
            <a:ln w="36513">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47127" name="Rectangle 133"/>
            <p:cNvSpPr>
              <a:spLocks noChangeArrowheads="1"/>
            </p:cNvSpPr>
            <p:nvPr/>
          </p:nvSpPr>
          <p:spPr bwMode="auto">
            <a:xfrm>
              <a:off x="4840" y="2526"/>
              <a:ext cx="60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7128" name="Rectangle 134"/>
            <p:cNvSpPr>
              <a:spLocks noChangeArrowheads="1"/>
            </p:cNvSpPr>
            <p:nvPr/>
          </p:nvSpPr>
          <p:spPr bwMode="auto">
            <a:xfrm>
              <a:off x="4896" y="2496"/>
              <a:ext cx="6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a:solidFill>
                    <a:srgbClr val="FF00FF"/>
                  </a:solidFill>
                  <a:latin typeface="Arial Black" pitchFamily="34" charset="0"/>
                </a:rPr>
                <a:t>10-20 cm</a:t>
              </a:r>
              <a:endParaRPr lang="de-AT" sz="1600">
                <a:solidFill>
                  <a:srgbClr val="339966"/>
                </a:solidFill>
                <a:latin typeface="Arial Black" pitchFamily="34" charset="0"/>
              </a:endParaRPr>
            </a:p>
          </p:txBody>
        </p:sp>
      </p:grpSp>
      <p:grpSp>
        <p:nvGrpSpPr>
          <p:cNvPr id="145543" name="Group 135"/>
          <p:cNvGrpSpPr>
            <a:grpSpLocks/>
          </p:cNvGrpSpPr>
          <p:nvPr/>
        </p:nvGrpSpPr>
        <p:grpSpPr bwMode="auto">
          <a:xfrm>
            <a:off x="1335088" y="4267200"/>
            <a:ext cx="7451725" cy="436563"/>
            <a:chOff x="841" y="2688"/>
            <a:chExt cx="4694" cy="275"/>
          </a:xfrm>
        </p:grpSpPr>
        <p:sp>
          <p:nvSpPr>
            <p:cNvPr id="47124" name="Freeform 136"/>
            <p:cNvSpPr>
              <a:spLocks/>
            </p:cNvSpPr>
            <p:nvPr/>
          </p:nvSpPr>
          <p:spPr bwMode="auto">
            <a:xfrm>
              <a:off x="841" y="2790"/>
              <a:ext cx="3936" cy="173"/>
            </a:xfrm>
            <a:custGeom>
              <a:avLst/>
              <a:gdLst>
                <a:gd name="T0" fmla="*/ 58 w 682"/>
                <a:gd name="T1" fmla="*/ 127 h 30"/>
                <a:gd name="T2" fmla="*/ 121 w 682"/>
                <a:gd name="T3" fmla="*/ 110 h 30"/>
                <a:gd name="T4" fmla="*/ 185 w 682"/>
                <a:gd name="T5" fmla="*/ 92 h 30"/>
                <a:gd name="T6" fmla="*/ 248 w 682"/>
                <a:gd name="T7" fmla="*/ 81 h 30"/>
                <a:gd name="T8" fmla="*/ 312 w 682"/>
                <a:gd name="T9" fmla="*/ 69 h 30"/>
                <a:gd name="T10" fmla="*/ 375 w 682"/>
                <a:gd name="T11" fmla="*/ 58 h 30"/>
                <a:gd name="T12" fmla="*/ 433 w 682"/>
                <a:gd name="T13" fmla="*/ 46 h 30"/>
                <a:gd name="T14" fmla="*/ 496 w 682"/>
                <a:gd name="T15" fmla="*/ 35 h 30"/>
                <a:gd name="T16" fmla="*/ 560 w 682"/>
                <a:gd name="T17" fmla="*/ 29 h 30"/>
                <a:gd name="T18" fmla="*/ 623 w 682"/>
                <a:gd name="T19" fmla="*/ 17 h 30"/>
                <a:gd name="T20" fmla="*/ 687 w 682"/>
                <a:gd name="T21" fmla="*/ 12 h 30"/>
                <a:gd name="T22" fmla="*/ 744 w 682"/>
                <a:gd name="T23" fmla="*/ 6 h 30"/>
                <a:gd name="T24" fmla="*/ 808 w 682"/>
                <a:gd name="T25" fmla="*/ 6 h 30"/>
                <a:gd name="T26" fmla="*/ 871 w 682"/>
                <a:gd name="T27" fmla="*/ 0 h 30"/>
                <a:gd name="T28" fmla="*/ 935 w 682"/>
                <a:gd name="T29" fmla="*/ 0 h 30"/>
                <a:gd name="T30" fmla="*/ 998 w 682"/>
                <a:gd name="T31" fmla="*/ 0 h 30"/>
                <a:gd name="T32" fmla="*/ 1062 w 682"/>
                <a:gd name="T33" fmla="*/ 0 h 30"/>
                <a:gd name="T34" fmla="*/ 1120 w 682"/>
                <a:gd name="T35" fmla="*/ 0 h 30"/>
                <a:gd name="T36" fmla="*/ 1183 w 682"/>
                <a:gd name="T37" fmla="*/ 0 h 30"/>
                <a:gd name="T38" fmla="*/ 1247 w 682"/>
                <a:gd name="T39" fmla="*/ 0 h 30"/>
                <a:gd name="T40" fmla="*/ 1310 w 682"/>
                <a:gd name="T41" fmla="*/ 6 h 30"/>
                <a:gd name="T42" fmla="*/ 1374 w 682"/>
                <a:gd name="T43" fmla="*/ 12 h 30"/>
                <a:gd name="T44" fmla="*/ 1431 w 682"/>
                <a:gd name="T45" fmla="*/ 12 h 30"/>
                <a:gd name="T46" fmla="*/ 1495 w 682"/>
                <a:gd name="T47" fmla="*/ 17 h 30"/>
                <a:gd name="T48" fmla="*/ 1558 w 682"/>
                <a:gd name="T49" fmla="*/ 23 h 30"/>
                <a:gd name="T50" fmla="*/ 1622 w 682"/>
                <a:gd name="T51" fmla="*/ 29 h 30"/>
                <a:gd name="T52" fmla="*/ 1685 w 682"/>
                <a:gd name="T53" fmla="*/ 35 h 30"/>
                <a:gd name="T54" fmla="*/ 1749 w 682"/>
                <a:gd name="T55" fmla="*/ 46 h 30"/>
                <a:gd name="T56" fmla="*/ 1806 w 682"/>
                <a:gd name="T57" fmla="*/ 52 h 30"/>
                <a:gd name="T58" fmla="*/ 1870 w 682"/>
                <a:gd name="T59" fmla="*/ 58 h 30"/>
                <a:gd name="T60" fmla="*/ 1933 w 682"/>
                <a:gd name="T61" fmla="*/ 63 h 30"/>
                <a:gd name="T62" fmla="*/ 1997 w 682"/>
                <a:gd name="T63" fmla="*/ 75 h 30"/>
                <a:gd name="T64" fmla="*/ 2060 w 682"/>
                <a:gd name="T65" fmla="*/ 81 h 30"/>
                <a:gd name="T66" fmla="*/ 2118 w 682"/>
                <a:gd name="T67" fmla="*/ 87 h 30"/>
                <a:gd name="T68" fmla="*/ 2182 w 682"/>
                <a:gd name="T69" fmla="*/ 98 h 30"/>
                <a:gd name="T70" fmla="*/ 2245 w 682"/>
                <a:gd name="T71" fmla="*/ 104 h 30"/>
                <a:gd name="T72" fmla="*/ 2309 w 682"/>
                <a:gd name="T73" fmla="*/ 110 h 30"/>
                <a:gd name="T74" fmla="*/ 2372 w 682"/>
                <a:gd name="T75" fmla="*/ 121 h 30"/>
                <a:gd name="T76" fmla="*/ 2430 w 682"/>
                <a:gd name="T77" fmla="*/ 127 h 30"/>
                <a:gd name="T78" fmla="*/ 2493 w 682"/>
                <a:gd name="T79" fmla="*/ 133 h 30"/>
                <a:gd name="T80" fmla="*/ 2557 w 682"/>
                <a:gd name="T81" fmla="*/ 138 h 30"/>
                <a:gd name="T82" fmla="*/ 2620 w 682"/>
                <a:gd name="T83" fmla="*/ 144 h 30"/>
                <a:gd name="T84" fmla="*/ 2684 w 682"/>
                <a:gd name="T85" fmla="*/ 150 h 30"/>
                <a:gd name="T86" fmla="*/ 2747 w 682"/>
                <a:gd name="T87" fmla="*/ 156 h 30"/>
                <a:gd name="T88" fmla="*/ 2805 w 682"/>
                <a:gd name="T89" fmla="*/ 161 h 30"/>
                <a:gd name="T90" fmla="*/ 2868 w 682"/>
                <a:gd name="T91" fmla="*/ 167 h 30"/>
                <a:gd name="T92" fmla="*/ 2932 w 682"/>
                <a:gd name="T93" fmla="*/ 167 h 30"/>
                <a:gd name="T94" fmla="*/ 2995 w 682"/>
                <a:gd name="T95" fmla="*/ 167 h 30"/>
                <a:gd name="T96" fmla="*/ 3059 w 682"/>
                <a:gd name="T97" fmla="*/ 173 h 30"/>
                <a:gd name="T98" fmla="*/ 3122 w 682"/>
                <a:gd name="T99" fmla="*/ 173 h 30"/>
                <a:gd name="T100" fmla="*/ 3180 w 682"/>
                <a:gd name="T101" fmla="*/ 167 h 30"/>
                <a:gd name="T102" fmla="*/ 3243 w 682"/>
                <a:gd name="T103" fmla="*/ 167 h 30"/>
                <a:gd name="T104" fmla="*/ 3307 w 682"/>
                <a:gd name="T105" fmla="*/ 161 h 30"/>
                <a:gd name="T106" fmla="*/ 3370 w 682"/>
                <a:gd name="T107" fmla="*/ 156 h 30"/>
                <a:gd name="T108" fmla="*/ 3434 w 682"/>
                <a:gd name="T109" fmla="*/ 150 h 30"/>
                <a:gd name="T110" fmla="*/ 3492 w 682"/>
                <a:gd name="T111" fmla="*/ 144 h 30"/>
                <a:gd name="T112" fmla="*/ 3555 w 682"/>
                <a:gd name="T113" fmla="*/ 133 h 30"/>
                <a:gd name="T114" fmla="*/ 3619 w 682"/>
                <a:gd name="T115" fmla="*/ 121 h 30"/>
                <a:gd name="T116" fmla="*/ 3682 w 682"/>
                <a:gd name="T117" fmla="*/ 110 h 30"/>
                <a:gd name="T118" fmla="*/ 3746 w 682"/>
                <a:gd name="T119" fmla="*/ 98 h 30"/>
                <a:gd name="T120" fmla="*/ 3803 w 682"/>
                <a:gd name="T121" fmla="*/ 81 h 30"/>
                <a:gd name="T122" fmla="*/ 3867 w 682"/>
                <a:gd name="T123" fmla="*/ 58 h 30"/>
                <a:gd name="T124" fmla="*/ 3930 w 682"/>
                <a:gd name="T125" fmla="*/ 40 h 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2" h="30">
                  <a:moveTo>
                    <a:pt x="0" y="25"/>
                  </a:moveTo>
                  <a:lnTo>
                    <a:pt x="1" y="25"/>
                  </a:lnTo>
                  <a:lnTo>
                    <a:pt x="2" y="25"/>
                  </a:lnTo>
                  <a:lnTo>
                    <a:pt x="3" y="25"/>
                  </a:lnTo>
                  <a:lnTo>
                    <a:pt x="3" y="24"/>
                  </a:lnTo>
                  <a:lnTo>
                    <a:pt x="4" y="24"/>
                  </a:lnTo>
                  <a:lnTo>
                    <a:pt x="5" y="24"/>
                  </a:lnTo>
                  <a:lnTo>
                    <a:pt x="6" y="23"/>
                  </a:lnTo>
                  <a:lnTo>
                    <a:pt x="7" y="23"/>
                  </a:lnTo>
                  <a:lnTo>
                    <a:pt x="8" y="23"/>
                  </a:lnTo>
                  <a:lnTo>
                    <a:pt x="9" y="23"/>
                  </a:lnTo>
                  <a:lnTo>
                    <a:pt x="10" y="22"/>
                  </a:lnTo>
                  <a:lnTo>
                    <a:pt x="11" y="22"/>
                  </a:lnTo>
                  <a:lnTo>
                    <a:pt x="12" y="22"/>
                  </a:lnTo>
                  <a:lnTo>
                    <a:pt x="13" y="22"/>
                  </a:lnTo>
                  <a:lnTo>
                    <a:pt x="13" y="21"/>
                  </a:lnTo>
                  <a:lnTo>
                    <a:pt x="14" y="21"/>
                  </a:lnTo>
                  <a:lnTo>
                    <a:pt x="15" y="21"/>
                  </a:lnTo>
                  <a:lnTo>
                    <a:pt x="16" y="21"/>
                  </a:lnTo>
                  <a:lnTo>
                    <a:pt x="17" y="20"/>
                  </a:lnTo>
                  <a:lnTo>
                    <a:pt x="18" y="20"/>
                  </a:lnTo>
                  <a:lnTo>
                    <a:pt x="19" y="20"/>
                  </a:lnTo>
                  <a:lnTo>
                    <a:pt x="20" y="20"/>
                  </a:lnTo>
                  <a:lnTo>
                    <a:pt x="20" y="19"/>
                  </a:lnTo>
                  <a:lnTo>
                    <a:pt x="21" y="19"/>
                  </a:lnTo>
                  <a:lnTo>
                    <a:pt x="22" y="19"/>
                  </a:lnTo>
                  <a:lnTo>
                    <a:pt x="23" y="19"/>
                  </a:lnTo>
                  <a:lnTo>
                    <a:pt x="24" y="19"/>
                  </a:lnTo>
                  <a:lnTo>
                    <a:pt x="24" y="18"/>
                  </a:lnTo>
                  <a:lnTo>
                    <a:pt x="25" y="18"/>
                  </a:lnTo>
                  <a:lnTo>
                    <a:pt x="26" y="18"/>
                  </a:lnTo>
                  <a:lnTo>
                    <a:pt x="27" y="18"/>
                  </a:lnTo>
                  <a:lnTo>
                    <a:pt x="28" y="18"/>
                  </a:lnTo>
                  <a:lnTo>
                    <a:pt x="29" y="17"/>
                  </a:lnTo>
                  <a:lnTo>
                    <a:pt x="30" y="17"/>
                  </a:lnTo>
                  <a:lnTo>
                    <a:pt x="31" y="17"/>
                  </a:lnTo>
                  <a:lnTo>
                    <a:pt x="32" y="17"/>
                  </a:lnTo>
                  <a:lnTo>
                    <a:pt x="32" y="16"/>
                  </a:lnTo>
                  <a:lnTo>
                    <a:pt x="33" y="16"/>
                  </a:lnTo>
                  <a:lnTo>
                    <a:pt x="34" y="16"/>
                  </a:lnTo>
                  <a:lnTo>
                    <a:pt x="35" y="16"/>
                  </a:lnTo>
                  <a:lnTo>
                    <a:pt x="36" y="16"/>
                  </a:lnTo>
                  <a:lnTo>
                    <a:pt x="37" y="15"/>
                  </a:lnTo>
                  <a:lnTo>
                    <a:pt x="38" y="15"/>
                  </a:lnTo>
                  <a:lnTo>
                    <a:pt x="39" y="15"/>
                  </a:lnTo>
                  <a:lnTo>
                    <a:pt x="40" y="15"/>
                  </a:lnTo>
                  <a:lnTo>
                    <a:pt x="41" y="14"/>
                  </a:lnTo>
                  <a:lnTo>
                    <a:pt x="42" y="14"/>
                  </a:lnTo>
                  <a:lnTo>
                    <a:pt x="43" y="14"/>
                  </a:lnTo>
                  <a:lnTo>
                    <a:pt x="44" y="14"/>
                  </a:lnTo>
                  <a:lnTo>
                    <a:pt x="45" y="14"/>
                  </a:lnTo>
                  <a:lnTo>
                    <a:pt x="46" y="13"/>
                  </a:lnTo>
                  <a:lnTo>
                    <a:pt x="47" y="13"/>
                  </a:lnTo>
                  <a:lnTo>
                    <a:pt x="48" y="13"/>
                  </a:lnTo>
                  <a:lnTo>
                    <a:pt x="49" y="13"/>
                  </a:lnTo>
                  <a:lnTo>
                    <a:pt x="50" y="13"/>
                  </a:lnTo>
                  <a:lnTo>
                    <a:pt x="50" y="12"/>
                  </a:lnTo>
                  <a:lnTo>
                    <a:pt x="51" y="12"/>
                  </a:lnTo>
                  <a:lnTo>
                    <a:pt x="52" y="12"/>
                  </a:lnTo>
                  <a:lnTo>
                    <a:pt x="53" y="12"/>
                  </a:lnTo>
                  <a:lnTo>
                    <a:pt x="54" y="12"/>
                  </a:lnTo>
                  <a:lnTo>
                    <a:pt x="55" y="11"/>
                  </a:lnTo>
                  <a:lnTo>
                    <a:pt x="56" y="11"/>
                  </a:lnTo>
                  <a:lnTo>
                    <a:pt x="57" y="11"/>
                  </a:lnTo>
                  <a:lnTo>
                    <a:pt x="58" y="11"/>
                  </a:lnTo>
                  <a:lnTo>
                    <a:pt x="59" y="11"/>
                  </a:lnTo>
                  <a:lnTo>
                    <a:pt x="60" y="11"/>
                  </a:lnTo>
                  <a:lnTo>
                    <a:pt x="60" y="10"/>
                  </a:lnTo>
                  <a:lnTo>
                    <a:pt x="61" y="10"/>
                  </a:lnTo>
                  <a:lnTo>
                    <a:pt x="62" y="10"/>
                  </a:lnTo>
                  <a:lnTo>
                    <a:pt x="63" y="10"/>
                  </a:lnTo>
                  <a:lnTo>
                    <a:pt x="64" y="10"/>
                  </a:lnTo>
                  <a:lnTo>
                    <a:pt x="65" y="10"/>
                  </a:lnTo>
                  <a:lnTo>
                    <a:pt x="65" y="9"/>
                  </a:lnTo>
                  <a:lnTo>
                    <a:pt x="66" y="9"/>
                  </a:lnTo>
                  <a:lnTo>
                    <a:pt x="67" y="9"/>
                  </a:lnTo>
                  <a:lnTo>
                    <a:pt x="68" y="9"/>
                  </a:lnTo>
                  <a:lnTo>
                    <a:pt x="69" y="9"/>
                  </a:lnTo>
                  <a:lnTo>
                    <a:pt x="70" y="9"/>
                  </a:lnTo>
                  <a:lnTo>
                    <a:pt x="71" y="9"/>
                  </a:lnTo>
                  <a:lnTo>
                    <a:pt x="71" y="8"/>
                  </a:lnTo>
                  <a:lnTo>
                    <a:pt x="72" y="8"/>
                  </a:lnTo>
                  <a:lnTo>
                    <a:pt x="73" y="8"/>
                  </a:lnTo>
                  <a:lnTo>
                    <a:pt x="74" y="8"/>
                  </a:lnTo>
                  <a:lnTo>
                    <a:pt x="75" y="8"/>
                  </a:lnTo>
                  <a:lnTo>
                    <a:pt x="76" y="8"/>
                  </a:lnTo>
                  <a:lnTo>
                    <a:pt x="77" y="8"/>
                  </a:lnTo>
                  <a:lnTo>
                    <a:pt x="78" y="7"/>
                  </a:lnTo>
                  <a:lnTo>
                    <a:pt x="79" y="7"/>
                  </a:lnTo>
                  <a:lnTo>
                    <a:pt x="80" y="7"/>
                  </a:lnTo>
                  <a:lnTo>
                    <a:pt x="81" y="7"/>
                  </a:lnTo>
                  <a:lnTo>
                    <a:pt x="82" y="7"/>
                  </a:lnTo>
                  <a:lnTo>
                    <a:pt x="83" y="7"/>
                  </a:lnTo>
                  <a:lnTo>
                    <a:pt x="84" y="6"/>
                  </a:lnTo>
                  <a:lnTo>
                    <a:pt x="85" y="6"/>
                  </a:lnTo>
                  <a:lnTo>
                    <a:pt x="86" y="6"/>
                  </a:lnTo>
                  <a:lnTo>
                    <a:pt x="87" y="6"/>
                  </a:lnTo>
                  <a:lnTo>
                    <a:pt x="88" y="6"/>
                  </a:lnTo>
                  <a:lnTo>
                    <a:pt x="89" y="6"/>
                  </a:lnTo>
                  <a:lnTo>
                    <a:pt x="90" y="6"/>
                  </a:lnTo>
                  <a:lnTo>
                    <a:pt x="91" y="5"/>
                  </a:lnTo>
                  <a:lnTo>
                    <a:pt x="92" y="5"/>
                  </a:lnTo>
                  <a:lnTo>
                    <a:pt x="93" y="5"/>
                  </a:lnTo>
                  <a:lnTo>
                    <a:pt x="94" y="5"/>
                  </a:lnTo>
                  <a:lnTo>
                    <a:pt x="95" y="5"/>
                  </a:lnTo>
                  <a:lnTo>
                    <a:pt x="96" y="5"/>
                  </a:lnTo>
                  <a:lnTo>
                    <a:pt x="97" y="5"/>
                  </a:lnTo>
                  <a:lnTo>
                    <a:pt x="98" y="5"/>
                  </a:lnTo>
                  <a:lnTo>
                    <a:pt x="99" y="5"/>
                  </a:lnTo>
                  <a:lnTo>
                    <a:pt x="99" y="4"/>
                  </a:lnTo>
                  <a:lnTo>
                    <a:pt x="100" y="4"/>
                  </a:lnTo>
                  <a:lnTo>
                    <a:pt x="101" y="4"/>
                  </a:lnTo>
                  <a:lnTo>
                    <a:pt x="102" y="4"/>
                  </a:lnTo>
                  <a:lnTo>
                    <a:pt x="103" y="4"/>
                  </a:lnTo>
                  <a:lnTo>
                    <a:pt x="104" y="4"/>
                  </a:lnTo>
                  <a:lnTo>
                    <a:pt x="105" y="4"/>
                  </a:lnTo>
                  <a:lnTo>
                    <a:pt x="106" y="4"/>
                  </a:lnTo>
                  <a:lnTo>
                    <a:pt x="107" y="4"/>
                  </a:lnTo>
                  <a:lnTo>
                    <a:pt x="108" y="3"/>
                  </a:lnTo>
                  <a:lnTo>
                    <a:pt x="109" y="3"/>
                  </a:lnTo>
                  <a:lnTo>
                    <a:pt x="110" y="3"/>
                  </a:lnTo>
                  <a:lnTo>
                    <a:pt x="111" y="3"/>
                  </a:lnTo>
                  <a:lnTo>
                    <a:pt x="112" y="3"/>
                  </a:lnTo>
                  <a:lnTo>
                    <a:pt x="113" y="3"/>
                  </a:lnTo>
                  <a:lnTo>
                    <a:pt x="114" y="3"/>
                  </a:lnTo>
                  <a:lnTo>
                    <a:pt x="115" y="3"/>
                  </a:lnTo>
                  <a:lnTo>
                    <a:pt x="116" y="3"/>
                  </a:lnTo>
                  <a:lnTo>
                    <a:pt x="117" y="3"/>
                  </a:lnTo>
                  <a:lnTo>
                    <a:pt x="117" y="2"/>
                  </a:lnTo>
                  <a:lnTo>
                    <a:pt x="118" y="2"/>
                  </a:lnTo>
                  <a:lnTo>
                    <a:pt x="119" y="2"/>
                  </a:lnTo>
                  <a:lnTo>
                    <a:pt x="120" y="2"/>
                  </a:lnTo>
                  <a:lnTo>
                    <a:pt x="121" y="2"/>
                  </a:lnTo>
                  <a:lnTo>
                    <a:pt x="122" y="2"/>
                  </a:lnTo>
                  <a:lnTo>
                    <a:pt x="123" y="2"/>
                  </a:lnTo>
                  <a:lnTo>
                    <a:pt x="124" y="2"/>
                  </a:lnTo>
                  <a:lnTo>
                    <a:pt x="125" y="2"/>
                  </a:lnTo>
                  <a:lnTo>
                    <a:pt x="126" y="2"/>
                  </a:lnTo>
                  <a:lnTo>
                    <a:pt x="127" y="2"/>
                  </a:lnTo>
                  <a:lnTo>
                    <a:pt x="128" y="2"/>
                  </a:lnTo>
                  <a:lnTo>
                    <a:pt x="129" y="2"/>
                  </a:lnTo>
                  <a:lnTo>
                    <a:pt x="129" y="1"/>
                  </a:lnTo>
                  <a:lnTo>
                    <a:pt x="130" y="1"/>
                  </a:lnTo>
                  <a:lnTo>
                    <a:pt x="131" y="1"/>
                  </a:lnTo>
                  <a:lnTo>
                    <a:pt x="132" y="1"/>
                  </a:lnTo>
                  <a:lnTo>
                    <a:pt x="133" y="1"/>
                  </a:lnTo>
                  <a:lnTo>
                    <a:pt x="134" y="1"/>
                  </a:lnTo>
                  <a:lnTo>
                    <a:pt x="135" y="1"/>
                  </a:lnTo>
                  <a:lnTo>
                    <a:pt x="136" y="1"/>
                  </a:lnTo>
                  <a:lnTo>
                    <a:pt x="137" y="1"/>
                  </a:lnTo>
                  <a:lnTo>
                    <a:pt x="138" y="1"/>
                  </a:lnTo>
                  <a:lnTo>
                    <a:pt x="139" y="1"/>
                  </a:lnTo>
                  <a:lnTo>
                    <a:pt x="140" y="1"/>
                  </a:lnTo>
                  <a:lnTo>
                    <a:pt x="141" y="1"/>
                  </a:lnTo>
                  <a:lnTo>
                    <a:pt x="142" y="1"/>
                  </a:lnTo>
                  <a:lnTo>
                    <a:pt x="143" y="1"/>
                  </a:lnTo>
                  <a:lnTo>
                    <a:pt x="144" y="1"/>
                  </a:lnTo>
                  <a:lnTo>
                    <a:pt x="145" y="1"/>
                  </a:lnTo>
                  <a:lnTo>
                    <a:pt x="146" y="0"/>
                  </a:lnTo>
                  <a:lnTo>
                    <a:pt x="147" y="0"/>
                  </a:lnTo>
                  <a:lnTo>
                    <a:pt x="148" y="0"/>
                  </a:lnTo>
                  <a:lnTo>
                    <a:pt x="149" y="0"/>
                  </a:lnTo>
                  <a:lnTo>
                    <a:pt x="150" y="0"/>
                  </a:lnTo>
                  <a:lnTo>
                    <a:pt x="151" y="0"/>
                  </a:lnTo>
                  <a:lnTo>
                    <a:pt x="152" y="0"/>
                  </a:lnTo>
                  <a:lnTo>
                    <a:pt x="153" y="0"/>
                  </a:lnTo>
                  <a:lnTo>
                    <a:pt x="154" y="0"/>
                  </a:lnTo>
                  <a:lnTo>
                    <a:pt x="155" y="0"/>
                  </a:lnTo>
                  <a:lnTo>
                    <a:pt x="156" y="0"/>
                  </a:lnTo>
                  <a:lnTo>
                    <a:pt x="157" y="0"/>
                  </a:lnTo>
                  <a:lnTo>
                    <a:pt x="158" y="0"/>
                  </a:lnTo>
                  <a:lnTo>
                    <a:pt x="159" y="0"/>
                  </a:lnTo>
                  <a:lnTo>
                    <a:pt x="160" y="0"/>
                  </a:lnTo>
                  <a:lnTo>
                    <a:pt x="161" y="0"/>
                  </a:lnTo>
                  <a:lnTo>
                    <a:pt x="162" y="0"/>
                  </a:lnTo>
                  <a:lnTo>
                    <a:pt x="163" y="0"/>
                  </a:lnTo>
                  <a:lnTo>
                    <a:pt x="164" y="0"/>
                  </a:lnTo>
                  <a:lnTo>
                    <a:pt x="165" y="0"/>
                  </a:lnTo>
                  <a:lnTo>
                    <a:pt x="166" y="0"/>
                  </a:lnTo>
                  <a:lnTo>
                    <a:pt x="167" y="0"/>
                  </a:lnTo>
                  <a:lnTo>
                    <a:pt x="168" y="0"/>
                  </a:lnTo>
                  <a:lnTo>
                    <a:pt x="169" y="0"/>
                  </a:lnTo>
                  <a:lnTo>
                    <a:pt x="170" y="0"/>
                  </a:lnTo>
                  <a:lnTo>
                    <a:pt x="171" y="0"/>
                  </a:lnTo>
                  <a:lnTo>
                    <a:pt x="172" y="0"/>
                  </a:lnTo>
                  <a:lnTo>
                    <a:pt x="173" y="0"/>
                  </a:lnTo>
                  <a:lnTo>
                    <a:pt x="174" y="0"/>
                  </a:lnTo>
                  <a:lnTo>
                    <a:pt x="175" y="0"/>
                  </a:lnTo>
                  <a:lnTo>
                    <a:pt x="176" y="0"/>
                  </a:lnTo>
                  <a:lnTo>
                    <a:pt x="177" y="0"/>
                  </a:lnTo>
                  <a:lnTo>
                    <a:pt x="178" y="0"/>
                  </a:lnTo>
                  <a:lnTo>
                    <a:pt x="179" y="0"/>
                  </a:lnTo>
                  <a:lnTo>
                    <a:pt x="180" y="0"/>
                  </a:lnTo>
                  <a:lnTo>
                    <a:pt x="181" y="0"/>
                  </a:lnTo>
                  <a:lnTo>
                    <a:pt x="182" y="0"/>
                  </a:lnTo>
                  <a:lnTo>
                    <a:pt x="183" y="0"/>
                  </a:lnTo>
                  <a:lnTo>
                    <a:pt x="184" y="0"/>
                  </a:lnTo>
                  <a:lnTo>
                    <a:pt x="185" y="0"/>
                  </a:lnTo>
                  <a:lnTo>
                    <a:pt x="186" y="0"/>
                  </a:lnTo>
                  <a:lnTo>
                    <a:pt x="187" y="0"/>
                  </a:lnTo>
                  <a:lnTo>
                    <a:pt x="188" y="0"/>
                  </a:lnTo>
                  <a:lnTo>
                    <a:pt x="189" y="0"/>
                  </a:lnTo>
                  <a:lnTo>
                    <a:pt x="190" y="0"/>
                  </a:lnTo>
                  <a:lnTo>
                    <a:pt x="191" y="0"/>
                  </a:lnTo>
                  <a:lnTo>
                    <a:pt x="192" y="0"/>
                  </a:lnTo>
                  <a:lnTo>
                    <a:pt x="193" y="0"/>
                  </a:lnTo>
                  <a:lnTo>
                    <a:pt x="194" y="0"/>
                  </a:lnTo>
                  <a:lnTo>
                    <a:pt x="195" y="0"/>
                  </a:lnTo>
                  <a:lnTo>
                    <a:pt x="196" y="0"/>
                  </a:lnTo>
                  <a:lnTo>
                    <a:pt x="197" y="0"/>
                  </a:lnTo>
                  <a:lnTo>
                    <a:pt x="198" y="0"/>
                  </a:lnTo>
                  <a:lnTo>
                    <a:pt x="199" y="0"/>
                  </a:lnTo>
                  <a:lnTo>
                    <a:pt x="200" y="0"/>
                  </a:lnTo>
                  <a:lnTo>
                    <a:pt x="201" y="0"/>
                  </a:lnTo>
                  <a:lnTo>
                    <a:pt x="202" y="0"/>
                  </a:lnTo>
                  <a:lnTo>
                    <a:pt x="203" y="0"/>
                  </a:lnTo>
                  <a:lnTo>
                    <a:pt x="204" y="0"/>
                  </a:lnTo>
                  <a:lnTo>
                    <a:pt x="205" y="0"/>
                  </a:lnTo>
                  <a:lnTo>
                    <a:pt x="206" y="0"/>
                  </a:lnTo>
                  <a:lnTo>
                    <a:pt x="207" y="0"/>
                  </a:lnTo>
                  <a:lnTo>
                    <a:pt x="208" y="0"/>
                  </a:lnTo>
                  <a:lnTo>
                    <a:pt x="209" y="0"/>
                  </a:lnTo>
                  <a:lnTo>
                    <a:pt x="210" y="0"/>
                  </a:lnTo>
                  <a:lnTo>
                    <a:pt x="211" y="0"/>
                  </a:lnTo>
                  <a:lnTo>
                    <a:pt x="212" y="0"/>
                  </a:lnTo>
                  <a:lnTo>
                    <a:pt x="213" y="0"/>
                  </a:lnTo>
                  <a:lnTo>
                    <a:pt x="214" y="0"/>
                  </a:lnTo>
                  <a:lnTo>
                    <a:pt x="215" y="0"/>
                  </a:lnTo>
                  <a:lnTo>
                    <a:pt x="216" y="0"/>
                  </a:lnTo>
                  <a:lnTo>
                    <a:pt x="217" y="1"/>
                  </a:lnTo>
                  <a:lnTo>
                    <a:pt x="218" y="1"/>
                  </a:lnTo>
                  <a:lnTo>
                    <a:pt x="219" y="1"/>
                  </a:lnTo>
                  <a:lnTo>
                    <a:pt x="220" y="1"/>
                  </a:lnTo>
                  <a:lnTo>
                    <a:pt x="221" y="1"/>
                  </a:lnTo>
                  <a:lnTo>
                    <a:pt x="222" y="1"/>
                  </a:lnTo>
                  <a:lnTo>
                    <a:pt x="223" y="1"/>
                  </a:lnTo>
                  <a:lnTo>
                    <a:pt x="224" y="1"/>
                  </a:lnTo>
                  <a:lnTo>
                    <a:pt x="225" y="1"/>
                  </a:lnTo>
                  <a:lnTo>
                    <a:pt x="226" y="1"/>
                  </a:lnTo>
                  <a:lnTo>
                    <a:pt x="227" y="1"/>
                  </a:lnTo>
                  <a:lnTo>
                    <a:pt x="228" y="1"/>
                  </a:lnTo>
                  <a:lnTo>
                    <a:pt x="229" y="1"/>
                  </a:lnTo>
                  <a:lnTo>
                    <a:pt x="230" y="1"/>
                  </a:lnTo>
                  <a:lnTo>
                    <a:pt x="231" y="1"/>
                  </a:lnTo>
                  <a:lnTo>
                    <a:pt x="232" y="1"/>
                  </a:lnTo>
                  <a:lnTo>
                    <a:pt x="233" y="1"/>
                  </a:lnTo>
                  <a:lnTo>
                    <a:pt x="234" y="1"/>
                  </a:lnTo>
                  <a:lnTo>
                    <a:pt x="235" y="1"/>
                  </a:lnTo>
                  <a:lnTo>
                    <a:pt x="235" y="2"/>
                  </a:lnTo>
                  <a:lnTo>
                    <a:pt x="236" y="2"/>
                  </a:lnTo>
                  <a:lnTo>
                    <a:pt x="237" y="2"/>
                  </a:lnTo>
                  <a:lnTo>
                    <a:pt x="238" y="2"/>
                  </a:lnTo>
                  <a:lnTo>
                    <a:pt x="239" y="2"/>
                  </a:lnTo>
                  <a:lnTo>
                    <a:pt x="240" y="2"/>
                  </a:lnTo>
                  <a:lnTo>
                    <a:pt x="241" y="2"/>
                  </a:lnTo>
                  <a:lnTo>
                    <a:pt x="242" y="2"/>
                  </a:lnTo>
                  <a:lnTo>
                    <a:pt x="243" y="2"/>
                  </a:lnTo>
                  <a:lnTo>
                    <a:pt x="244" y="2"/>
                  </a:lnTo>
                  <a:lnTo>
                    <a:pt x="245" y="2"/>
                  </a:lnTo>
                  <a:lnTo>
                    <a:pt x="246" y="2"/>
                  </a:lnTo>
                  <a:lnTo>
                    <a:pt x="247" y="2"/>
                  </a:lnTo>
                  <a:lnTo>
                    <a:pt x="248" y="2"/>
                  </a:lnTo>
                  <a:lnTo>
                    <a:pt x="249" y="2"/>
                  </a:lnTo>
                  <a:lnTo>
                    <a:pt x="250" y="3"/>
                  </a:lnTo>
                  <a:lnTo>
                    <a:pt x="251" y="3"/>
                  </a:lnTo>
                  <a:lnTo>
                    <a:pt x="252" y="3"/>
                  </a:lnTo>
                  <a:lnTo>
                    <a:pt x="253" y="3"/>
                  </a:lnTo>
                  <a:lnTo>
                    <a:pt x="254" y="3"/>
                  </a:lnTo>
                  <a:lnTo>
                    <a:pt x="255" y="3"/>
                  </a:lnTo>
                  <a:lnTo>
                    <a:pt x="256" y="3"/>
                  </a:lnTo>
                  <a:lnTo>
                    <a:pt x="257" y="3"/>
                  </a:lnTo>
                  <a:lnTo>
                    <a:pt x="258" y="3"/>
                  </a:lnTo>
                  <a:lnTo>
                    <a:pt x="259" y="3"/>
                  </a:lnTo>
                  <a:lnTo>
                    <a:pt x="260" y="3"/>
                  </a:lnTo>
                  <a:lnTo>
                    <a:pt x="261" y="3"/>
                  </a:lnTo>
                  <a:lnTo>
                    <a:pt x="262" y="4"/>
                  </a:lnTo>
                  <a:lnTo>
                    <a:pt x="263" y="4"/>
                  </a:lnTo>
                  <a:lnTo>
                    <a:pt x="264" y="4"/>
                  </a:lnTo>
                  <a:lnTo>
                    <a:pt x="265" y="4"/>
                  </a:lnTo>
                  <a:lnTo>
                    <a:pt x="266" y="4"/>
                  </a:lnTo>
                  <a:lnTo>
                    <a:pt x="267" y="4"/>
                  </a:lnTo>
                  <a:lnTo>
                    <a:pt x="268" y="4"/>
                  </a:lnTo>
                  <a:lnTo>
                    <a:pt x="269" y="4"/>
                  </a:lnTo>
                  <a:lnTo>
                    <a:pt x="270" y="4"/>
                  </a:lnTo>
                  <a:lnTo>
                    <a:pt x="271" y="4"/>
                  </a:lnTo>
                  <a:lnTo>
                    <a:pt x="272" y="4"/>
                  </a:lnTo>
                  <a:lnTo>
                    <a:pt x="272" y="5"/>
                  </a:lnTo>
                  <a:lnTo>
                    <a:pt x="273" y="5"/>
                  </a:lnTo>
                  <a:lnTo>
                    <a:pt x="274" y="5"/>
                  </a:lnTo>
                  <a:lnTo>
                    <a:pt x="275" y="5"/>
                  </a:lnTo>
                  <a:lnTo>
                    <a:pt x="276" y="5"/>
                  </a:lnTo>
                  <a:lnTo>
                    <a:pt x="277" y="5"/>
                  </a:lnTo>
                  <a:lnTo>
                    <a:pt x="278" y="5"/>
                  </a:lnTo>
                  <a:lnTo>
                    <a:pt x="279" y="5"/>
                  </a:lnTo>
                  <a:lnTo>
                    <a:pt x="280" y="5"/>
                  </a:lnTo>
                  <a:lnTo>
                    <a:pt x="281" y="5"/>
                  </a:lnTo>
                  <a:lnTo>
                    <a:pt x="282" y="5"/>
                  </a:lnTo>
                  <a:lnTo>
                    <a:pt x="283" y="5"/>
                  </a:lnTo>
                  <a:lnTo>
                    <a:pt x="284" y="5"/>
                  </a:lnTo>
                  <a:lnTo>
                    <a:pt x="284" y="6"/>
                  </a:lnTo>
                  <a:lnTo>
                    <a:pt x="285" y="6"/>
                  </a:lnTo>
                  <a:lnTo>
                    <a:pt x="286" y="6"/>
                  </a:lnTo>
                  <a:lnTo>
                    <a:pt x="287" y="6"/>
                  </a:lnTo>
                  <a:lnTo>
                    <a:pt x="288" y="6"/>
                  </a:lnTo>
                  <a:lnTo>
                    <a:pt x="289" y="6"/>
                  </a:lnTo>
                  <a:lnTo>
                    <a:pt x="290" y="6"/>
                  </a:lnTo>
                  <a:lnTo>
                    <a:pt x="291" y="6"/>
                  </a:lnTo>
                  <a:lnTo>
                    <a:pt x="292" y="6"/>
                  </a:lnTo>
                  <a:lnTo>
                    <a:pt x="293" y="6"/>
                  </a:lnTo>
                  <a:lnTo>
                    <a:pt x="293" y="7"/>
                  </a:lnTo>
                  <a:lnTo>
                    <a:pt x="294" y="7"/>
                  </a:lnTo>
                  <a:lnTo>
                    <a:pt x="295" y="7"/>
                  </a:lnTo>
                  <a:lnTo>
                    <a:pt x="296" y="7"/>
                  </a:lnTo>
                  <a:lnTo>
                    <a:pt x="297" y="7"/>
                  </a:lnTo>
                  <a:lnTo>
                    <a:pt x="298" y="7"/>
                  </a:lnTo>
                  <a:lnTo>
                    <a:pt x="299" y="7"/>
                  </a:lnTo>
                  <a:lnTo>
                    <a:pt x="300" y="7"/>
                  </a:lnTo>
                  <a:lnTo>
                    <a:pt x="301" y="7"/>
                  </a:lnTo>
                  <a:lnTo>
                    <a:pt x="302" y="7"/>
                  </a:lnTo>
                  <a:lnTo>
                    <a:pt x="303" y="8"/>
                  </a:lnTo>
                  <a:lnTo>
                    <a:pt x="304" y="8"/>
                  </a:lnTo>
                  <a:lnTo>
                    <a:pt x="305" y="8"/>
                  </a:lnTo>
                  <a:lnTo>
                    <a:pt x="306" y="8"/>
                  </a:lnTo>
                  <a:lnTo>
                    <a:pt x="307" y="8"/>
                  </a:lnTo>
                  <a:lnTo>
                    <a:pt x="308" y="8"/>
                  </a:lnTo>
                  <a:lnTo>
                    <a:pt x="309" y="8"/>
                  </a:lnTo>
                  <a:lnTo>
                    <a:pt x="310" y="8"/>
                  </a:lnTo>
                  <a:lnTo>
                    <a:pt x="311" y="9"/>
                  </a:lnTo>
                  <a:lnTo>
                    <a:pt x="312" y="9"/>
                  </a:lnTo>
                  <a:lnTo>
                    <a:pt x="313" y="9"/>
                  </a:lnTo>
                  <a:lnTo>
                    <a:pt x="314" y="9"/>
                  </a:lnTo>
                  <a:lnTo>
                    <a:pt x="315" y="9"/>
                  </a:lnTo>
                  <a:lnTo>
                    <a:pt x="316" y="9"/>
                  </a:lnTo>
                  <a:lnTo>
                    <a:pt x="317" y="9"/>
                  </a:lnTo>
                  <a:lnTo>
                    <a:pt x="318" y="9"/>
                  </a:lnTo>
                  <a:lnTo>
                    <a:pt x="319" y="9"/>
                  </a:lnTo>
                  <a:lnTo>
                    <a:pt x="320" y="9"/>
                  </a:lnTo>
                  <a:lnTo>
                    <a:pt x="321" y="10"/>
                  </a:lnTo>
                  <a:lnTo>
                    <a:pt x="322" y="10"/>
                  </a:lnTo>
                  <a:lnTo>
                    <a:pt x="323" y="10"/>
                  </a:lnTo>
                  <a:lnTo>
                    <a:pt x="324" y="10"/>
                  </a:lnTo>
                  <a:lnTo>
                    <a:pt x="325" y="10"/>
                  </a:lnTo>
                  <a:lnTo>
                    <a:pt x="326" y="10"/>
                  </a:lnTo>
                  <a:lnTo>
                    <a:pt x="327" y="10"/>
                  </a:lnTo>
                  <a:lnTo>
                    <a:pt x="328" y="10"/>
                  </a:lnTo>
                  <a:lnTo>
                    <a:pt x="329" y="11"/>
                  </a:lnTo>
                  <a:lnTo>
                    <a:pt x="330" y="11"/>
                  </a:lnTo>
                  <a:lnTo>
                    <a:pt x="331" y="11"/>
                  </a:lnTo>
                  <a:lnTo>
                    <a:pt x="332" y="11"/>
                  </a:lnTo>
                  <a:lnTo>
                    <a:pt x="333" y="11"/>
                  </a:lnTo>
                  <a:lnTo>
                    <a:pt x="334" y="11"/>
                  </a:lnTo>
                  <a:lnTo>
                    <a:pt x="335" y="11"/>
                  </a:lnTo>
                  <a:lnTo>
                    <a:pt x="336" y="11"/>
                  </a:lnTo>
                  <a:lnTo>
                    <a:pt x="337" y="12"/>
                  </a:lnTo>
                  <a:lnTo>
                    <a:pt x="338" y="12"/>
                  </a:lnTo>
                  <a:lnTo>
                    <a:pt x="339" y="12"/>
                  </a:lnTo>
                  <a:lnTo>
                    <a:pt x="340" y="12"/>
                  </a:lnTo>
                  <a:lnTo>
                    <a:pt x="341" y="12"/>
                  </a:lnTo>
                  <a:lnTo>
                    <a:pt x="342" y="12"/>
                  </a:lnTo>
                  <a:lnTo>
                    <a:pt x="343" y="12"/>
                  </a:lnTo>
                  <a:lnTo>
                    <a:pt x="344" y="12"/>
                  </a:lnTo>
                  <a:lnTo>
                    <a:pt x="345" y="13"/>
                  </a:lnTo>
                  <a:lnTo>
                    <a:pt x="346" y="13"/>
                  </a:lnTo>
                  <a:lnTo>
                    <a:pt x="347" y="13"/>
                  </a:lnTo>
                  <a:lnTo>
                    <a:pt x="348" y="13"/>
                  </a:lnTo>
                  <a:lnTo>
                    <a:pt x="349" y="13"/>
                  </a:lnTo>
                  <a:lnTo>
                    <a:pt x="350" y="13"/>
                  </a:lnTo>
                  <a:lnTo>
                    <a:pt x="351" y="13"/>
                  </a:lnTo>
                  <a:lnTo>
                    <a:pt x="352" y="13"/>
                  </a:lnTo>
                  <a:lnTo>
                    <a:pt x="352" y="14"/>
                  </a:lnTo>
                  <a:lnTo>
                    <a:pt x="353" y="14"/>
                  </a:lnTo>
                  <a:lnTo>
                    <a:pt x="354" y="14"/>
                  </a:lnTo>
                  <a:lnTo>
                    <a:pt x="355" y="14"/>
                  </a:lnTo>
                  <a:lnTo>
                    <a:pt x="356" y="14"/>
                  </a:lnTo>
                  <a:lnTo>
                    <a:pt x="357" y="14"/>
                  </a:lnTo>
                  <a:lnTo>
                    <a:pt x="358" y="14"/>
                  </a:lnTo>
                  <a:lnTo>
                    <a:pt x="359" y="14"/>
                  </a:lnTo>
                  <a:lnTo>
                    <a:pt x="360" y="14"/>
                  </a:lnTo>
                  <a:lnTo>
                    <a:pt x="361" y="14"/>
                  </a:lnTo>
                  <a:lnTo>
                    <a:pt x="361" y="15"/>
                  </a:lnTo>
                  <a:lnTo>
                    <a:pt x="362" y="15"/>
                  </a:lnTo>
                  <a:lnTo>
                    <a:pt x="363" y="15"/>
                  </a:lnTo>
                  <a:lnTo>
                    <a:pt x="364" y="15"/>
                  </a:lnTo>
                  <a:lnTo>
                    <a:pt x="365" y="15"/>
                  </a:lnTo>
                  <a:lnTo>
                    <a:pt x="366" y="15"/>
                  </a:lnTo>
                  <a:lnTo>
                    <a:pt x="367" y="15"/>
                  </a:lnTo>
                  <a:lnTo>
                    <a:pt x="368" y="15"/>
                  </a:lnTo>
                  <a:lnTo>
                    <a:pt x="369" y="16"/>
                  </a:lnTo>
                  <a:lnTo>
                    <a:pt x="370" y="16"/>
                  </a:lnTo>
                  <a:lnTo>
                    <a:pt x="371" y="16"/>
                  </a:lnTo>
                  <a:lnTo>
                    <a:pt x="372" y="16"/>
                  </a:lnTo>
                  <a:lnTo>
                    <a:pt x="373" y="16"/>
                  </a:lnTo>
                  <a:lnTo>
                    <a:pt x="374" y="16"/>
                  </a:lnTo>
                  <a:lnTo>
                    <a:pt x="375" y="16"/>
                  </a:lnTo>
                  <a:lnTo>
                    <a:pt x="376" y="16"/>
                  </a:lnTo>
                  <a:lnTo>
                    <a:pt x="377" y="17"/>
                  </a:lnTo>
                  <a:lnTo>
                    <a:pt x="378" y="17"/>
                  </a:lnTo>
                  <a:lnTo>
                    <a:pt x="379" y="17"/>
                  </a:lnTo>
                  <a:lnTo>
                    <a:pt x="380" y="17"/>
                  </a:lnTo>
                  <a:lnTo>
                    <a:pt x="381" y="17"/>
                  </a:lnTo>
                  <a:lnTo>
                    <a:pt x="382" y="17"/>
                  </a:lnTo>
                  <a:lnTo>
                    <a:pt x="383" y="17"/>
                  </a:lnTo>
                  <a:lnTo>
                    <a:pt x="384" y="18"/>
                  </a:lnTo>
                  <a:lnTo>
                    <a:pt x="385" y="18"/>
                  </a:lnTo>
                  <a:lnTo>
                    <a:pt x="386" y="18"/>
                  </a:lnTo>
                  <a:lnTo>
                    <a:pt x="387" y="18"/>
                  </a:lnTo>
                  <a:lnTo>
                    <a:pt x="388" y="18"/>
                  </a:lnTo>
                  <a:lnTo>
                    <a:pt x="389" y="18"/>
                  </a:lnTo>
                  <a:lnTo>
                    <a:pt x="390" y="18"/>
                  </a:lnTo>
                  <a:lnTo>
                    <a:pt x="391" y="18"/>
                  </a:lnTo>
                  <a:lnTo>
                    <a:pt x="392" y="18"/>
                  </a:lnTo>
                  <a:lnTo>
                    <a:pt x="393" y="19"/>
                  </a:lnTo>
                  <a:lnTo>
                    <a:pt x="394" y="19"/>
                  </a:lnTo>
                  <a:lnTo>
                    <a:pt x="395" y="19"/>
                  </a:lnTo>
                  <a:lnTo>
                    <a:pt x="396" y="19"/>
                  </a:lnTo>
                  <a:lnTo>
                    <a:pt x="397" y="19"/>
                  </a:lnTo>
                  <a:lnTo>
                    <a:pt x="398" y="19"/>
                  </a:lnTo>
                  <a:lnTo>
                    <a:pt x="399" y="19"/>
                  </a:lnTo>
                  <a:lnTo>
                    <a:pt x="400" y="19"/>
                  </a:lnTo>
                  <a:lnTo>
                    <a:pt x="401" y="20"/>
                  </a:lnTo>
                  <a:lnTo>
                    <a:pt x="402" y="20"/>
                  </a:lnTo>
                  <a:lnTo>
                    <a:pt x="403" y="20"/>
                  </a:lnTo>
                  <a:lnTo>
                    <a:pt x="404" y="20"/>
                  </a:lnTo>
                  <a:lnTo>
                    <a:pt x="405" y="20"/>
                  </a:lnTo>
                  <a:lnTo>
                    <a:pt x="406" y="20"/>
                  </a:lnTo>
                  <a:lnTo>
                    <a:pt x="407" y="20"/>
                  </a:lnTo>
                  <a:lnTo>
                    <a:pt x="408" y="20"/>
                  </a:lnTo>
                  <a:lnTo>
                    <a:pt x="409" y="21"/>
                  </a:lnTo>
                  <a:lnTo>
                    <a:pt x="410" y="21"/>
                  </a:lnTo>
                  <a:lnTo>
                    <a:pt x="411" y="21"/>
                  </a:lnTo>
                  <a:lnTo>
                    <a:pt x="412" y="21"/>
                  </a:lnTo>
                  <a:lnTo>
                    <a:pt x="413" y="21"/>
                  </a:lnTo>
                  <a:lnTo>
                    <a:pt x="414" y="21"/>
                  </a:lnTo>
                  <a:lnTo>
                    <a:pt x="415" y="21"/>
                  </a:lnTo>
                  <a:lnTo>
                    <a:pt x="416" y="21"/>
                  </a:lnTo>
                  <a:lnTo>
                    <a:pt x="417" y="22"/>
                  </a:lnTo>
                  <a:lnTo>
                    <a:pt x="418" y="22"/>
                  </a:lnTo>
                  <a:lnTo>
                    <a:pt x="419" y="22"/>
                  </a:lnTo>
                  <a:lnTo>
                    <a:pt x="420" y="22"/>
                  </a:lnTo>
                  <a:lnTo>
                    <a:pt x="421" y="22"/>
                  </a:lnTo>
                  <a:lnTo>
                    <a:pt x="422" y="22"/>
                  </a:lnTo>
                  <a:lnTo>
                    <a:pt x="423" y="22"/>
                  </a:lnTo>
                  <a:lnTo>
                    <a:pt x="424" y="22"/>
                  </a:lnTo>
                  <a:lnTo>
                    <a:pt x="425" y="22"/>
                  </a:lnTo>
                  <a:lnTo>
                    <a:pt x="426" y="23"/>
                  </a:lnTo>
                  <a:lnTo>
                    <a:pt x="427" y="23"/>
                  </a:lnTo>
                  <a:lnTo>
                    <a:pt x="428" y="23"/>
                  </a:lnTo>
                  <a:lnTo>
                    <a:pt x="429" y="23"/>
                  </a:lnTo>
                  <a:lnTo>
                    <a:pt x="430" y="23"/>
                  </a:lnTo>
                  <a:lnTo>
                    <a:pt x="431" y="23"/>
                  </a:lnTo>
                  <a:lnTo>
                    <a:pt x="432" y="23"/>
                  </a:lnTo>
                  <a:lnTo>
                    <a:pt x="433" y="23"/>
                  </a:lnTo>
                  <a:lnTo>
                    <a:pt x="434" y="23"/>
                  </a:lnTo>
                  <a:lnTo>
                    <a:pt x="435" y="23"/>
                  </a:lnTo>
                  <a:lnTo>
                    <a:pt x="436" y="24"/>
                  </a:lnTo>
                  <a:lnTo>
                    <a:pt x="437" y="24"/>
                  </a:lnTo>
                  <a:lnTo>
                    <a:pt x="438" y="24"/>
                  </a:lnTo>
                  <a:lnTo>
                    <a:pt x="439" y="24"/>
                  </a:lnTo>
                  <a:lnTo>
                    <a:pt x="440" y="24"/>
                  </a:lnTo>
                  <a:lnTo>
                    <a:pt x="441" y="24"/>
                  </a:lnTo>
                  <a:lnTo>
                    <a:pt x="442" y="24"/>
                  </a:lnTo>
                  <a:lnTo>
                    <a:pt x="443" y="24"/>
                  </a:lnTo>
                  <a:lnTo>
                    <a:pt x="444" y="24"/>
                  </a:lnTo>
                  <a:lnTo>
                    <a:pt x="445" y="24"/>
                  </a:lnTo>
                  <a:lnTo>
                    <a:pt x="445" y="25"/>
                  </a:lnTo>
                  <a:lnTo>
                    <a:pt x="446" y="25"/>
                  </a:lnTo>
                  <a:lnTo>
                    <a:pt x="447" y="25"/>
                  </a:lnTo>
                  <a:lnTo>
                    <a:pt x="448" y="25"/>
                  </a:lnTo>
                  <a:lnTo>
                    <a:pt x="449" y="25"/>
                  </a:lnTo>
                  <a:lnTo>
                    <a:pt x="450" y="25"/>
                  </a:lnTo>
                  <a:lnTo>
                    <a:pt x="451" y="25"/>
                  </a:lnTo>
                  <a:lnTo>
                    <a:pt x="452" y="25"/>
                  </a:lnTo>
                  <a:lnTo>
                    <a:pt x="453" y="25"/>
                  </a:lnTo>
                  <a:lnTo>
                    <a:pt x="454" y="25"/>
                  </a:lnTo>
                  <a:lnTo>
                    <a:pt x="455" y="25"/>
                  </a:lnTo>
                  <a:lnTo>
                    <a:pt x="456" y="26"/>
                  </a:lnTo>
                  <a:lnTo>
                    <a:pt x="457" y="26"/>
                  </a:lnTo>
                  <a:lnTo>
                    <a:pt x="458" y="26"/>
                  </a:lnTo>
                  <a:lnTo>
                    <a:pt x="459" y="26"/>
                  </a:lnTo>
                  <a:lnTo>
                    <a:pt x="460" y="26"/>
                  </a:lnTo>
                  <a:lnTo>
                    <a:pt x="461" y="26"/>
                  </a:lnTo>
                  <a:lnTo>
                    <a:pt x="462" y="26"/>
                  </a:lnTo>
                  <a:lnTo>
                    <a:pt x="463" y="26"/>
                  </a:lnTo>
                  <a:lnTo>
                    <a:pt x="464" y="26"/>
                  </a:lnTo>
                  <a:lnTo>
                    <a:pt x="465" y="26"/>
                  </a:lnTo>
                  <a:lnTo>
                    <a:pt x="466" y="26"/>
                  </a:lnTo>
                  <a:lnTo>
                    <a:pt x="466" y="27"/>
                  </a:lnTo>
                  <a:lnTo>
                    <a:pt x="467" y="27"/>
                  </a:lnTo>
                  <a:lnTo>
                    <a:pt x="468" y="27"/>
                  </a:lnTo>
                  <a:lnTo>
                    <a:pt x="469" y="27"/>
                  </a:lnTo>
                  <a:lnTo>
                    <a:pt x="470" y="27"/>
                  </a:lnTo>
                  <a:lnTo>
                    <a:pt x="471" y="27"/>
                  </a:lnTo>
                  <a:lnTo>
                    <a:pt x="472" y="27"/>
                  </a:lnTo>
                  <a:lnTo>
                    <a:pt x="473" y="27"/>
                  </a:lnTo>
                  <a:lnTo>
                    <a:pt x="474" y="27"/>
                  </a:lnTo>
                  <a:lnTo>
                    <a:pt x="475" y="27"/>
                  </a:lnTo>
                  <a:lnTo>
                    <a:pt x="476" y="27"/>
                  </a:lnTo>
                  <a:lnTo>
                    <a:pt x="477" y="27"/>
                  </a:lnTo>
                  <a:lnTo>
                    <a:pt x="478" y="27"/>
                  </a:lnTo>
                  <a:lnTo>
                    <a:pt x="479" y="27"/>
                  </a:lnTo>
                  <a:lnTo>
                    <a:pt x="480" y="27"/>
                  </a:lnTo>
                  <a:lnTo>
                    <a:pt x="481" y="27"/>
                  </a:lnTo>
                  <a:lnTo>
                    <a:pt x="481" y="28"/>
                  </a:lnTo>
                  <a:lnTo>
                    <a:pt x="482" y="28"/>
                  </a:lnTo>
                  <a:lnTo>
                    <a:pt x="483" y="28"/>
                  </a:lnTo>
                  <a:lnTo>
                    <a:pt x="484" y="28"/>
                  </a:lnTo>
                  <a:lnTo>
                    <a:pt x="485" y="28"/>
                  </a:lnTo>
                  <a:lnTo>
                    <a:pt x="486" y="28"/>
                  </a:lnTo>
                  <a:lnTo>
                    <a:pt x="487" y="28"/>
                  </a:lnTo>
                  <a:lnTo>
                    <a:pt x="488" y="28"/>
                  </a:lnTo>
                  <a:lnTo>
                    <a:pt x="489" y="28"/>
                  </a:lnTo>
                  <a:lnTo>
                    <a:pt x="490" y="28"/>
                  </a:lnTo>
                  <a:lnTo>
                    <a:pt x="491" y="28"/>
                  </a:lnTo>
                  <a:lnTo>
                    <a:pt x="492" y="28"/>
                  </a:lnTo>
                  <a:lnTo>
                    <a:pt x="493" y="28"/>
                  </a:lnTo>
                  <a:lnTo>
                    <a:pt x="494" y="28"/>
                  </a:lnTo>
                  <a:lnTo>
                    <a:pt x="495" y="28"/>
                  </a:lnTo>
                  <a:lnTo>
                    <a:pt x="496" y="28"/>
                  </a:lnTo>
                  <a:lnTo>
                    <a:pt x="497" y="28"/>
                  </a:lnTo>
                  <a:lnTo>
                    <a:pt x="497" y="29"/>
                  </a:lnTo>
                  <a:lnTo>
                    <a:pt x="498" y="29"/>
                  </a:lnTo>
                  <a:lnTo>
                    <a:pt x="499" y="29"/>
                  </a:lnTo>
                  <a:lnTo>
                    <a:pt x="500" y="29"/>
                  </a:lnTo>
                  <a:lnTo>
                    <a:pt x="501" y="29"/>
                  </a:lnTo>
                  <a:lnTo>
                    <a:pt x="502" y="29"/>
                  </a:lnTo>
                  <a:lnTo>
                    <a:pt x="503" y="29"/>
                  </a:lnTo>
                  <a:lnTo>
                    <a:pt x="504" y="29"/>
                  </a:lnTo>
                  <a:lnTo>
                    <a:pt x="505" y="29"/>
                  </a:lnTo>
                  <a:lnTo>
                    <a:pt x="506" y="29"/>
                  </a:lnTo>
                  <a:lnTo>
                    <a:pt x="507" y="29"/>
                  </a:lnTo>
                  <a:lnTo>
                    <a:pt x="508" y="29"/>
                  </a:lnTo>
                  <a:lnTo>
                    <a:pt x="509" y="29"/>
                  </a:lnTo>
                  <a:lnTo>
                    <a:pt x="510" y="29"/>
                  </a:lnTo>
                  <a:lnTo>
                    <a:pt x="511" y="29"/>
                  </a:lnTo>
                  <a:lnTo>
                    <a:pt x="512" y="29"/>
                  </a:lnTo>
                  <a:lnTo>
                    <a:pt x="513" y="29"/>
                  </a:lnTo>
                  <a:lnTo>
                    <a:pt x="514" y="29"/>
                  </a:lnTo>
                  <a:lnTo>
                    <a:pt x="515" y="29"/>
                  </a:lnTo>
                  <a:lnTo>
                    <a:pt x="516" y="29"/>
                  </a:lnTo>
                  <a:lnTo>
                    <a:pt x="517" y="29"/>
                  </a:lnTo>
                  <a:lnTo>
                    <a:pt x="518" y="29"/>
                  </a:lnTo>
                  <a:lnTo>
                    <a:pt x="519" y="29"/>
                  </a:lnTo>
                  <a:lnTo>
                    <a:pt x="520" y="29"/>
                  </a:lnTo>
                  <a:lnTo>
                    <a:pt x="521" y="29"/>
                  </a:lnTo>
                  <a:lnTo>
                    <a:pt x="522" y="29"/>
                  </a:lnTo>
                  <a:lnTo>
                    <a:pt x="523" y="29"/>
                  </a:lnTo>
                  <a:lnTo>
                    <a:pt x="524" y="29"/>
                  </a:lnTo>
                  <a:lnTo>
                    <a:pt x="525" y="29"/>
                  </a:lnTo>
                  <a:lnTo>
                    <a:pt x="526" y="29"/>
                  </a:lnTo>
                  <a:lnTo>
                    <a:pt x="527" y="30"/>
                  </a:lnTo>
                  <a:lnTo>
                    <a:pt x="528" y="30"/>
                  </a:lnTo>
                  <a:lnTo>
                    <a:pt x="529" y="30"/>
                  </a:lnTo>
                  <a:lnTo>
                    <a:pt x="530" y="30"/>
                  </a:lnTo>
                  <a:lnTo>
                    <a:pt x="531" y="30"/>
                  </a:lnTo>
                  <a:lnTo>
                    <a:pt x="532" y="30"/>
                  </a:lnTo>
                  <a:lnTo>
                    <a:pt x="533" y="30"/>
                  </a:lnTo>
                  <a:lnTo>
                    <a:pt x="534" y="30"/>
                  </a:lnTo>
                  <a:lnTo>
                    <a:pt x="535" y="30"/>
                  </a:lnTo>
                  <a:lnTo>
                    <a:pt x="536" y="30"/>
                  </a:lnTo>
                  <a:lnTo>
                    <a:pt x="537" y="30"/>
                  </a:lnTo>
                  <a:lnTo>
                    <a:pt x="538" y="30"/>
                  </a:lnTo>
                  <a:lnTo>
                    <a:pt x="539" y="30"/>
                  </a:lnTo>
                  <a:lnTo>
                    <a:pt x="540" y="30"/>
                  </a:lnTo>
                  <a:lnTo>
                    <a:pt x="541" y="30"/>
                  </a:lnTo>
                  <a:lnTo>
                    <a:pt x="542" y="29"/>
                  </a:lnTo>
                  <a:lnTo>
                    <a:pt x="543" y="29"/>
                  </a:lnTo>
                  <a:lnTo>
                    <a:pt x="544" y="29"/>
                  </a:lnTo>
                  <a:lnTo>
                    <a:pt x="545" y="29"/>
                  </a:lnTo>
                  <a:lnTo>
                    <a:pt x="546" y="29"/>
                  </a:lnTo>
                  <a:lnTo>
                    <a:pt x="547" y="29"/>
                  </a:lnTo>
                  <a:lnTo>
                    <a:pt x="548" y="29"/>
                  </a:lnTo>
                  <a:lnTo>
                    <a:pt x="549" y="29"/>
                  </a:lnTo>
                  <a:lnTo>
                    <a:pt x="550" y="29"/>
                  </a:lnTo>
                  <a:lnTo>
                    <a:pt x="551" y="29"/>
                  </a:lnTo>
                  <a:lnTo>
                    <a:pt x="552" y="29"/>
                  </a:lnTo>
                  <a:lnTo>
                    <a:pt x="553" y="29"/>
                  </a:lnTo>
                  <a:lnTo>
                    <a:pt x="554" y="29"/>
                  </a:lnTo>
                  <a:lnTo>
                    <a:pt x="555" y="29"/>
                  </a:lnTo>
                  <a:lnTo>
                    <a:pt x="556" y="29"/>
                  </a:lnTo>
                  <a:lnTo>
                    <a:pt x="557" y="29"/>
                  </a:lnTo>
                  <a:lnTo>
                    <a:pt x="558" y="29"/>
                  </a:lnTo>
                  <a:lnTo>
                    <a:pt x="559" y="29"/>
                  </a:lnTo>
                  <a:lnTo>
                    <a:pt x="560" y="29"/>
                  </a:lnTo>
                  <a:lnTo>
                    <a:pt x="561" y="29"/>
                  </a:lnTo>
                  <a:lnTo>
                    <a:pt x="562" y="29"/>
                  </a:lnTo>
                  <a:lnTo>
                    <a:pt x="563" y="29"/>
                  </a:lnTo>
                  <a:lnTo>
                    <a:pt x="564" y="29"/>
                  </a:lnTo>
                  <a:lnTo>
                    <a:pt x="565" y="29"/>
                  </a:lnTo>
                  <a:lnTo>
                    <a:pt x="566" y="29"/>
                  </a:lnTo>
                  <a:lnTo>
                    <a:pt x="567" y="29"/>
                  </a:lnTo>
                  <a:lnTo>
                    <a:pt x="568" y="29"/>
                  </a:lnTo>
                  <a:lnTo>
                    <a:pt x="569" y="28"/>
                  </a:lnTo>
                  <a:lnTo>
                    <a:pt x="570" y="28"/>
                  </a:lnTo>
                  <a:lnTo>
                    <a:pt x="571" y="28"/>
                  </a:lnTo>
                  <a:lnTo>
                    <a:pt x="572" y="28"/>
                  </a:lnTo>
                  <a:lnTo>
                    <a:pt x="573" y="28"/>
                  </a:lnTo>
                  <a:lnTo>
                    <a:pt x="574" y="28"/>
                  </a:lnTo>
                  <a:lnTo>
                    <a:pt x="575" y="28"/>
                  </a:lnTo>
                  <a:lnTo>
                    <a:pt x="576" y="28"/>
                  </a:lnTo>
                  <a:lnTo>
                    <a:pt x="577" y="28"/>
                  </a:lnTo>
                  <a:lnTo>
                    <a:pt x="578" y="28"/>
                  </a:lnTo>
                  <a:lnTo>
                    <a:pt x="579" y="28"/>
                  </a:lnTo>
                  <a:lnTo>
                    <a:pt x="580" y="28"/>
                  </a:lnTo>
                  <a:lnTo>
                    <a:pt x="581" y="28"/>
                  </a:lnTo>
                  <a:lnTo>
                    <a:pt x="582" y="27"/>
                  </a:lnTo>
                  <a:lnTo>
                    <a:pt x="583" y="27"/>
                  </a:lnTo>
                  <a:lnTo>
                    <a:pt x="584" y="27"/>
                  </a:lnTo>
                  <a:lnTo>
                    <a:pt x="585" y="27"/>
                  </a:lnTo>
                  <a:lnTo>
                    <a:pt x="586" y="27"/>
                  </a:lnTo>
                  <a:lnTo>
                    <a:pt x="587" y="27"/>
                  </a:lnTo>
                  <a:lnTo>
                    <a:pt x="588" y="27"/>
                  </a:lnTo>
                  <a:lnTo>
                    <a:pt x="589" y="27"/>
                  </a:lnTo>
                  <a:lnTo>
                    <a:pt x="590" y="27"/>
                  </a:lnTo>
                  <a:lnTo>
                    <a:pt x="591" y="27"/>
                  </a:lnTo>
                  <a:lnTo>
                    <a:pt x="592" y="27"/>
                  </a:lnTo>
                  <a:lnTo>
                    <a:pt x="593" y="27"/>
                  </a:lnTo>
                  <a:lnTo>
                    <a:pt x="593" y="26"/>
                  </a:lnTo>
                  <a:lnTo>
                    <a:pt x="594" y="26"/>
                  </a:lnTo>
                  <a:lnTo>
                    <a:pt x="595" y="26"/>
                  </a:lnTo>
                  <a:lnTo>
                    <a:pt x="596" y="26"/>
                  </a:lnTo>
                  <a:lnTo>
                    <a:pt x="597" y="26"/>
                  </a:lnTo>
                  <a:lnTo>
                    <a:pt x="598" y="26"/>
                  </a:lnTo>
                  <a:lnTo>
                    <a:pt x="599" y="26"/>
                  </a:lnTo>
                  <a:lnTo>
                    <a:pt x="600" y="26"/>
                  </a:lnTo>
                  <a:lnTo>
                    <a:pt x="601" y="26"/>
                  </a:lnTo>
                  <a:lnTo>
                    <a:pt x="601" y="25"/>
                  </a:lnTo>
                  <a:lnTo>
                    <a:pt x="602" y="25"/>
                  </a:lnTo>
                  <a:lnTo>
                    <a:pt x="603" y="25"/>
                  </a:lnTo>
                  <a:lnTo>
                    <a:pt x="604" y="25"/>
                  </a:lnTo>
                  <a:lnTo>
                    <a:pt x="605" y="25"/>
                  </a:lnTo>
                  <a:lnTo>
                    <a:pt x="606" y="25"/>
                  </a:lnTo>
                  <a:lnTo>
                    <a:pt x="607" y="25"/>
                  </a:lnTo>
                  <a:lnTo>
                    <a:pt x="608" y="25"/>
                  </a:lnTo>
                  <a:lnTo>
                    <a:pt x="608" y="24"/>
                  </a:lnTo>
                  <a:lnTo>
                    <a:pt x="609" y="24"/>
                  </a:lnTo>
                  <a:lnTo>
                    <a:pt x="610" y="24"/>
                  </a:lnTo>
                  <a:lnTo>
                    <a:pt x="611" y="24"/>
                  </a:lnTo>
                  <a:lnTo>
                    <a:pt x="612" y="24"/>
                  </a:lnTo>
                  <a:lnTo>
                    <a:pt x="613" y="24"/>
                  </a:lnTo>
                  <a:lnTo>
                    <a:pt x="614" y="24"/>
                  </a:lnTo>
                  <a:lnTo>
                    <a:pt x="615" y="23"/>
                  </a:lnTo>
                  <a:lnTo>
                    <a:pt x="616" y="23"/>
                  </a:lnTo>
                  <a:lnTo>
                    <a:pt x="617" y="23"/>
                  </a:lnTo>
                  <a:lnTo>
                    <a:pt x="618" y="23"/>
                  </a:lnTo>
                  <a:lnTo>
                    <a:pt x="619" y="23"/>
                  </a:lnTo>
                  <a:lnTo>
                    <a:pt x="620" y="23"/>
                  </a:lnTo>
                  <a:lnTo>
                    <a:pt x="621" y="23"/>
                  </a:lnTo>
                  <a:lnTo>
                    <a:pt x="621" y="22"/>
                  </a:lnTo>
                  <a:lnTo>
                    <a:pt x="622" y="22"/>
                  </a:lnTo>
                  <a:lnTo>
                    <a:pt x="623" y="22"/>
                  </a:lnTo>
                  <a:lnTo>
                    <a:pt x="624" y="22"/>
                  </a:lnTo>
                  <a:lnTo>
                    <a:pt x="625" y="22"/>
                  </a:lnTo>
                  <a:lnTo>
                    <a:pt x="626" y="22"/>
                  </a:lnTo>
                  <a:lnTo>
                    <a:pt x="626" y="21"/>
                  </a:lnTo>
                  <a:lnTo>
                    <a:pt x="627" y="21"/>
                  </a:lnTo>
                  <a:lnTo>
                    <a:pt x="628" y="21"/>
                  </a:lnTo>
                  <a:lnTo>
                    <a:pt x="629" y="21"/>
                  </a:lnTo>
                  <a:lnTo>
                    <a:pt x="630" y="21"/>
                  </a:lnTo>
                  <a:lnTo>
                    <a:pt x="631" y="21"/>
                  </a:lnTo>
                  <a:lnTo>
                    <a:pt x="632" y="20"/>
                  </a:lnTo>
                  <a:lnTo>
                    <a:pt x="633" y="20"/>
                  </a:lnTo>
                  <a:lnTo>
                    <a:pt x="634" y="20"/>
                  </a:lnTo>
                  <a:lnTo>
                    <a:pt x="635" y="20"/>
                  </a:lnTo>
                  <a:lnTo>
                    <a:pt x="636" y="20"/>
                  </a:lnTo>
                  <a:lnTo>
                    <a:pt x="636" y="19"/>
                  </a:lnTo>
                  <a:lnTo>
                    <a:pt x="637" y="19"/>
                  </a:lnTo>
                  <a:lnTo>
                    <a:pt x="638" y="19"/>
                  </a:lnTo>
                  <a:lnTo>
                    <a:pt x="639" y="19"/>
                  </a:lnTo>
                  <a:lnTo>
                    <a:pt x="640" y="19"/>
                  </a:lnTo>
                  <a:lnTo>
                    <a:pt x="640" y="18"/>
                  </a:lnTo>
                  <a:lnTo>
                    <a:pt x="641" y="18"/>
                  </a:lnTo>
                  <a:lnTo>
                    <a:pt x="642" y="18"/>
                  </a:lnTo>
                  <a:lnTo>
                    <a:pt x="643" y="18"/>
                  </a:lnTo>
                  <a:lnTo>
                    <a:pt x="644" y="18"/>
                  </a:lnTo>
                  <a:lnTo>
                    <a:pt x="645" y="18"/>
                  </a:lnTo>
                  <a:lnTo>
                    <a:pt x="645" y="17"/>
                  </a:lnTo>
                  <a:lnTo>
                    <a:pt x="646" y="17"/>
                  </a:lnTo>
                  <a:lnTo>
                    <a:pt x="647" y="17"/>
                  </a:lnTo>
                  <a:lnTo>
                    <a:pt x="648" y="17"/>
                  </a:lnTo>
                  <a:lnTo>
                    <a:pt x="649" y="17"/>
                  </a:lnTo>
                  <a:lnTo>
                    <a:pt x="649" y="16"/>
                  </a:lnTo>
                  <a:lnTo>
                    <a:pt x="650" y="16"/>
                  </a:lnTo>
                  <a:lnTo>
                    <a:pt x="651" y="16"/>
                  </a:lnTo>
                  <a:lnTo>
                    <a:pt x="652" y="16"/>
                  </a:lnTo>
                  <a:lnTo>
                    <a:pt x="653" y="15"/>
                  </a:lnTo>
                  <a:lnTo>
                    <a:pt x="654" y="15"/>
                  </a:lnTo>
                  <a:lnTo>
                    <a:pt x="655" y="15"/>
                  </a:lnTo>
                  <a:lnTo>
                    <a:pt x="656" y="14"/>
                  </a:lnTo>
                  <a:lnTo>
                    <a:pt x="657" y="14"/>
                  </a:lnTo>
                  <a:lnTo>
                    <a:pt x="658" y="14"/>
                  </a:lnTo>
                  <a:lnTo>
                    <a:pt x="659" y="14"/>
                  </a:lnTo>
                  <a:lnTo>
                    <a:pt x="660" y="13"/>
                  </a:lnTo>
                  <a:lnTo>
                    <a:pt x="661" y="13"/>
                  </a:lnTo>
                  <a:lnTo>
                    <a:pt x="662" y="13"/>
                  </a:lnTo>
                  <a:lnTo>
                    <a:pt x="663" y="13"/>
                  </a:lnTo>
                  <a:lnTo>
                    <a:pt x="663" y="12"/>
                  </a:lnTo>
                  <a:lnTo>
                    <a:pt x="664" y="12"/>
                  </a:lnTo>
                  <a:lnTo>
                    <a:pt x="665" y="12"/>
                  </a:lnTo>
                  <a:lnTo>
                    <a:pt x="666" y="12"/>
                  </a:lnTo>
                  <a:lnTo>
                    <a:pt x="667" y="11"/>
                  </a:lnTo>
                  <a:lnTo>
                    <a:pt x="668" y="11"/>
                  </a:lnTo>
                  <a:lnTo>
                    <a:pt x="669" y="11"/>
                  </a:lnTo>
                  <a:lnTo>
                    <a:pt x="670" y="10"/>
                  </a:lnTo>
                  <a:lnTo>
                    <a:pt x="671" y="10"/>
                  </a:lnTo>
                  <a:lnTo>
                    <a:pt x="672" y="10"/>
                  </a:lnTo>
                  <a:lnTo>
                    <a:pt x="673" y="10"/>
                  </a:lnTo>
                  <a:lnTo>
                    <a:pt x="673" y="9"/>
                  </a:lnTo>
                  <a:lnTo>
                    <a:pt x="674" y="9"/>
                  </a:lnTo>
                  <a:lnTo>
                    <a:pt x="675" y="9"/>
                  </a:lnTo>
                  <a:lnTo>
                    <a:pt x="676" y="9"/>
                  </a:lnTo>
                  <a:lnTo>
                    <a:pt x="677" y="8"/>
                  </a:lnTo>
                  <a:lnTo>
                    <a:pt x="678" y="8"/>
                  </a:lnTo>
                  <a:lnTo>
                    <a:pt x="679" y="8"/>
                  </a:lnTo>
                  <a:lnTo>
                    <a:pt x="679" y="7"/>
                  </a:lnTo>
                  <a:lnTo>
                    <a:pt x="680" y="7"/>
                  </a:lnTo>
                  <a:lnTo>
                    <a:pt x="681" y="7"/>
                  </a:lnTo>
                  <a:lnTo>
                    <a:pt x="682" y="6"/>
                  </a:lnTo>
                </a:path>
              </a:pathLst>
            </a:custGeom>
            <a:noFill/>
            <a:ln w="36513">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47125" name="Rectangle 137"/>
            <p:cNvSpPr>
              <a:spLocks noChangeArrowheads="1"/>
            </p:cNvSpPr>
            <p:nvPr/>
          </p:nvSpPr>
          <p:spPr bwMode="auto">
            <a:xfrm>
              <a:off x="4896" y="2688"/>
              <a:ext cx="6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a:solidFill>
                    <a:srgbClr val="FF6600"/>
                  </a:solidFill>
                  <a:latin typeface="Arial Black" pitchFamily="34" charset="0"/>
                </a:rPr>
                <a:t>20-30 cm</a:t>
              </a:r>
              <a:endParaRPr lang="de-AT" sz="1600">
                <a:solidFill>
                  <a:srgbClr val="339966"/>
                </a:solidFill>
                <a:latin typeface="Arial Black" pitchFamily="34" charset="0"/>
              </a:endParaRPr>
            </a:p>
          </p:txBody>
        </p:sp>
      </p:grpSp>
      <p:grpSp>
        <p:nvGrpSpPr>
          <p:cNvPr id="145546" name="Group 138"/>
          <p:cNvGrpSpPr>
            <a:grpSpLocks/>
          </p:cNvGrpSpPr>
          <p:nvPr/>
        </p:nvGrpSpPr>
        <p:grpSpPr bwMode="auto">
          <a:xfrm>
            <a:off x="1335088" y="4498426"/>
            <a:ext cx="7485062" cy="332337"/>
            <a:chOff x="841" y="2836"/>
            <a:chExt cx="4715" cy="207"/>
          </a:xfrm>
        </p:grpSpPr>
        <p:grpSp>
          <p:nvGrpSpPr>
            <p:cNvPr id="47120" name="Group 139"/>
            <p:cNvGrpSpPr>
              <a:grpSpLocks/>
            </p:cNvGrpSpPr>
            <p:nvPr/>
          </p:nvGrpSpPr>
          <p:grpSpPr bwMode="auto">
            <a:xfrm>
              <a:off x="841" y="2836"/>
              <a:ext cx="4715" cy="207"/>
              <a:chOff x="841" y="2836"/>
              <a:chExt cx="4715" cy="207"/>
            </a:xfrm>
          </p:grpSpPr>
          <p:sp>
            <p:nvSpPr>
              <p:cNvPr id="47122" name="Freeform 140"/>
              <p:cNvSpPr>
                <a:spLocks/>
              </p:cNvSpPr>
              <p:nvPr/>
            </p:nvSpPr>
            <p:spPr bwMode="auto">
              <a:xfrm>
                <a:off x="841" y="2963"/>
                <a:ext cx="3936" cy="80"/>
              </a:xfrm>
              <a:custGeom>
                <a:avLst/>
                <a:gdLst>
                  <a:gd name="T0" fmla="*/ 58 w 682"/>
                  <a:gd name="T1" fmla="*/ 74 h 14"/>
                  <a:gd name="T2" fmla="*/ 121 w 682"/>
                  <a:gd name="T3" fmla="*/ 74 h 14"/>
                  <a:gd name="T4" fmla="*/ 185 w 682"/>
                  <a:gd name="T5" fmla="*/ 69 h 14"/>
                  <a:gd name="T6" fmla="*/ 248 w 682"/>
                  <a:gd name="T7" fmla="*/ 63 h 14"/>
                  <a:gd name="T8" fmla="*/ 312 w 682"/>
                  <a:gd name="T9" fmla="*/ 63 h 14"/>
                  <a:gd name="T10" fmla="*/ 375 w 682"/>
                  <a:gd name="T11" fmla="*/ 57 h 14"/>
                  <a:gd name="T12" fmla="*/ 433 w 682"/>
                  <a:gd name="T13" fmla="*/ 57 h 14"/>
                  <a:gd name="T14" fmla="*/ 496 w 682"/>
                  <a:gd name="T15" fmla="*/ 51 h 14"/>
                  <a:gd name="T16" fmla="*/ 560 w 682"/>
                  <a:gd name="T17" fmla="*/ 51 h 14"/>
                  <a:gd name="T18" fmla="*/ 623 w 682"/>
                  <a:gd name="T19" fmla="*/ 46 h 14"/>
                  <a:gd name="T20" fmla="*/ 687 w 682"/>
                  <a:gd name="T21" fmla="*/ 46 h 14"/>
                  <a:gd name="T22" fmla="*/ 744 w 682"/>
                  <a:gd name="T23" fmla="*/ 40 h 14"/>
                  <a:gd name="T24" fmla="*/ 808 w 682"/>
                  <a:gd name="T25" fmla="*/ 40 h 14"/>
                  <a:gd name="T26" fmla="*/ 871 w 682"/>
                  <a:gd name="T27" fmla="*/ 34 h 14"/>
                  <a:gd name="T28" fmla="*/ 935 w 682"/>
                  <a:gd name="T29" fmla="*/ 34 h 14"/>
                  <a:gd name="T30" fmla="*/ 998 w 682"/>
                  <a:gd name="T31" fmla="*/ 29 h 14"/>
                  <a:gd name="T32" fmla="*/ 1062 w 682"/>
                  <a:gd name="T33" fmla="*/ 29 h 14"/>
                  <a:gd name="T34" fmla="*/ 1120 w 682"/>
                  <a:gd name="T35" fmla="*/ 29 h 14"/>
                  <a:gd name="T36" fmla="*/ 1183 w 682"/>
                  <a:gd name="T37" fmla="*/ 23 h 14"/>
                  <a:gd name="T38" fmla="*/ 1247 w 682"/>
                  <a:gd name="T39" fmla="*/ 23 h 14"/>
                  <a:gd name="T40" fmla="*/ 1310 w 682"/>
                  <a:gd name="T41" fmla="*/ 23 h 14"/>
                  <a:gd name="T42" fmla="*/ 1374 w 682"/>
                  <a:gd name="T43" fmla="*/ 23 h 14"/>
                  <a:gd name="T44" fmla="*/ 1431 w 682"/>
                  <a:gd name="T45" fmla="*/ 23 h 14"/>
                  <a:gd name="T46" fmla="*/ 1495 w 682"/>
                  <a:gd name="T47" fmla="*/ 23 h 14"/>
                  <a:gd name="T48" fmla="*/ 1558 w 682"/>
                  <a:gd name="T49" fmla="*/ 23 h 14"/>
                  <a:gd name="T50" fmla="*/ 1622 w 682"/>
                  <a:gd name="T51" fmla="*/ 23 h 14"/>
                  <a:gd name="T52" fmla="*/ 1685 w 682"/>
                  <a:gd name="T53" fmla="*/ 23 h 14"/>
                  <a:gd name="T54" fmla="*/ 1749 w 682"/>
                  <a:gd name="T55" fmla="*/ 23 h 14"/>
                  <a:gd name="T56" fmla="*/ 1806 w 682"/>
                  <a:gd name="T57" fmla="*/ 23 h 14"/>
                  <a:gd name="T58" fmla="*/ 1870 w 682"/>
                  <a:gd name="T59" fmla="*/ 23 h 14"/>
                  <a:gd name="T60" fmla="*/ 1933 w 682"/>
                  <a:gd name="T61" fmla="*/ 23 h 14"/>
                  <a:gd name="T62" fmla="*/ 1997 w 682"/>
                  <a:gd name="T63" fmla="*/ 23 h 14"/>
                  <a:gd name="T64" fmla="*/ 2060 w 682"/>
                  <a:gd name="T65" fmla="*/ 29 h 14"/>
                  <a:gd name="T66" fmla="*/ 2118 w 682"/>
                  <a:gd name="T67" fmla="*/ 29 h 14"/>
                  <a:gd name="T68" fmla="*/ 2182 w 682"/>
                  <a:gd name="T69" fmla="*/ 29 h 14"/>
                  <a:gd name="T70" fmla="*/ 2245 w 682"/>
                  <a:gd name="T71" fmla="*/ 34 h 14"/>
                  <a:gd name="T72" fmla="*/ 2309 w 682"/>
                  <a:gd name="T73" fmla="*/ 34 h 14"/>
                  <a:gd name="T74" fmla="*/ 2372 w 682"/>
                  <a:gd name="T75" fmla="*/ 34 h 14"/>
                  <a:gd name="T76" fmla="*/ 2430 w 682"/>
                  <a:gd name="T77" fmla="*/ 40 h 14"/>
                  <a:gd name="T78" fmla="*/ 2493 w 682"/>
                  <a:gd name="T79" fmla="*/ 40 h 14"/>
                  <a:gd name="T80" fmla="*/ 2557 w 682"/>
                  <a:gd name="T81" fmla="*/ 46 h 14"/>
                  <a:gd name="T82" fmla="*/ 2620 w 682"/>
                  <a:gd name="T83" fmla="*/ 46 h 14"/>
                  <a:gd name="T84" fmla="*/ 2684 w 682"/>
                  <a:gd name="T85" fmla="*/ 46 h 14"/>
                  <a:gd name="T86" fmla="*/ 2747 w 682"/>
                  <a:gd name="T87" fmla="*/ 51 h 14"/>
                  <a:gd name="T88" fmla="*/ 2805 w 682"/>
                  <a:gd name="T89" fmla="*/ 51 h 14"/>
                  <a:gd name="T90" fmla="*/ 2868 w 682"/>
                  <a:gd name="T91" fmla="*/ 51 h 14"/>
                  <a:gd name="T92" fmla="*/ 2932 w 682"/>
                  <a:gd name="T93" fmla="*/ 57 h 14"/>
                  <a:gd name="T94" fmla="*/ 2995 w 682"/>
                  <a:gd name="T95" fmla="*/ 57 h 14"/>
                  <a:gd name="T96" fmla="*/ 3059 w 682"/>
                  <a:gd name="T97" fmla="*/ 57 h 14"/>
                  <a:gd name="T98" fmla="*/ 3122 w 682"/>
                  <a:gd name="T99" fmla="*/ 57 h 14"/>
                  <a:gd name="T100" fmla="*/ 3180 w 682"/>
                  <a:gd name="T101" fmla="*/ 57 h 14"/>
                  <a:gd name="T102" fmla="*/ 3243 w 682"/>
                  <a:gd name="T103" fmla="*/ 57 h 14"/>
                  <a:gd name="T104" fmla="*/ 3307 w 682"/>
                  <a:gd name="T105" fmla="*/ 57 h 14"/>
                  <a:gd name="T106" fmla="*/ 3370 w 682"/>
                  <a:gd name="T107" fmla="*/ 51 h 14"/>
                  <a:gd name="T108" fmla="*/ 3434 w 682"/>
                  <a:gd name="T109" fmla="*/ 51 h 14"/>
                  <a:gd name="T110" fmla="*/ 3492 w 682"/>
                  <a:gd name="T111" fmla="*/ 46 h 14"/>
                  <a:gd name="T112" fmla="*/ 3555 w 682"/>
                  <a:gd name="T113" fmla="*/ 46 h 14"/>
                  <a:gd name="T114" fmla="*/ 3619 w 682"/>
                  <a:gd name="T115" fmla="*/ 40 h 14"/>
                  <a:gd name="T116" fmla="*/ 3682 w 682"/>
                  <a:gd name="T117" fmla="*/ 34 h 14"/>
                  <a:gd name="T118" fmla="*/ 3746 w 682"/>
                  <a:gd name="T119" fmla="*/ 29 h 14"/>
                  <a:gd name="T120" fmla="*/ 3803 w 682"/>
                  <a:gd name="T121" fmla="*/ 23 h 14"/>
                  <a:gd name="T122" fmla="*/ 3867 w 682"/>
                  <a:gd name="T123" fmla="*/ 11 h 14"/>
                  <a:gd name="T124" fmla="*/ 3930 w 682"/>
                  <a:gd name="T125" fmla="*/ 6 h 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2" h="14">
                    <a:moveTo>
                      <a:pt x="0" y="14"/>
                    </a:moveTo>
                    <a:lnTo>
                      <a:pt x="1" y="14"/>
                    </a:lnTo>
                    <a:lnTo>
                      <a:pt x="2" y="13"/>
                    </a:lnTo>
                    <a:lnTo>
                      <a:pt x="3" y="13"/>
                    </a:lnTo>
                    <a:lnTo>
                      <a:pt x="4" y="13"/>
                    </a:lnTo>
                    <a:lnTo>
                      <a:pt x="5" y="13"/>
                    </a:lnTo>
                    <a:lnTo>
                      <a:pt x="6" y="13"/>
                    </a:lnTo>
                    <a:lnTo>
                      <a:pt x="7" y="13"/>
                    </a:lnTo>
                    <a:lnTo>
                      <a:pt x="8" y="13"/>
                    </a:lnTo>
                    <a:lnTo>
                      <a:pt x="9" y="13"/>
                    </a:lnTo>
                    <a:lnTo>
                      <a:pt x="10" y="13"/>
                    </a:lnTo>
                    <a:lnTo>
                      <a:pt x="11" y="13"/>
                    </a:lnTo>
                    <a:lnTo>
                      <a:pt x="12" y="13"/>
                    </a:lnTo>
                    <a:lnTo>
                      <a:pt x="13" y="13"/>
                    </a:lnTo>
                    <a:lnTo>
                      <a:pt x="14" y="13"/>
                    </a:lnTo>
                    <a:lnTo>
                      <a:pt x="15" y="13"/>
                    </a:lnTo>
                    <a:lnTo>
                      <a:pt x="16" y="13"/>
                    </a:lnTo>
                    <a:lnTo>
                      <a:pt x="17" y="13"/>
                    </a:lnTo>
                    <a:lnTo>
                      <a:pt x="18" y="13"/>
                    </a:lnTo>
                    <a:lnTo>
                      <a:pt x="19" y="13"/>
                    </a:lnTo>
                    <a:lnTo>
                      <a:pt x="20" y="13"/>
                    </a:lnTo>
                    <a:lnTo>
                      <a:pt x="21" y="13"/>
                    </a:lnTo>
                    <a:lnTo>
                      <a:pt x="22" y="13"/>
                    </a:lnTo>
                    <a:lnTo>
                      <a:pt x="23" y="13"/>
                    </a:lnTo>
                    <a:lnTo>
                      <a:pt x="24" y="12"/>
                    </a:lnTo>
                    <a:lnTo>
                      <a:pt x="25" y="12"/>
                    </a:lnTo>
                    <a:lnTo>
                      <a:pt x="26" y="12"/>
                    </a:lnTo>
                    <a:lnTo>
                      <a:pt x="27" y="12"/>
                    </a:lnTo>
                    <a:lnTo>
                      <a:pt x="28" y="12"/>
                    </a:lnTo>
                    <a:lnTo>
                      <a:pt x="29" y="12"/>
                    </a:lnTo>
                    <a:lnTo>
                      <a:pt x="30" y="12"/>
                    </a:lnTo>
                    <a:lnTo>
                      <a:pt x="31" y="12"/>
                    </a:lnTo>
                    <a:lnTo>
                      <a:pt x="32" y="12"/>
                    </a:lnTo>
                    <a:lnTo>
                      <a:pt x="33" y="12"/>
                    </a:lnTo>
                    <a:lnTo>
                      <a:pt x="34" y="12"/>
                    </a:lnTo>
                    <a:lnTo>
                      <a:pt x="35" y="12"/>
                    </a:lnTo>
                    <a:lnTo>
                      <a:pt x="36" y="12"/>
                    </a:lnTo>
                    <a:lnTo>
                      <a:pt x="37" y="12"/>
                    </a:lnTo>
                    <a:lnTo>
                      <a:pt x="38" y="12"/>
                    </a:lnTo>
                    <a:lnTo>
                      <a:pt x="39" y="12"/>
                    </a:lnTo>
                    <a:lnTo>
                      <a:pt x="40" y="12"/>
                    </a:lnTo>
                    <a:lnTo>
                      <a:pt x="41" y="12"/>
                    </a:lnTo>
                    <a:lnTo>
                      <a:pt x="42" y="12"/>
                    </a:lnTo>
                    <a:lnTo>
                      <a:pt x="43" y="11"/>
                    </a:lnTo>
                    <a:lnTo>
                      <a:pt x="44" y="11"/>
                    </a:lnTo>
                    <a:lnTo>
                      <a:pt x="45" y="11"/>
                    </a:lnTo>
                    <a:lnTo>
                      <a:pt x="46" y="11"/>
                    </a:lnTo>
                    <a:lnTo>
                      <a:pt x="47" y="11"/>
                    </a:lnTo>
                    <a:lnTo>
                      <a:pt x="48" y="11"/>
                    </a:lnTo>
                    <a:lnTo>
                      <a:pt x="49" y="11"/>
                    </a:lnTo>
                    <a:lnTo>
                      <a:pt x="50" y="11"/>
                    </a:lnTo>
                    <a:lnTo>
                      <a:pt x="51" y="11"/>
                    </a:lnTo>
                    <a:lnTo>
                      <a:pt x="52" y="11"/>
                    </a:lnTo>
                    <a:lnTo>
                      <a:pt x="53" y="11"/>
                    </a:lnTo>
                    <a:lnTo>
                      <a:pt x="54" y="11"/>
                    </a:lnTo>
                    <a:lnTo>
                      <a:pt x="55" y="11"/>
                    </a:lnTo>
                    <a:lnTo>
                      <a:pt x="56" y="11"/>
                    </a:lnTo>
                    <a:lnTo>
                      <a:pt x="57" y="11"/>
                    </a:lnTo>
                    <a:lnTo>
                      <a:pt x="58" y="11"/>
                    </a:lnTo>
                    <a:lnTo>
                      <a:pt x="59" y="11"/>
                    </a:lnTo>
                    <a:lnTo>
                      <a:pt x="60" y="11"/>
                    </a:lnTo>
                    <a:lnTo>
                      <a:pt x="61" y="11"/>
                    </a:lnTo>
                    <a:lnTo>
                      <a:pt x="62" y="10"/>
                    </a:lnTo>
                    <a:lnTo>
                      <a:pt x="63" y="10"/>
                    </a:lnTo>
                    <a:lnTo>
                      <a:pt x="64" y="10"/>
                    </a:lnTo>
                    <a:lnTo>
                      <a:pt x="65" y="10"/>
                    </a:lnTo>
                    <a:lnTo>
                      <a:pt x="66" y="10"/>
                    </a:lnTo>
                    <a:lnTo>
                      <a:pt x="67" y="10"/>
                    </a:lnTo>
                    <a:lnTo>
                      <a:pt x="68" y="10"/>
                    </a:lnTo>
                    <a:lnTo>
                      <a:pt x="69" y="10"/>
                    </a:lnTo>
                    <a:lnTo>
                      <a:pt x="70" y="10"/>
                    </a:lnTo>
                    <a:lnTo>
                      <a:pt x="71" y="10"/>
                    </a:lnTo>
                    <a:lnTo>
                      <a:pt x="72" y="10"/>
                    </a:lnTo>
                    <a:lnTo>
                      <a:pt x="73" y="10"/>
                    </a:lnTo>
                    <a:lnTo>
                      <a:pt x="74" y="10"/>
                    </a:lnTo>
                    <a:lnTo>
                      <a:pt x="75" y="10"/>
                    </a:lnTo>
                    <a:lnTo>
                      <a:pt x="76" y="10"/>
                    </a:lnTo>
                    <a:lnTo>
                      <a:pt x="77" y="10"/>
                    </a:lnTo>
                    <a:lnTo>
                      <a:pt x="78" y="10"/>
                    </a:lnTo>
                    <a:lnTo>
                      <a:pt x="79" y="10"/>
                    </a:lnTo>
                    <a:lnTo>
                      <a:pt x="80" y="10"/>
                    </a:lnTo>
                    <a:lnTo>
                      <a:pt x="81" y="10"/>
                    </a:lnTo>
                    <a:lnTo>
                      <a:pt x="82" y="10"/>
                    </a:lnTo>
                    <a:lnTo>
                      <a:pt x="83" y="10"/>
                    </a:lnTo>
                    <a:lnTo>
                      <a:pt x="83" y="9"/>
                    </a:lnTo>
                    <a:lnTo>
                      <a:pt x="84" y="9"/>
                    </a:lnTo>
                    <a:lnTo>
                      <a:pt x="85" y="9"/>
                    </a:lnTo>
                    <a:lnTo>
                      <a:pt x="86" y="9"/>
                    </a:lnTo>
                    <a:lnTo>
                      <a:pt x="87" y="9"/>
                    </a:lnTo>
                    <a:lnTo>
                      <a:pt x="88" y="9"/>
                    </a:lnTo>
                    <a:lnTo>
                      <a:pt x="89" y="9"/>
                    </a:lnTo>
                    <a:lnTo>
                      <a:pt x="90" y="9"/>
                    </a:lnTo>
                    <a:lnTo>
                      <a:pt x="91" y="9"/>
                    </a:lnTo>
                    <a:lnTo>
                      <a:pt x="92" y="9"/>
                    </a:lnTo>
                    <a:lnTo>
                      <a:pt x="93" y="9"/>
                    </a:lnTo>
                    <a:lnTo>
                      <a:pt x="94" y="9"/>
                    </a:lnTo>
                    <a:lnTo>
                      <a:pt x="95" y="9"/>
                    </a:lnTo>
                    <a:lnTo>
                      <a:pt x="96" y="9"/>
                    </a:lnTo>
                    <a:lnTo>
                      <a:pt x="97" y="9"/>
                    </a:lnTo>
                    <a:lnTo>
                      <a:pt x="98" y="9"/>
                    </a:lnTo>
                    <a:lnTo>
                      <a:pt x="99" y="9"/>
                    </a:lnTo>
                    <a:lnTo>
                      <a:pt x="100" y="9"/>
                    </a:lnTo>
                    <a:lnTo>
                      <a:pt x="101" y="9"/>
                    </a:lnTo>
                    <a:lnTo>
                      <a:pt x="102" y="8"/>
                    </a:lnTo>
                    <a:lnTo>
                      <a:pt x="103" y="8"/>
                    </a:lnTo>
                    <a:lnTo>
                      <a:pt x="104" y="8"/>
                    </a:lnTo>
                    <a:lnTo>
                      <a:pt x="105" y="8"/>
                    </a:lnTo>
                    <a:lnTo>
                      <a:pt x="106" y="8"/>
                    </a:lnTo>
                    <a:lnTo>
                      <a:pt x="107" y="8"/>
                    </a:lnTo>
                    <a:lnTo>
                      <a:pt x="108" y="8"/>
                    </a:lnTo>
                    <a:lnTo>
                      <a:pt x="109" y="8"/>
                    </a:lnTo>
                    <a:lnTo>
                      <a:pt x="110" y="8"/>
                    </a:lnTo>
                    <a:lnTo>
                      <a:pt x="111" y="8"/>
                    </a:lnTo>
                    <a:lnTo>
                      <a:pt x="112" y="8"/>
                    </a:lnTo>
                    <a:lnTo>
                      <a:pt x="113" y="8"/>
                    </a:lnTo>
                    <a:lnTo>
                      <a:pt x="114" y="8"/>
                    </a:lnTo>
                    <a:lnTo>
                      <a:pt x="115" y="8"/>
                    </a:lnTo>
                    <a:lnTo>
                      <a:pt x="116" y="8"/>
                    </a:lnTo>
                    <a:lnTo>
                      <a:pt x="117" y="8"/>
                    </a:lnTo>
                    <a:lnTo>
                      <a:pt x="118" y="8"/>
                    </a:lnTo>
                    <a:lnTo>
                      <a:pt x="119" y="8"/>
                    </a:lnTo>
                    <a:lnTo>
                      <a:pt x="120" y="8"/>
                    </a:lnTo>
                    <a:lnTo>
                      <a:pt x="121" y="7"/>
                    </a:lnTo>
                    <a:lnTo>
                      <a:pt x="122" y="7"/>
                    </a:lnTo>
                    <a:lnTo>
                      <a:pt x="123" y="7"/>
                    </a:lnTo>
                    <a:lnTo>
                      <a:pt x="124" y="7"/>
                    </a:lnTo>
                    <a:lnTo>
                      <a:pt x="125" y="7"/>
                    </a:lnTo>
                    <a:lnTo>
                      <a:pt x="126" y="7"/>
                    </a:lnTo>
                    <a:lnTo>
                      <a:pt x="127" y="7"/>
                    </a:lnTo>
                    <a:lnTo>
                      <a:pt x="128" y="7"/>
                    </a:lnTo>
                    <a:lnTo>
                      <a:pt x="129" y="7"/>
                    </a:lnTo>
                    <a:lnTo>
                      <a:pt x="130" y="7"/>
                    </a:lnTo>
                    <a:lnTo>
                      <a:pt x="131" y="7"/>
                    </a:lnTo>
                    <a:lnTo>
                      <a:pt x="132" y="7"/>
                    </a:lnTo>
                    <a:lnTo>
                      <a:pt x="133" y="7"/>
                    </a:lnTo>
                    <a:lnTo>
                      <a:pt x="134" y="7"/>
                    </a:lnTo>
                    <a:lnTo>
                      <a:pt x="135" y="7"/>
                    </a:lnTo>
                    <a:lnTo>
                      <a:pt x="136" y="7"/>
                    </a:lnTo>
                    <a:lnTo>
                      <a:pt x="137" y="7"/>
                    </a:lnTo>
                    <a:lnTo>
                      <a:pt x="138" y="7"/>
                    </a:lnTo>
                    <a:lnTo>
                      <a:pt x="139" y="7"/>
                    </a:lnTo>
                    <a:lnTo>
                      <a:pt x="140" y="7"/>
                    </a:lnTo>
                    <a:lnTo>
                      <a:pt x="141" y="7"/>
                    </a:lnTo>
                    <a:lnTo>
                      <a:pt x="142" y="6"/>
                    </a:lnTo>
                    <a:lnTo>
                      <a:pt x="143" y="6"/>
                    </a:lnTo>
                    <a:lnTo>
                      <a:pt x="144" y="6"/>
                    </a:lnTo>
                    <a:lnTo>
                      <a:pt x="145" y="6"/>
                    </a:lnTo>
                    <a:lnTo>
                      <a:pt x="146" y="6"/>
                    </a:lnTo>
                    <a:lnTo>
                      <a:pt x="147" y="6"/>
                    </a:lnTo>
                    <a:lnTo>
                      <a:pt x="148" y="6"/>
                    </a:lnTo>
                    <a:lnTo>
                      <a:pt x="149" y="6"/>
                    </a:lnTo>
                    <a:lnTo>
                      <a:pt x="150" y="6"/>
                    </a:lnTo>
                    <a:lnTo>
                      <a:pt x="151" y="6"/>
                    </a:lnTo>
                    <a:lnTo>
                      <a:pt x="152" y="6"/>
                    </a:lnTo>
                    <a:lnTo>
                      <a:pt x="153" y="6"/>
                    </a:lnTo>
                    <a:lnTo>
                      <a:pt x="154" y="6"/>
                    </a:lnTo>
                    <a:lnTo>
                      <a:pt x="155" y="6"/>
                    </a:lnTo>
                    <a:lnTo>
                      <a:pt x="156" y="6"/>
                    </a:lnTo>
                    <a:lnTo>
                      <a:pt x="157" y="6"/>
                    </a:lnTo>
                    <a:lnTo>
                      <a:pt x="158" y="6"/>
                    </a:lnTo>
                    <a:lnTo>
                      <a:pt x="159" y="6"/>
                    </a:lnTo>
                    <a:lnTo>
                      <a:pt x="160" y="6"/>
                    </a:lnTo>
                    <a:lnTo>
                      <a:pt x="161" y="6"/>
                    </a:lnTo>
                    <a:lnTo>
                      <a:pt x="162" y="6"/>
                    </a:lnTo>
                    <a:lnTo>
                      <a:pt x="163" y="6"/>
                    </a:lnTo>
                    <a:lnTo>
                      <a:pt x="164" y="6"/>
                    </a:lnTo>
                    <a:lnTo>
                      <a:pt x="165" y="6"/>
                    </a:lnTo>
                    <a:lnTo>
                      <a:pt x="166" y="6"/>
                    </a:lnTo>
                    <a:lnTo>
                      <a:pt x="167" y="6"/>
                    </a:lnTo>
                    <a:lnTo>
                      <a:pt x="168" y="6"/>
                    </a:lnTo>
                    <a:lnTo>
                      <a:pt x="169" y="6"/>
                    </a:lnTo>
                    <a:lnTo>
                      <a:pt x="170" y="6"/>
                    </a:lnTo>
                    <a:lnTo>
                      <a:pt x="170" y="5"/>
                    </a:lnTo>
                    <a:lnTo>
                      <a:pt x="171" y="5"/>
                    </a:lnTo>
                    <a:lnTo>
                      <a:pt x="172" y="5"/>
                    </a:lnTo>
                    <a:lnTo>
                      <a:pt x="173" y="5"/>
                    </a:lnTo>
                    <a:lnTo>
                      <a:pt x="174" y="5"/>
                    </a:lnTo>
                    <a:lnTo>
                      <a:pt x="175" y="5"/>
                    </a:lnTo>
                    <a:lnTo>
                      <a:pt x="176" y="5"/>
                    </a:lnTo>
                    <a:lnTo>
                      <a:pt x="177" y="5"/>
                    </a:lnTo>
                    <a:lnTo>
                      <a:pt x="178" y="5"/>
                    </a:lnTo>
                    <a:lnTo>
                      <a:pt x="179" y="5"/>
                    </a:lnTo>
                    <a:lnTo>
                      <a:pt x="180" y="5"/>
                    </a:lnTo>
                    <a:lnTo>
                      <a:pt x="181" y="5"/>
                    </a:lnTo>
                    <a:lnTo>
                      <a:pt x="182" y="5"/>
                    </a:lnTo>
                    <a:lnTo>
                      <a:pt x="183" y="5"/>
                    </a:lnTo>
                    <a:lnTo>
                      <a:pt x="184" y="5"/>
                    </a:lnTo>
                    <a:lnTo>
                      <a:pt x="185" y="5"/>
                    </a:lnTo>
                    <a:lnTo>
                      <a:pt x="186" y="5"/>
                    </a:lnTo>
                    <a:lnTo>
                      <a:pt x="187" y="5"/>
                    </a:lnTo>
                    <a:lnTo>
                      <a:pt x="188" y="5"/>
                    </a:lnTo>
                    <a:lnTo>
                      <a:pt x="189" y="5"/>
                    </a:lnTo>
                    <a:lnTo>
                      <a:pt x="190" y="5"/>
                    </a:lnTo>
                    <a:lnTo>
                      <a:pt x="191" y="5"/>
                    </a:lnTo>
                    <a:lnTo>
                      <a:pt x="192" y="5"/>
                    </a:lnTo>
                    <a:lnTo>
                      <a:pt x="193" y="5"/>
                    </a:lnTo>
                    <a:lnTo>
                      <a:pt x="194" y="5"/>
                    </a:lnTo>
                    <a:lnTo>
                      <a:pt x="195" y="5"/>
                    </a:lnTo>
                    <a:lnTo>
                      <a:pt x="196" y="5"/>
                    </a:lnTo>
                    <a:lnTo>
                      <a:pt x="197" y="5"/>
                    </a:lnTo>
                    <a:lnTo>
                      <a:pt x="198" y="5"/>
                    </a:lnTo>
                    <a:lnTo>
                      <a:pt x="199" y="5"/>
                    </a:lnTo>
                    <a:lnTo>
                      <a:pt x="200" y="5"/>
                    </a:lnTo>
                    <a:lnTo>
                      <a:pt x="201" y="5"/>
                    </a:lnTo>
                    <a:lnTo>
                      <a:pt x="201" y="4"/>
                    </a:lnTo>
                    <a:lnTo>
                      <a:pt x="202" y="4"/>
                    </a:lnTo>
                    <a:lnTo>
                      <a:pt x="203" y="4"/>
                    </a:lnTo>
                    <a:lnTo>
                      <a:pt x="204" y="4"/>
                    </a:lnTo>
                    <a:lnTo>
                      <a:pt x="205" y="4"/>
                    </a:lnTo>
                    <a:lnTo>
                      <a:pt x="206" y="4"/>
                    </a:lnTo>
                    <a:lnTo>
                      <a:pt x="207" y="4"/>
                    </a:lnTo>
                    <a:lnTo>
                      <a:pt x="208" y="4"/>
                    </a:lnTo>
                    <a:lnTo>
                      <a:pt x="209" y="4"/>
                    </a:lnTo>
                    <a:lnTo>
                      <a:pt x="210" y="4"/>
                    </a:lnTo>
                    <a:lnTo>
                      <a:pt x="211" y="4"/>
                    </a:lnTo>
                    <a:lnTo>
                      <a:pt x="212" y="4"/>
                    </a:lnTo>
                    <a:lnTo>
                      <a:pt x="213" y="4"/>
                    </a:lnTo>
                    <a:lnTo>
                      <a:pt x="214" y="4"/>
                    </a:lnTo>
                    <a:lnTo>
                      <a:pt x="215" y="4"/>
                    </a:lnTo>
                    <a:lnTo>
                      <a:pt x="216" y="4"/>
                    </a:lnTo>
                    <a:lnTo>
                      <a:pt x="217" y="4"/>
                    </a:lnTo>
                    <a:lnTo>
                      <a:pt x="218" y="4"/>
                    </a:lnTo>
                    <a:lnTo>
                      <a:pt x="219" y="4"/>
                    </a:lnTo>
                    <a:lnTo>
                      <a:pt x="220" y="4"/>
                    </a:lnTo>
                    <a:lnTo>
                      <a:pt x="221" y="4"/>
                    </a:lnTo>
                    <a:lnTo>
                      <a:pt x="222" y="4"/>
                    </a:lnTo>
                    <a:lnTo>
                      <a:pt x="223" y="4"/>
                    </a:lnTo>
                    <a:lnTo>
                      <a:pt x="224" y="4"/>
                    </a:lnTo>
                    <a:lnTo>
                      <a:pt x="225" y="4"/>
                    </a:lnTo>
                    <a:lnTo>
                      <a:pt x="226" y="4"/>
                    </a:lnTo>
                    <a:lnTo>
                      <a:pt x="227" y="4"/>
                    </a:lnTo>
                    <a:lnTo>
                      <a:pt x="228" y="4"/>
                    </a:lnTo>
                    <a:lnTo>
                      <a:pt x="229" y="4"/>
                    </a:lnTo>
                    <a:lnTo>
                      <a:pt x="230" y="4"/>
                    </a:lnTo>
                    <a:lnTo>
                      <a:pt x="231" y="4"/>
                    </a:lnTo>
                    <a:lnTo>
                      <a:pt x="232" y="4"/>
                    </a:lnTo>
                    <a:lnTo>
                      <a:pt x="233" y="4"/>
                    </a:lnTo>
                    <a:lnTo>
                      <a:pt x="234" y="4"/>
                    </a:lnTo>
                    <a:lnTo>
                      <a:pt x="235" y="4"/>
                    </a:lnTo>
                    <a:lnTo>
                      <a:pt x="236" y="4"/>
                    </a:lnTo>
                    <a:lnTo>
                      <a:pt x="237" y="4"/>
                    </a:lnTo>
                    <a:lnTo>
                      <a:pt x="238" y="4"/>
                    </a:lnTo>
                    <a:lnTo>
                      <a:pt x="239" y="4"/>
                    </a:lnTo>
                    <a:lnTo>
                      <a:pt x="240" y="4"/>
                    </a:lnTo>
                    <a:lnTo>
                      <a:pt x="241" y="4"/>
                    </a:lnTo>
                    <a:lnTo>
                      <a:pt x="242" y="4"/>
                    </a:lnTo>
                    <a:lnTo>
                      <a:pt x="243" y="4"/>
                    </a:lnTo>
                    <a:lnTo>
                      <a:pt x="244" y="4"/>
                    </a:lnTo>
                    <a:lnTo>
                      <a:pt x="245" y="4"/>
                    </a:lnTo>
                    <a:lnTo>
                      <a:pt x="246" y="4"/>
                    </a:lnTo>
                    <a:lnTo>
                      <a:pt x="247" y="4"/>
                    </a:lnTo>
                    <a:lnTo>
                      <a:pt x="248" y="4"/>
                    </a:lnTo>
                    <a:lnTo>
                      <a:pt x="249" y="4"/>
                    </a:lnTo>
                    <a:lnTo>
                      <a:pt x="250" y="4"/>
                    </a:lnTo>
                    <a:lnTo>
                      <a:pt x="251" y="4"/>
                    </a:lnTo>
                    <a:lnTo>
                      <a:pt x="252" y="4"/>
                    </a:lnTo>
                    <a:lnTo>
                      <a:pt x="253" y="4"/>
                    </a:lnTo>
                    <a:lnTo>
                      <a:pt x="254" y="4"/>
                    </a:lnTo>
                    <a:lnTo>
                      <a:pt x="255" y="4"/>
                    </a:lnTo>
                    <a:lnTo>
                      <a:pt x="256" y="4"/>
                    </a:lnTo>
                    <a:lnTo>
                      <a:pt x="257" y="4"/>
                    </a:lnTo>
                    <a:lnTo>
                      <a:pt x="258" y="4"/>
                    </a:lnTo>
                    <a:lnTo>
                      <a:pt x="259" y="4"/>
                    </a:lnTo>
                    <a:lnTo>
                      <a:pt x="260" y="4"/>
                    </a:lnTo>
                    <a:lnTo>
                      <a:pt x="261" y="4"/>
                    </a:lnTo>
                    <a:lnTo>
                      <a:pt x="262" y="4"/>
                    </a:lnTo>
                    <a:lnTo>
                      <a:pt x="263" y="4"/>
                    </a:lnTo>
                    <a:lnTo>
                      <a:pt x="264" y="4"/>
                    </a:lnTo>
                    <a:lnTo>
                      <a:pt x="265" y="4"/>
                    </a:lnTo>
                    <a:lnTo>
                      <a:pt x="266" y="4"/>
                    </a:lnTo>
                    <a:lnTo>
                      <a:pt x="267" y="4"/>
                    </a:lnTo>
                    <a:lnTo>
                      <a:pt x="268" y="4"/>
                    </a:lnTo>
                    <a:lnTo>
                      <a:pt x="269" y="4"/>
                    </a:lnTo>
                    <a:lnTo>
                      <a:pt x="270" y="4"/>
                    </a:lnTo>
                    <a:lnTo>
                      <a:pt x="271" y="4"/>
                    </a:lnTo>
                    <a:lnTo>
                      <a:pt x="272" y="4"/>
                    </a:lnTo>
                    <a:lnTo>
                      <a:pt x="273" y="4"/>
                    </a:lnTo>
                    <a:lnTo>
                      <a:pt x="274" y="4"/>
                    </a:lnTo>
                    <a:lnTo>
                      <a:pt x="275" y="4"/>
                    </a:lnTo>
                    <a:lnTo>
                      <a:pt x="276" y="4"/>
                    </a:lnTo>
                    <a:lnTo>
                      <a:pt x="277" y="4"/>
                    </a:lnTo>
                    <a:lnTo>
                      <a:pt x="278" y="4"/>
                    </a:lnTo>
                    <a:lnTo>
                      <a:pt x="279" y="4"/>
                    </a:lnTo>
                    <a:lnTo>
                      <a:pt x="280" y="4"/>
                    </a:lnTo>
                    <a:lnTo>
                      <a:pt x="281" y="4"/>
                    </a:lnTo>
                    <a:lnTo>
                      <a:pt x="282" y="4"/>
                    </a:lnTo>
                    <a:lnTo>
                      <a:pt x="283" y="4"/>
                    </a:lnTo>
                    <a:lnTo>
                      <a:pt x="284" y="4"/>
                    </a:lnTo>
                    <a:lnTo>
                      <a:pt x="285" y="4"/>
                    </a:lnTo>
                    <a:lnTo>
                      <a:pt x="286" y="4"/>
                    </a:lnTo>
                    <a:lnTo>
                      <a:pt x="287" y="4"/>
                    </a:lnTo>
                    <a:lnTo>
                      <a:pt x="288" y="4"/>
                    </a:lnTo>
                    <a:lnTo>
                      <a:pt x="289" y="4"/>
                    </a:lnTo>
                    <a:lnTo>
                      <a:pt x="290" y="4"/>
                    </a:lnTo>
                    <a:lnTo>
                      <a:pt x="291" y="4"/>
                    </a:lnTo>
                    <a:lnTo>
                      <a:pt x="292" y="4"/>
                    </a:lnTo>
                    <a:lnTo>
                      <a:pt x="293" y="4"/>
                    </a:lnTo>
                    <a:lnTo>
                      <a:pt x="294" y="4"/>
                    </a:lnTo>
                    <a:lnTo>
                      <a:pt x="295" y="4"/>
                    </a:lnTo>
                    <a:lnTo>
                      <a:pt x="296" y="4"/>
                    </a:lnTo>
                    <a:lnTo>
                      <a:pt x="297" y="4"/>
                    </a:lnTo>
                    <a:lnTo>
                      <a:pt x="298" y="4"/>
                    </a:lnTo>
                    <a:lnTo>
                      <a:pt x="299" y="4"/>
                    </a:lnTo>
                    <a:lnTo>
                      <a:pt x="300" y="4"/>
                    </a:lnTo>
                    <a:lnTo>
                      <a:pt x="301" y="4"/>
                    </a:lnTo>
                    <a:lnTo>
                      <a:pt x="302" y="4"/>
                    </a:lnTo>
                    <a:lnTo>
                      <a:pt x="303" y="4"/>
                    </a:lnTo>
                    <a:lnTo>
                      <a:pt x="304" y="4"/>
                    </a:lnTo>
                    <a:lnTo>
                      <a:pt x="305" y="4"/>
                    </a:lnTo>
                    <a:lnTo>
                      <a:pt x="306" y="4"/>
                    </a:lnTo>
                    <a:lnTo>
                      <a:pt x="307" y="4"/>
                    </a:lnTo>
                    <a:lnTo>
                      <a:pt x="308" y="4"/>
                    </a:lnTo>
                    <a:lnTo>
                      <a:pt x="309" y="4"/>
                    </a:lnTo>
                    <a:lnTo>
                      <a:pt x="310" y="4"/>
                    </a:lnTo>
                    <a:lnTo>
                      <a:pt x="311" y="4"/>
                    </a:lnTo>
                    <a:lnTo>
                      <a:pt x="312" y="4"/>
                    </a:lnTo>
                    <a:lnTo>
                      <a:pt x="313" y="4"/>
                    </a:lnTo>
                    <a:lnTo>
                      <a:pt x="314" y="4"/>
                    </a:lnTo>
                    <a:lnTo>
                      <a:pt x="315" y="4"/>
                    </a:lnTo>
                    <a:lnTo>
                      <a:pt x="316" y="4"/>
                    </a:lnTo>
                    <a:lnTo>
                      <a:pt x="317" y="4"/>
                    </a:lnTo>
                    <a:lnTo>
                      <a:pt x="318" y="4"/>
                    </a:lnTo>
                    <a:lnTo>
                      <a:pt x="319" y="4"/>
                    </a:lnTo>
                    <a:lnTo>
                      <a:pt x="320" y="4"/>
                    </a:lnTo>
                    <a:lnTo>
                      <a:pt x="321" y="4"/>
                    </a:lnTo>
                    <a:lnTo>
                      <a:pt x="322" y="4"/>
                    </a:lnTo>
                    <a:lnTo>
                      <a:pt x="323" y="4"/>
                    </a:lnTo>
                    <a:lnTo>
                      <a:pt x="324" y="4"/>
                    </a:lnTo>
                    <a:lnTo>
                      <a:pt x="325" y="4"/>
                    </a:lnTo>
                    <a:lnTo>
                      <a:pt x="326" y="4"/>
                    </a:lnTo>
                    <a:lnTo>
                      <a:pt x="327" y="4"/>
                    </a:lnTo>
                    <a:lnTo>
                      <a:pt x="328" y="4"/>
                    </a:lnTo>
                    <a:lnTo>
                      <a:pt x="329" y="4"/>
                    </a:lnTo>
                    <a:lnTo>
                      <a:pt x="330" y="4"/>
                    </a:lnTo>
                    <a:lnTo>
                      <a:pt x="331" y="4"/>
                    </a:lnTo>
                    <a:lnTo>
                      <a:pt x="332" y="4"/>
                    </a:lnTo>
                    <a:lnTo>
                      <a:pt x="333" y="4"/>
                    </a:lnTo>
                    <a:lnTo>
                      <a:pt x="334" y="4"/>
                    </a:lnTo>
                    <a:lnTo>
                      <a:pt x="335" y="4"/>
                    </a:lnTo>
                    <a:lnTo>
                      <a:pt x="336" y="4"/>
                    </a:lnTo>
                    <a:lnTo>
                      <a:pt x="337" y="4"/>
                    </a:lnTo>
                    <a:lnTo>
                      <a:pt x="338" y="4"/>
                    </a:lnTo>
                    <a:lnTo>
                      <a:pt x="339" y="4"/>
                    </a:lnTo>
                    <a:lnTo>
                      <a:pt x="340" y="4"/>
                    </a:lnTo>
                    <a:lnTo>
                      <a:pt x="341" y="4"/>
                    </a:lnTo>
                    <a:lnTo>
                      <a:pt x="342" y="4"/>
                    </a:lnTo>
                    <a:lnTo>
                      <a:pt x="343" y="4"/>
                    </a:lnTo>
                    <a:lnTo>
                      <a:pt x="344" y="4"/>
                    </a:lnTo>
                    <a:lnTo>
                      <a:pt x="345" y="4"/>
                    </a:lnTo>
                    <a:lnTo>
                      <a:pt x="346" y="4"/>
                    </a:lnTo>
                    <a:lnTo>
                      <a:pt x="347" y="5"/>
                    </a:lnTo>
                    <a:lnTo>
                      <a:pt x="348" y="5"/>
                    </a:lnTo>
                    <a:lnTo>
                      <a:pt x="349" y="5"/>
                    </a:lnTo>
                    <a:lnTo>
                      <a:pt x="350" y="5"/>
                    </a:lnTo>
                    <a:lnTo>
                      <a:pt x="351" y="5"/>
                    </a:lnTo>
                    <a:lnTo>
                      <a:pt x="352" y="5"/>
                    </a:lnTo>
                    <a:lnTo>
                      <a:pt x="353" y="5"/>
                    </a:lnTo>
                    <a:lnTo>
                      <a:pt x="354" y="5"/>
                    </a:lnTo>
                    <a:lnTo>
                      <a:pt x="355" y="5"/>
                    </a:lnTo>
                    <a:lnTo>
                      <a:pt x="356" y="5"/>
                    </a:lnTo>
                    <a:lnTo>
                      <a:pt x="357" y="5"/>
                    </a:lnTo>
                    <a:lnTo>
                      <a:pt x="358" y="5"/>
                    </a:lnTo>
                    <a:lnTo>
                      <a:pt x="359" y="5"/>
                    </a:lnTo>
                    <a:lnTo>
                      <a:pt x="360" y="5"/>
                    </a:lnTo>
                    <a:lnTo>
                      <a:pt x="361" y="5"/>
                    </a:lnTo>
                    <a:lnTo>
                      <a:pt x="362" y="5"/>
                    </a:lnTo>
                    <a:lnTo>
                      <a:pt x="363" y="5"/>
                    </a:lnTo>
                    <a:lnTo>
                      <a:pt x="364" y="5"/>
                    </a:lnTo>
                    <a:lnTo>
                      <a:pt x="365" y="5"/>
                    </a:lnTo>
                    <a:lnTo>
                      <a:pt x="366" y="5"/>
                    </a:lnTo>
                    <a:lnTo>
                      <a:pt x="367" y="5"/>
                    </a:lnTo>
                    <a:lnTo>
                      <a:pt x="368" y="5"/>
                    </a:lnTo>
                    <a:lnTo>
                      <a:pt x="369" y="5"/>
                    </a:lnTo>
                    <a:lnTo>
                      <a:pt x="370" y="5"/>
                    </a:lnTo>
                    <a:lnTo>
                      <a:pt x="371" y="5"/>
                    </a:lnTo>
                    <a:lnTo>
                      <a:pt x="372" y="5"/>
                    </a:lnTo>
                    <a:lnTo>
                      <a:pt x="373" y="5"/>
                    </a:lnTo>
                    <a:lnTo>
                      <a:pt x="374" y="5"/>
                    </a:lnTo>
                    <a:lnTo>
                      <a:pt x="375" y="5"/>
                    </a:lnTo>
                    <a:lnTo>
                      <a:pt x="376" y="5"/>
                    </a:lnTo>
                    <a:lnTo>
                      <a:pt x="377" y="5"/>
                    </a:lnTo>
                    <a:lnTo>
                      <a:pt x="378" y="5"/>
                    </a:lnTo>
                    <a:lnTo>
                      <a:pt x="379" y="5"/>
                    </a:lnTo>
                    <a:lnTo>
                      <a:pt x="380" y="5"/>
                    </a:lnTo>
                    <a:lnTo>
                      <a:pt x="381" y="5"/>
                    </a:lnTo>
                    <a:lnTo>
                      <a:pt x="381" y="6"/>
                    </a:lnTo>
                    <a:lnTo>
                      <a:pt x="382" y="6"/>
                    </a:lnTo>
                    <a:lnTo>
                      <a:pt x="383" y="6"/>
                    </a:lnTo>
                    <a:lnTo>
                      <a:pt x="384" y="6"/>
                    </a:lnTo>
                    <a:lnTo>
                      <a:pt x="385" y="6"/>
                    </a:lnTo>
                    <a:lnTo>
                      <a:pt x="386" y="6"/>
                    </a:lnTo>
                    <a:lnTo>
                      <a:pt x="387" y="6"/>
                    </a:lnTo>
                    <a:lnTo>
                      <a:pt x="388" y="6"/>
                    </a:lnTo>
                    <a:lnTo>
                      <a:pt x="389" y="6"/>
                    </a:lnTo>
                    <a:lnTo>
                      <a:pt x="390" y="6"/>
                    </a:lnTo>
                    <a:lnTo>
                      <a:pt x="391" y="6"/>
                    </a:lnTo>
                    <a:lnTo>
                      <a:pt x="392" y="6"/>
                    </a:lnTo>
                    <a:lnTo>
                      <a:pt x="393" y="6"/>
                    </a:lnTo>
                    <a:lnTo>
                      <a:pt x="394" y="6"/>
                    </a:lnTo>
                    <a:lnTo>
                      <a:pt x="395" y="6"/>
                    </a:lnTo>
                    <a:lnTo>
                      <a:pt x="396" y="6"/>
                    </a:lnTo>
                    <a:lnTo>
                      <a:pt x="397" y="6"/>
                    </a:lnTo>
                    <a:lnTo>
                      <a:pt x="398" y="6"/>
                    </a:lnTo>
                    <a:lnTo>
                      <a:pt x="399" y="6"/>
                    </a:lnTo>
                    <a:lnTo>
                      <a:pt x="400" y="6"/>
                    </a:lnTo>
                    <a:lnTo>
                      <a:pt x="401" y="6"/>
                    </a:lnTo>
                    <a:lnTo>
                      <a:pt x="402" y="6"/>
                    </a:lnTo>
                    <a:lnTo>
                      <a:pt x="403" y="6"/>
                    </a:lnTo>
                    <a:lnTo>
                      <a:pt x="404" y="6"/>
                    </a:lnTo>
                    <a:lnTo>
                      <a:pt x="405" y="6"/>
                    </a:lnTo>
                    <a:lnTo>
                      <a:pt x="406" y="6"/>
                    </a:lnTo>
                    <a:lnTo>
                      <a:pt x="407" y="6"/>
                    </a:lnTo>
                    <a:lnTo>
                      <a:pt x="408" y="6"/>
                    </a:lnTo>
                    <a:lnTo>
                      <a:pt x="409" y="6"/>
                    </a:lnTo>
                    <a:lnTo>
                      <a:pt x="410" y="6"/>
                    </a:lnTo>
                    <a:lnTo>
                      <a:pt x="411" y="6"/>
                    </a:lnTo>
                    <a:lnTo>
                      <a:pt x="412" y="6"/>
                    </a:lnTo>
                    <a:lnTo>
                      <a:pt x="413" y="6"/>
                    </a:lnTo>
                    <a:lnTo>
                      <a:pt x="414" y="6"/>
                    </a:lnTo>
                    <a:lnTo>
                      <a:pt x="415" y="7"/>
                    </a:lnTo>
                    <a:lnTo>
                      <a:pt x="416" y="7"/>
                    </a:lnTo>
                    <a:lnTo>
                      <a:pt x="417" y="7"/>
                    </a:lnTo>
                    <a:lnTo>
                      <a:pt x="418" y="7"/>
                    </a:lnTo>
                    <a:lnTo>
                      <a:pt x="419" y="7"/>
                    </a:lnTo>
                    <a:lnTo>
                      <a:pt x="420" y="7"/>
                    </a:lnTo>
                    <a:lnTo>
                      <a:pt x="421" y="7"/>
                    </a:lnTo>
                    <a:lnTo>
                      <a:pt x="422" y="7"/>
                    </a:lnTo>
                    <a:lnTo>
                      <a:pt x="423" y="7"/>
                    </a:lnTo>
                    <a:lnTo>
                      <a:pt x="424" y="7"/>
                    </a:lnTo>
                    <a:lnTo>
                      <a:pt x="425" y="7"/>
                    </a:lnTo>
                    <a:lnTo>
                      <a:pt x="426" y="7"/>
                    </a:lnTo>
                    <a:lnTo>
                      <a:pt x="427" y="7"/>
                    </a:lnTo>
                    <a:lnTo>
                      <a:pt x="428" y="7"/>
                    </a:lnTo>
                    <a:lnTo>
                      <a:pt x="429" y="7"/>
                    </a:lnTo>
                    <a:lnTo>
                      <a:pt x="430" y="7"/>
                    </a:lnTo>
                    <a:lnTo>
                      <a:pt x="431" y="7"/>
                    </a:lnTo>
                    <a:lnTo>
                      <a:pt x="432" y="7"/>
                    </a:lnTo>
                    <a:lnTo>
                      <a:pt x="433" y="7"/>
                    </a:lnTo>
                    <a:lnTo>
                      <a:pt x="434" y="7"/>
                    </a:lnTo>
                    <a:lnTo>
                      <a:pt x="435" y="7"/>
                    </a:lnTo>
                    <a:lnTo>
                      <a:pt x="436" y="7"/>
                    </a:lnTo>
                    <a:lnTo>
                      <a:pt x="437" y="7"/>
                    </a:lnTo>
                    <a:lnTo>
                      <a:pt x="438" y="7"/>
                    </a:lnTo>
                    <a:lnTo>
                      <a:pt x="439" y="7"/>
                    </a:lnTo>
                    <a:lnTo>
                      <a:pt x="440" y="7"/>
                    </a:lnTo>
                    <a:lnTo>
                      <a:pt x="441" y="7"/>
                    </a:lnTo>
                    <a:lnTo>
                      <a:pt x="441" y="8"/>
                    </a:lnTo>
                    <a:lnTo>
                      <a:pt x="442" y="8"/>
                    </a:lnTo>
                    <a:lnTo>
                      <a:pt x="443" y="8"/>
                    </a:lnTo>
                    <a:lnTo>
                      <a:pt x="444" y="8"/>
                    </a:lnTo>
                    <a:lnTo>
                      <a:pt x="445" y="8"/>
                    </a:lnTo>
                    <a:lnTo>
                      <a:pt x="446" y="8"/>
                    </a:lnTo>
                    <a:lnTo>
                      <a:pt x="447" y="8"/>
                    </a:lnTo>
                    <a:lnTo>
                      <a:pt x="448" y="8"/>
                    </a:lnTo>
                    <a:lnTo>
                      <a:pt x="449" y="8"/>
                    </a:lnTo>
                    <a:lnTo>
                      <a:pt x="450" y="8"/>
                    </a:lnTo>
                    <a:lnTo>
                      <a:pt x="451" y="8"/>
                    </a:lnTo>
                    <a:lnTo>
                      <a:pt x="452" y="8"/>
                    </a:lnTo>
                    <a:lnTo>
                      <a:pt x="453" y="8"/>
                    </a:lnTo>
                    <a:lnTo>
                      <a:pt x="454" y="8"/>
                    </a:lnTo>
                    <a:lnTo>
                      <a:pt x="455" y="8"/>
                    </a:lnTo>
                    <a:lnTo>
                      <a:pt x="456" y="8"/>
                    </a:lnTo>
                    <a:lnTo>
                      <a:pt x="457" y="8"/>
                    </a:lnTo>
                    <a:lnTo>
                      <a:pt x="458" y="8"/>
                    </a:lnTo>
                    <a:lnTo>
                      <a:pt x="459" y="8"/>
                    </a:lnTo>
                    <a:lnTo>
                      <a:pt x="460" y="8"/>
                    </a:lnTo>
                    <a:lnTo>
                      <a:pt x="461" y="8"/>
                    </a:lnTo>
                    <a:lnTo>
                      <a:pt x="462" y="8"/>
                    </a:lnTo>
                    <a:lnTo>
                      <a:pt x="463" y="8"/>
                    </a:lnTo>
                    <a:lnTo>
                      <a:pt x="464" y="8"/>
                    </a:lnTo>
                    <a:lnTo>
                      <a:pt x="465" y="8"/>
                    </a:lnTo>
                    <a:lnTo>
                      <a:pt x="466" y="8"/>
                    </a:lnTo>
                    <a:lnTo>
                      <a:pt x="467" y="8"/>
                    </a:lnTo>
                    <a:lnTo>
                      <a:pt x="468" y="8"/>
                    </a:lnTo>
                    <a:lnTo>
                      <a:pt x="469" y="8"/>
                    </a:lnTo>
                    <a:lnTo>
                      <a:pt x="470" y="8"/>
                    </a:lnTo>
                    <a:lnTo>
                      <a:pt x="470" y="9"/>
                    </a:lnTo>
                    <a:lnTo>
                      <a:pt x="471" y="9"/>
                    </a:lnTo>
                    <a:lnTo>
                      <a:pt x="472" y="9"/>
                    </a:lnTo>
                    <a:lnTo>
                      <a:pt x="473" y="9"/>
                    </a:lnTo>
                    <a:lnTo>
                      <a:pt x="474" y="9"/>
                    </a:lnTo>
                    <a:lnTo>
                      <a:pt x="475" y="9"/>
                    </a:lnTo>
                    <a:lnTo>
                      <a:pt x="476" y="9"/>
                    </a:lnTo>
                    <a:lnTo>
                      <a:pt x="477" y="9"/>
                    </a:lnTo>
                    <a:lnTo>
                      <a:pt x="478" y="9"/>
                    </a:lnTo>
                    <a:lnTo>
                      <a:pt x="479" y="9"/>
                    </a:lnTo>
                    <a:lnTo>
                      <a:pt x="480" y="9"/>
                    </a:lnTo>
                    <a:lnTo>
                      <a:pt x="481" y="9"/>
                    </a:lnTo>
                    <a:lnTo>
                      <a:pt x="482" y="9"/>
                    </a:lnTo>
                    <a:lnTo>
                      <a:pt x="483" y="9"/>
                    </a:lnTo>
                    <a:lnTo>
                      <a:pt x="484" y="9"/>
                    </a:lnTo>
                    <a:lnTo>
                      <a:pt x="485" y="9"/>
                    </a:lnTo>
                    <a:lnTo>
                      <a:pt x="486" y="9"/>
                    </a:lnTo>
                    <a:lnTo>
                      <a:pt x="487" y="9"/>
                    </a:lnTo>
                    <a:lnTo>
                      <a:pt x="488" y="9"/>
                    </a:lnTo>
                    <a:lnTo>
                      <a:pt x="489" y="9"/>
                    </a:lnTo>
                    <a:lnTo>
                      <a:pt x="490" y="9"/>
                    </a:lnTo>
                    <a:lnTo>
                      <a:pt x="491" y="9"/>
                    </a:lnTo>
                    <a:lnTo>
                      <a:pt x="492" y="9"/>
                    </a:lnTo>
                    <a:lnTo>
                      <a:pt x="493" y="9"/>
                    </a:lnTo>
                    <a:lnTo>
                      <a:pt x="494" y="9"/>
                    </a:lnTo>
                    <a:lnTo>
                      <a:pt x="495" y="9"/>
                    </a:lnTo>
                    <a:lnTo>
                      <a:pt x="496" y="9"/>
                    </a:lnTo>
                    <a:lnTo>
                      <a:pt x="497" y="9"/>
                    </a:lnTo>
                    <a:lnTo>
                      <a:pt x="498" y="9"/>
                    </a:lnTo>
                    <a:lnTo>
                      <a:pt x="499" y="9"/>
                    </a:lnTo>
                    <a:lnTo>
                      <a:pt x="500" y="9"/>
                    </a:lnTo>
                    <a:lnTo>
                      <a:pt x="501" y="9"/>
                    </a:lnTo>
                    <a:lnTo>
                      <a:pt x="502" y="9"/>
                    </a:lnTo>
                    <a:lnTo>
                      <a:pt x="503" y="9"/>
                    </a:lnTo>
                    <a:lnTo>
                      <a:pt x="504" y="9"/>
                    </a:lnTo>
                    <a:lnTo>
                      <a:pt x="505" y="9"/>
                    </a:lnTo>
                    <a:lnTo>
                      <a:pt x="506" y="9"/>
                    </a:lnTo>
                    <a:lnTo>
                      <a:pt x="507" y="10"/>
                    </a:lnTo>
                    <a:lnTo>
                      <a:pt x="508" y="10"/>
                    </a:lnTo>
                    <a:lnTo>
                      <a:pt x="509" y="10"/>
                    </a:lnTo>
                    <a:lnTo>
                      <a:pt x="510" y="10"/>
                    </a:lnTo>
                    <a:lnTo>
                      <a:pt x="511" y="10"/>
                    </a:lnTo>
                    <a:lnTo>
                      <a:pt x="512" y="10"/>
                    </a:lnTo>
                    <a:lnTo>
                      <a:pt x="513" y="10"/>
                    </a:lnTo>
                    <a:lnTo>
                      <a:pt x="514" y="10"/>
                    </a:lnTo>
                    <a:lnTo>
                      <a:pt x="515" y="10"/>
                    </a:lnTo>
                    <a:lnTo>
                      <a:pt x="516" y="10"/>
                    </a:lnTo>
                    <a:lnTo>
                      <a:pt x="517" y="10"/>
                    </a:lnTo>
                    <a:lnTo>
                      <a:pt x="518" y="10"/>
                    </a:lnTo>
                    <a:lnTo>
                      <a:pt x="519" y="10"/>
                    </a:lnTo>
                    <a:lnTo>
                      <a:pt x="520" y="10"/>
                    </a:lnTo>
                    <a:lnTo>
                      <a:pt x="521" y="10"/>
                    </a:lnTo>
                    <a:lnTo>
                      <a:pt x="522" y="10"/>
                    </a:lnTo>
                    <a:lnTo>
                      <a:pt x="523" y="10"/>
                    </a:lnTo>
                    <a:lnTo>
                      <a:pt x="524" y="10"/>
                    </a:lnTo>
                    <a:lnTo>
                      <a:pt x="525" y="10"/>
                    </a:lnTo>
                    <a:lnTo>
                      <a:pt x="526" y="10"/>
                    </a:lnTo>
                    <a:lnTo>
                      <a:pt x="527" y="10"/>
                    </a:lnTo>
                    <a:lnTo>
                      <a:pt x="528" y="10"/>
                    </a:lnTo>
                    <a:lnTo>
                      <a:pt x="529" y="10"/>
                    </a:lnTo>
                    <a:lnTo>
                      <a:pt x="530" y="10"/>
                    </a:lnTo>
                    <a:lnTo>
                      <a:pt x="531" y="10"/>
                    </a:lnTo>
                    <a:lnTo>
                      <a:pt x="532" y="10"/>
                    </a:lnTo>
                    <a:lnTo>
                      <a:pt x="533" y="10"/>
                    </a:lnTo>
                    <a:lnTo>
                      <a:pt x="534" y="10"/>
                    </a:lnTo>
                    <a:lnTo>
                      <a:pt x="535" y="10"/>
                    </a:lnTo>
                    <a:lnTo>
                      <a:pt x="536" y="10"/>
                    </a:lnTo>
                    <a:lnTo>
                      <a:pt x="537" y="10"/>
                    </a:lnTo>
                    <a:lnTo>
                      <a:pt x="538" y="10"/>
                    </a:lnTo>
                    <a:lnTo>
                      <a:pt x="539" y="10"/>
                    </a:lnTo>
                    <a:lnTo>
                      <a:pt x="540" y="10"/>
                    </a:lnTo>
                    <a:lnTo>
                      <a:pt x="541" y="10"/>
                    </a:lnTo>
                    <a:lnTo>
                      <a:pt x="542" y="10"/>
                    </a:lnTo>
                    <a:lnTo>
                      <a:pt x="543" y="10"/>
                    </a:lnTo>
                    <a:lnTo>
                      <a:pt x="544" y="10"/>
                    </a:lnTo>
                    <a:lnTo>
                      <a:pt x="545" y="10"/>
                    </a:lnTo>
                    <a:lnTo>
                      <a:pt x="546" y="10"/>
                    </a:lnTo>
                    <a:lnTo>
                      <a:pt x="547" y="10"/>
                    </a:lnTo>
                    <a:lnTo>
                      <a:pt x="548" y="10"/>
                    </a:lnTo>
                    <a:lnTo>
                      <a:pt x="549" y="10"/>
                    </a:lnTo>
                    <a:lnTo>
                      <a:pt x="550" y="10"/>
                    </a:lnTo>
                    <a:lnTo>
                      <a:pt x="551" y="10"/>
                    </a:lnTo>
                    <a:lnTo>
                      <a:pt x="552" y="10"/>
                    </a:lnTo>
                    <a:lnTo>
                      <a:pt x="553" y="10"/>
                    </a:lnTo>
                    <a:lnTo>
                      <a:pt x="554" y="10"/>
                    </a:lnTo>
                    <a:lnTo>
                      <a:pt x="555" y="10"/>
                    </a:lnTo>
                    <a:lnTo>
                      <a:pt x="556" y="10"/>
                    </a:lnTo>
                    <a:lnTo>
                      <a:pt x="557" y="10"/>
                    </a:lnTo>
                    <a:lnTo>
                      <a:pt x="558" y="10"/>
                    </a:lnTo>
                    <a:lnTo>
                      <a:pt x="559" y="10"/>
                    </a:lnTo>
                    <a:lnTo>
                      <a:pt x="560" y="10"/>
                    </a:lnTo>
                    <a:lnTo>
                      <a:pt x="561" y="10"/>
                    </a:lnTo>
                    <a:lnTo>
                      <a:pt x="562" y="10"/>
                    </a:lnTo>
                    <a:lnTo>
                      <a:pt x="563" y="10"/>
                    </a:lnTo>
                    <a:lnTo>
                      <a:pt x="564" y="10"/>
                    </a:lnTo>
                    <a:lnTo>
                      <a:pt x="565" y="10"/>
                    </a:lnTo>
                    <a:lnTo>
                      <a:pt x="566" y="10"/>
                    </a:lnTo>
                    <a:lnTo>
                      <a:pt x="567" y="10"/>
                    </a:lnTo>
                    <a:lnTo>
                      <a:pt x="568" y="10"/>
                    </a:lnTo>
                    <a:lnTo>
                      <a:pt x="569" y="10"/>
                    </a:lnTo>
                    <a:lnTo>
                      <a:pt x="570" y="10"/>
                    </a:lnTo>
                    <a:lnTo>
                      <a:pt x="571" y="10"/>
                    </a:lnTo>
                    <a:lnTo>
                      <a:pt x="572" y="10"/>
                    </a:lnTo>
                    <a:lnTo>
                      <a:pt x="573" y="10"/>
                    </a:lnTo>
                    <a:lnTo>
                      <a:pt x="574" y="10"/>
                    </a:lnTo>
                    <a:lnTo>
                      <a:pt x="575" y="10"/>
                    </a:lnTo>
                    <a:lnTo>
                      <a:pt x="576" y="10"/>
                    </a:lnTo>
                    <a:lnTo>
                      <a:pt x="577" y="10"/>
                    </a:lnTo>
                    <a:lnTo>
                      <a:pt x="578" y="10"/>
                    </a:lnTo>
                    <a:lnTo>
                      <a:pt x="579" y="10"/>
                    </a:lnTo>
                    <a:lnTo>
                      <a:pt x="579" y="9"/>
                    </a:lnTo>
                    <a:lnTo>
                      <a:pt x="580" y="9"/>
                    </a:lnTo>
                    <a:lnTo>
                      <a:pt x="581" y="9"/>
                    </a:lnTo>
                    <a:lnTo>
                      <a:pt x="582" y="9"/>
                    </a:lnTo>
                    <a:lnTo>
                      <a:pt x="583" y="9"/>
                    </a:lnTo>
                    <a:lnTo>
                      <a:pt x="584" y="9"/>
                    </a:lnTo>
                    <a:lnTo>
                      <a:pt x="585" y="9"/>
                    </a:lnTo>
                    <a:lnTo>
                      <a:pt x="586" y="9"/>
                    </a:lnTo>
                    <a:lnTo>
                      <a:pt x="587" y="9"/>
                    </a:lnTo>
                    <a:lnTo>
                      <a:pt x="588" y="9"/>
                    </a:lnTo>
                    <a:lnTo>
                      <a:pt x="589" y="9"/>
                    </a:lnTo>
                    <a:lnTo>
                      <a:pt x="590" y="9"/>
                    </a:lnTo>
                    <a:lnTo>
                      <a:pt x="591" y="9"/>
                    </a:lnTo>
                    <a:lnTo>
                      <a:pt x="592" y="9"/>
                    </a:lnTo>
                    <a:lnTo>
                      <a:pt x="593" y="9"/>
                    </a:lnTo>
                    <a:lnTo>
                      <a:pt x="594" y="9"/>
                    </a:lnTo>
                    <a:lnTo>
                      <a:pt x="595" y="9"/>
                    </a:lnTo>
                    <a:lnTo>
                      <a:pt x="596" y="9"/>
                    </a:lnTo>
                    <a:lnTo>
                      <a:pt x="597" y="9"/>
                    </a:lnTo>
                    <a:lnTo>
                      <a:pt x="598" y="9"/>
                    </a:lnTo>
                    <a:lnTo>
                      <a:pt x="599" y="9"/>
                    </a:lnTo>
                    <a:lnTo>
                      <a:pt x="600" y="9"/>
                    </a:lnTo>
                    <a:lnTo>
                      <a:pt x="601" y="9"/>
                    </a:lnTo>
                    <a:lnTo>
                      <a:pt x="602" y="9"/>
                    </a:lnTo>
                    <a:lnTo>
                      <a:pt x="603" y="9"/>
                    </a:lnTo>
                    <a:lnTo>
                      <a:pt x="604" y="8"/>
                    </a:lnTo>
                    <a:lnTo>
                      <a:pt x="605" y="8"/>
                    </a:lnTo>
                    <a:lnTo>
                      <a:pt x="606" y="8"/>
                    </a:lnTo>
                    <a:lnTo>
                      <a:pt x="607" y="8"/>
                    </a:lnTo>
                    <a:lnTo>
                      <a:pt x="608" y="8"/>
                    </a:lnTo>
                    <a:lnTo>
                      <a:pt x="609" y="8"/>
                    </a:lnTo>
                    <a:lnTo>
                      <a:pt x="610" y="8"/>
                    </a:lnTo>
                    <a:lnTo>
                      <a:pt x="611" y="8"/>
                    </a:lnTo>
                    <a:lnTo>
                      <a:pt x="612" y="8"/>
                    </a:lnTo>
                    <a:lnTo>
                      <a:pt x="613" y="8"/>
                    </a:lnTo>
                    <a:lnTo>
                      <a:pt x="614" y="8"/>
                    </a:lnTo>
                    <a:lnTo>
                      <a:pt x="615" y="8"/>
                    </a:lnTo>
                    <a:lnTo>
                      <a:pt x="616" y="8"/>
                    </a:lnTo>
                    <a:lnTo>
                      <a:pt x="617" y="8"/>
                    </a:lnTo>
                    <a:lnTo>
                      <a:pt x="618" y="8"/>
                    </a:lnTo>
                    <a:lnTo>
                      <a:pt x="619" y="8"/>
                    </a:lnTo>
                    <a:lnTo>
                      <a:pt x="620" y="7"/>
                    </a:lnTo>
                    <a:lnTo>
                      <a:pt x="621" y="7"/>
                    </a:lnTo>
                    <a:lnTo>
                      <a:pt x="622" y="7"/>
                    </a:lnTo>
                    <a:lnTo>
                      <a:pt x="623" y="7"/>
                    </a:lnTo>
                    <a:lnTo>
                      <a:pt x="624" y="7"/>
                    </a:lnTo>
                    <a:lnTo>
                      <a:pt x="625" y="7"/>
                    </a:lnTo>
                    <a:lnTo>
                      <a:pt x="626" y="7"/>
                    </a:lnTo>
                    <a:lnTo>
                      <a:pt x="627" y="7"/>
                    </a:lnTo>
                    <a:lnTo>
                      <a:pt x="628" y="7"/>
                    </a:lnTo>
                    <a:lnTo>
                      <a:pt x="629" y="7"/>
                    </a:lnTo>
                    <a:lnTo>
                      <a:pt x="630" y="7"/>
                    </a:lnTo>
                    <a:lnTo>
                      <a:pt x="631" y="7"/>
                    </a:lnTo>
                    <a:lnTo>
                      <a:pt x="632" y="7"/>
                    </a:lnTo>
                    <a:lnTo>
                      <a:pt x="632" y="6"/>
                    </a:lnTo>
                    <a:lnTo>
                      <a:pt x="633" y="6"/>
                    </a:lnTo>
                    <a:lnTo>
                      <a:pt x="634" y="6"/>
                    </a:lnTo>
                    <a:lnTo>
                      <a:pt x="635" y="6"/>
                    </a:lnTo>
                    <a:lnTo>
                      <a:pt x="636" y="6"/>
                    </a:lnTo>
                    <a:lnTo>
                      <a:pt x="637" y="6"/>
                    </a:lnTo>
                    <a:lnTo>
                      <a:pt x="638" y="6"/>
                    </a:lnTo>
                    <a:lnTo>
                      <a:pt x="639" y="6"/>
                    </a:lnTo>
                    <a:lnTo>
                      <a:pt x="640" y="6"/>
                    </a:lnTo>
                    <a:lnTo>
                      <a:pt x="641" y="6"/>
                    </a:lnTo>
                    <a:lnTo>
                      <a:pt x="642" y="6"/>
                    </a:lnTo>
                    <a:lnTo>
                      <a:pt x="643" y="6"/>
                    </a:lnTo>
                    <a:lnTo>
                      <a:pt x="644" y="6"/>
                    </a:lnTo>
                    <a:lnTo>
                      <a:pt x="644" y="5"/>
                    </a:lnTo>
                    <a:lnTo>
                      <a:pt x="645" y="5"/>
                    </a:lnTo>
                    <a:lnTo>
                      <a:pt x="646" y="5"/>
                    </a:lnTo>
                    <a:lnTo>
                      <a:pt x="647" y="5"/>
                    </a:lnTo>
                    <a:lnTo>
                      <a:pt x="648" y="5"/>
                    </a:lnTo>
                    <a:lnTo>
                      <a:pt x="649" y="5"/>
                    </a:lnTo>
                    <a:lnTo>
                      <a:pt x="650" y="5"/>
                    </a:lnTo>
                    <a:lnTo>
                      <a:pt x="651" y="5"/>
                    </a:lnTo>
                    <a:lnTo>
                      <a:pt x="652" y="5"/>
                    </a:lnTo>
                    <a:lnTo>
                      <a:pt x="653" y="4"/>
                    </a:lnTo>
                    <a:lnTo>
                      <a:pt x="654" y="4"/>
                    </a:lnTo>
                    <a:lnTo>
                      <a:pt x="655" y="4"/>
                    </a:lnTo>
                    <a:lnTo>
                      <a:pt x="656" y="4"/>
                    </a:lnTo>
                    <a:lnTo>
                      <a:pt x="657" y="4"/>
                    </a:lnTo>
                    <a:lnTo>
                      <a:pt x="658" y="4"/>
                    </a:lnTo>
                    <a:lnTo>
                      <a:pt x="659" y="4"/>
                    </a:lnTo>
                    <a:lnTo>
                      <a:pt x="660" y="4"/>
                    </a:lnTo>
                    <a:lnTo>
                      <a:pt x="661" y="3"/>
                    </a:lnTo>
                    <a:lnTo>
                      <a:pt x="662" y="3"/>
                    </a:lnTo>
                    <a:lnTo>
                      <a:pt x="663" y="3"/>
                    </a:lnTo>
                    <a:lnTo>
                      <a:pt x="664" y="3"/>
                    </a:lnTo>
                    <a:lnTo>
                      <a:pt x="665" y="3"/>
                    </a:lnTo>
                    <a:lnTo>
                      <a:pt x="666" y="3"/>
                    </a:lnTo>
                    <a:lnTo>
                      <a:pt x="667" y="3"/>
                    </a:lnTo>
                    <a:lnTo>
                      <a:pt x="668" y="2"/>
                    </a:lnTo>
                    <a:lnTo>
                      <a:pt x="669" y="2"/>
                    </a:lnTo>
                    <a:lnTo>
                      <a:pt x="670" y="2"/>
                    </a:lnTo>
                    <a:lnTo>
                      <a:pt x="671" y="2"/>
                    </a:lnTo>
                    <a:lnTo>
                      <a:pt x="672" y="2"/>
                    </a:lnTo>
                    <a:lnTo>
                      <a:pt x="673" y="2"/>
                    </a:lnTo>
                    <a:lnTo>
                      <a:pt x="674" y="2"/>
                    </a:lnTo>
                    <a:lnTo>
                      <a:pt x="675" y="2"/>
                    </a:lnTo>
                    <a:lnTo>
                      <a:pt x="675" y="1"/>
                    </a:lnTo>
                    <a:lnTo>
                      <a:pt x="676" y="1"/>
                    </a:lnTo>
                    <a:lnTo>
                      <a:pt x="677" y="1"/>
                    </a:lnTo>
                    <a:lnTo>
                      <a:pt x="678" y="1"/>
                    </a:lnTo>
                    <a:lnTo>
                      <a:pt x="679" y="1"/>
                    </a:lnTo>
                    <a:lnTo>
                      <a:pt x="680" y="1"/>
                    </a:lnTo>
                    <a:lnTo>
                      <a:pt x="681" y="1"/>
                    </a:lnTo>
                    <a:lnTo>
                      <a:pt x="682" y="0"/>
                    </a:lnTo>
                  </a:path>
                </a:pathLst>
              </a:custGeom>
              <a:noFill/>
              <a:ln w="36513">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47123" name="Rectangle 141"/>
              <p:cNvSpPr>
                <a:spLocks noChangeArrowheads="1"/>
              </p:cNvSpPr>
              <p:nvPr/>
            </p:nvSpPr>
            <p:spPr bwMode="auto">
              <a:xfrm>
                <a:off x="4748" y="2836"/>
                <a:ext cx="80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47121" name="Rectangle 142"/>
            <p:cNvSpPr>
              <a:spLocks noChangeArrowheads="1"/>
            </p:cNvSpPr>
            <p:nvPr/>
          </p:nvSpPr>
          <p:spPr bwMode="auto">
            <a:xfrm>
              <a:off x="4887" y="2842"/>
              <a:ext cx="6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a:solidFill>
                    <a:srgbClr val="00CCFF"/>
                  </a:solidFill>
                  <a:latin typeface="Arial Black" pitchFamily="34" charset="0"/>
                </a:rPr>
                <a:t>30-40 cm</a:t>
              </a:r>
              <a:endParaRPr lang="de-AT" sz="1600">
                <a:solidFill>
                  <a:srgbClr val="339966"/>
                </a:solidFill>
                <a:latin typeface="Arial Black" pitchFamily="34" charset="0"/>
              </a:endParaRPr>
            </a:p>
          </p:txBody>
        </p:sp>
      </p:grpSp>
      <p:grpSp>
        <p:nvGrpSpPr>
          <p:cNvPr id="145551" name="Group 143"/>
          <p:cNvGrpSpPr>
            <a:grpSpLocks/>
          </p:cNvGrpSpPr>
          <p:nvPr/>
        </p:nvGrpSpPr>
        <p:grpSpPr bwMode="auto">
          <a:xfrm>
            <a:off x="1335088" y="4724400"/>
            <a:ext cx="7451725" cy="244475"/>
            <a:chOff x="841" y="2976"/>
            <a:chExt cx="4694" cy="154"/>
          </a:xfrm>
        </p:grpSpPr>
        <p:sp>
          <p:nvSpPr>
            <p:cNvPr id="47118" name="Freeform 144"/>
            <p:cNvSpPr>
              <a:spLocks/>
            </p:cNvSpPr>
            <p:nvPr/>
          </p:nvSpPr>
          <p:spPr bwMode="auto">
            <a:xfrm>
              <a:off x="841" y="3003"/>
              <a:ext cx="3936" cy="80"/>
            </a:xfrm>
            <a:custGeom>
              <a:avLst/>
              <a:gdLst>
                <a:gd name="T0" fmla="*/ 58 w 682"/>
                <a:gd name="T1" fmla="*/ 63 h 14"/>
                <a:gd name="T2" fmla="*/ 121 w 682"/>
                <a:gd name="T3" fmla="*/ 69 h 14"/>
                <a:gd name="T4" fmla="*/ 185 w 682"/>
                <a:gd name="T5" fmla="*/ 74 h 14"/>
                <a:gd name="T6" fmla="*/ 248 w 682"/>
                <a:gd name="T7" fmla="*/ 74 h 14"/>
                <a:gd name="T8" fmla="*/ 312 w 682"/>
                <a:gd name="T9" fmla="*/ 74 h 14"/>
                <a:gd name="T10" fmla="*/ 375 w 682"/>
                <a:gd name="T11" fmla="*/ 80 h 14"/>
                <a:gd name="T12" fmla="*/ 433 w 682"/>
                <a:gd name="T13" fmla="*/ 80 h 14"/>
                <a:gd name="T14" fmla="*/ 496 w 682"/>
                <a:gd name="T15" fmla="*/ 80 h 14"/>
                <a:gd name="T16" fmla="*/ 560 w 682"/>
                <a:gd name="T17" fmla="*/ 80 h 14"/>
                <a:gd name="T18" fmla="*/ 623 w 682"/>
                <a:gd name="T19" fmla="*/ 74 h 14"/>
                <a:gd name="T20" fmla="*/ 687 w 682"/>
                <a:gd name="T21" fmla="*/ 74 h 14"/>
                <a:gd name="T22" fmla="*/ 744 w 682"/>
                <a:gd name="T23" fmla="*/ 74 h 14"/>
                <a:gd name="T24" fmla="*/ 808 w 682"/>
                <a:gd name="T25" fmla="*/ 69 h 14"/>
                <a:gd name="T26" fmla="*/ 871 w 682"/>
                <a:gd name="T27" fmla="*/ 69 h 14"/>
                <a:gd name="T28" fmla="*/ 935 w 682"/>
                <a:gd name="T29" fmla="*/ 63 h 14"/>
                <a:gd name="T30" fmla="*/ 998 w 682"/>
                <a:gd name="T31" fmla="*/ 63 h 14"/>
                <a:gd name="T32" fmla="*/ 1062 w 682"/>
                <a:gd name="T33" fmla="*/ 57 h 14"/>
                <a:gd name="T34" fmla="*/ 1120 w 682"/>
                <a:gd name="T35" fmla="*/ 57 h 14"/>
                <a:gd name="T36" fmla="*/ 1183 w 682"/>
                <a:gd name="T37" fmla="*/ 51 h 14"/>
                <a:gd name="T38" fmla="*/ 1247 w 682"/>
                <a:gd name="T39" fmla="*/ 46 h 14"/>
                <a:gd name="T40" fmla="*/ 1310 w 682"/>
                <a:gd name="T41" fmla="*/ 46 h 14"/>
                <a:gd name="T42" fmla="*/ 1374 w 682"/>
                <a:gd name="T43" fmla="*/ 40 h 14"/>
                <a:gd name="T44" fmla="*/ 1431 w 682"/>
                <a:gd name="T45" fmla="*/ 34 h 14"/>
                <a:gd name="T46" fmla="*/ 1495 w 682"/>
                <a:gd name="T47" fmla="*/ 34 h 14"/>
                <a:gd name="T48" fmla="*/ 1558 w 682"/>
                <a:gd name="T49" fmla="*/ 29 h 14"/>
                <a:gd name="T50" fmla="*/ 1622 w 682"/>
                <a:gd name="T51" fmla="*/ 23 h 14"/>
                <a:gd name="T52" fmla="*/ 1685 w 682"/>
                <a:gd name="T53" fmla="*/ 23 h 14"/>
                <a:gd name="T54" fmla="*/ 1749 w 682"/>
                <a:gd name="T55" fmla="*/ 17 h 14"/>
                <a:gd name="T56" fmla="*/ 1806 w 682"/>
                <a:gd name="T57" fmla="*/ 17 h 14"/>
                <a:gd name="T58" fmla="*/ 1870 w 682"/>
                <a:gd name="T59" fmla="*/ 11 h 14"/>
                <a:gd name="T60" fmla="*/ 1933 w 682"/>
                <a:gd name="T61" fmla="*/ 11 h 14"/>
                <a:gd name="T62" fmla="*/ 1997 w 682"/>
                <a:gd name="T63" fmla="*/ 11 h 14"/>
                <a:gd name="T64" fmla="*/ 2060 w 682"/>
                <a:gd name="T65" fmla="*/ 6 h 14"/>
                <a:gd name="T66" fmla="*/ 2118 w 682"/>
                <a:gd name="T67" fmla="*/ 6 h 14"/>
                <a:gd name="T68" fmla="*/ 2182 w 682"/>
                <a:gd name="T69" fmla="*/ 6 h 14"/>
                <a:gd name="T70" fmla="*/ 2245 w 682"/>
                <a:gd name="T71" fmla="*/ 0 h 14"/>
                <a:gd name="T72" fmla="*/ 2309 w 682"/>
                <a:gd name="T73" fmla="*/ 0 h 14"/>
                <a:gd name="T74" fmla="*/ 2372 w 682"/>
                <a:gd name="T75" fmla="*/ 0 h 14"/>
                <a:gd name="T76" fmla="*/ 2430 w 682"/>
                <a:gd name="T77" fmla="*/ 0 h 14"/>
                <a:gd name="T78" fmla="*/ 2493 w 682"/>
                <a:gd name="T79" fmla="*/ 0 h 14"/>
                <a:gd name="T80" fmla="*/ 2557 w 682"/>
                <a:gd name="T81" fmla="*/ 0 h 14"/>
                <a:gd name="T82" fmla="*/ 2620 w 682"/>
                <a:gd name="T83" fmla="*/ 0 h 14"/>
                <a:gd name="T84" fmla="*/ 2684 w 682"/>
                <a:gd name="T85" fmla="*/ 0 h 14"/>
                <a:gd name="T86" fmla="*/ 2747 w 682"/>
                <a:gd name="T87" fmla="*/ 0 h 14"/>
                <a:gd name="T88" fmla="*/ 2805 w 682"/>
                <a:gd name="T89" fmla="*/ 6 h 14"/>
                <a:gd name="T90" fmla="*/ 2868 w 682"/>
                <a:gd name="T91" fmla="*/ 6 h 14"/>
                <a:gd name="T92" fmla="*/ 2932 w 682"/>
                <a:gd name="T93" fmla="*/ 6 h 14"/>
                <a:gd name="T94" fmla="*/ 2995 w 682"/>
                <a:gd name="T95" fmla="*/ 6 h 14"/>
                <a:gd name="T96" fmla="*/ 3059 w 682"/>
                <a:gd name="T97" fmla="*/ 11 h 14"/>
                <a:gd name="T98" fmla="*/ 3122 w 682"/>
                <a:gd name="T99" fmla="*/ 11 h 14"/>
                <a:gd name="T100" fmla="*/ 3180 w 682"/>
                <a:gd name="T101" fmla="*/ 11 h 14"/>
                <a:gd name="T102" fmla="*/ 3243 w 682"/>
                <a:gd name="T103" fmla="*/ 17 h 14"/>
                <a:gd name="T104" fmla="*/ 3307 w 682"/>
                <a:gd name="T105" fmla="*/ 17 h 14"/>
                <a:gd name="T106" fmla="*/ 3370 w 682"/>
                <a:gd name="T107" fmla="*/ 17 h 14"/>
                <a:gd name="T108" fmla="*/ 3434 w 682"/>
                <a:gd name="T109" fmla="*/ 23 h 14"/>
                <a:gd name="T110" fmla="*/ 3492 w 682"/>
                <a:gd name="T111" fmla="*/ 23 h 14"/>
                <a:gd name="T112" fmla="*/ 3555 w 682"/>
                <a:gd name="T113" fmla="*/ 23 h 14"/>
                <a:gd name="T114" fmla="*/ 3619 w 682"/>
                <a:gd name="T115" fmla="*/ 23 h 14"/>
                <a:gd name="T116" fmla="*/ 3682 w 682"/>
                <a:gd name="T117" fmla="*/ 29 h 14"/>
                <a:gd name="T118" fmla="*/ 3746 w 682"/>
                <a:gd name="T119" fmla="*/ 29 h 14"/>
                <a:gd name="T120" fmla="*/ 3803 w 682"/>
                <a:gd name="T121" fmla="*/ 29 h 14"/>
                <a:gd name="T122" fmla="*/ 3867 w 682"/>
                <a:gd name="T123" fmla="*/ 29 h 14"/>
                <a:gd name="T124" fmla="*/ 3930 w 682"/>
                <a:gd name="T125" fmla="*/ 29 h 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2" h="14">
                  <a:moveTo>
                    <a:pt x="0" y="10"/>
                  </a:moveTo>
                  <a:lnTo>
                    <a:pt x="1" y="10"/>
                  </a:lnTo>
                  <a:lnTo>
                    <a:pt x="2" y="10"/>
                  </a:lnTo>
                  <a:lnTo>
                    <a:pt x="3" y="10"/>
                  </a:lnTo>
                  <a:lnTo>
                    <a:pt x="4" y="10"/>
                  </a:lnTo>
                  <a:lnTo>
                    <a:pt x="5" y="11"/>
                  </a:lnTo>
                  <a:lnTo>
                    <a:pt x="6" y="11"/>
                  </a:lnTo>
                  <a:lnTo>
                    <a:pt x="7" y="11"/>
                  </a:lnTo>
                  <a:lnTo>
                    <a:pt x="8" y="11"/>
                  </a:lnTo>
                  <a:lnTo>
                    <a:pt x="9" y="11"/>
                  </a:lnTo>
                  <a:lnTo>
                    <a:pt x="10" y="11"/>
                  </a:lnTo>
                  <a:lnTo>
                    <a:pt x="11" y="11"/>
                  </a:lnTo>
                  <a:lnTo>
                    <a:pt x="12" y="11"/>
                  </a:lnTo>
                  <a:lnTo>
                    <a:pt x="13" y="11"/>
                  </a:lnTo>
                  <a:lnTo>
                    <a:pt x="14" y="11"/>
                  </a:lnTo>
                  <a:lnTo>
                    <a:pt x="15" y="11"/>
                  </a:lnTo>
                  <a:lnTo>
                    <a:pt x="16" y="12"/>
                  </a:lnTo>
                  <a:lnTo>
                    <a:pt x="17" y="12"/>
                  </a:lnTo>
                  <a:lnTo>
                    <a:pt x="18" y="12"/>
                  </a:lnTo>
                  <a:lnTo>
                    <a:pt x="19" y="12"/>
                  </a:lnTo>
                  <a:lnTo>
                    <a:pt x="20" y="12"/>
                  </a:lnTo>
                  <a:lnTo>
                    <a:pt x="21" y="12"/>
                  </a:lnTo>
                  <a:lnTo>
                    <a:pt x="22" y="12"/>
                  </a:lnTo>
                  <a:lnTo>
                    <a:pt x="23" y="12"/>
                  </a:lnTo>
                  <a:lnTo>
                    <a:pt x="24" y="12"/>
                  </a:lnTo>
                  <a:lnTo>
                    <a:pt x="25" y="12"/>
                  </a:lnTo>
                  <a:lnTo>
                    <a:pt x="26" y="12"/>
                  </a:lnTo>
                  <a:lnTo>
                    <a:pt x="27" y="12"/>
                  </a:lnTo>
                  <a:lnTo>
                    <a:pt x="28" y="12"/>
                  </a:lnTo>
                  <a:lnTo>
                    <a:pt x="29" y="12"/>
                  </a:lnTo>
                  <a:lnTo>
                    <a:pt x="30" y="12"/>
                  </a:lnTo>
                  <a:lnTo>
                    <a:pt x="31" y="12"/>
                  </a:lnTo>
                  <a:lnTo>
                    <a:pt x="32" y="13"/>
                  </a:lnTo>
                  <a:lnTo>
                    <a:pt x="33" y="13"/>
                  </a:lnTo>
                  <a:lnTo>
                    <a:pt x="34" y="13"/>
                  </a:lnTo>
                  <a:lnTo>
                    <a:pt x="35" y="13"/>
                  </a:lnTo>
                  <a:lnTo>
                    <a:pt x="36" y="13"/>
                  </a:lnTo>
                  <a:lnTo>
                    <a:pt x="37" y="13"/>
                  </a:lnTo>
                  <a:lnTo>
                    <a:pt x="38" y="13"/>
                  </a:lnTo>
                  <a:lnTo>
                    <a:pt x="39" y="13"/>
                  </a:lnTo>
                  <a:lnTo>
                    <a:pt x="40" y="13"/>
                  </a:lnTo>
                  <a:lnTo>
                    <a:pt x="41" y="13"/>
                  </a:lnTo>
                  <a:lnTo>
                    <a:pt x="42" y="13"/>
                  </a:lnTo>
                  <a:lnTo>
                    <a:pt x="43" y="13"/>
                  </a:lnTo>
                  <a:lnTo>
                    <a:pt x="44" y="13"/>
                  </a:lnTo>
                  <a:lnTo>
                    <a:pt x="45" y="13"/>
                  </a:lnTo>
                  <a:lnTo>
                    <a:pt x="46" y="13"/>
                  </a:lnTo>
                  <a:lnTo>
                    <a:pt x="47" y="13"/>
                  </a:lnTo>
                  <a:lnTo>
                    <a:pt x="48" y="13"/>
                  </a:lnTo>
                  <a:lnTo>
                    <a:pt x="49" y="13"/>
                  </a:lnTo>
                  <a:lnTo>
                    <a:pt x="50" y="13"/>
                  </a:lnTo>
                  <a:lnTo>
                    <a:pt x="51" y="13"/>
                  </a:lnTo>
                  <a:lnTo>
                    <a:pt x="52" y="13"/>
                  </a:lnTo>
                  <a:lnTo>
                    <a:pt x="53" y="13"/>
                  </a:lnTo>
                  <a:lnTo>
                    <a:pt x="54" y="13"/>
                  </a:lnTo>
                  <a:lnTo>
                    <a:pt x="55" y="13"/>
                  </a:lnTo>
                  <a:lnTo>
                    <a:pt x="56" y="14"/>
                  </a:lnTo>
                  <a:lnTo>
                    <a:pt x="57" y="14"/>
                  </a:lnTo>
                  <a:lnTo>
                    <a:pt x="58" y="14"/>
                  </a:lnTo>
                  <a:lnTo>
                    <a:pt x="59" y="14"/>
                  </a:lnTo>
                  <a:lnTo>
                    <a:pt x="60" y="14"/>
                  </a:lnTo>
                  <a:lnTo>
                    <a:pt x="61" y="14"/>
                  </a:lnTo>
                  <a:lnTo>
                    <a:pt x="62" y="14"/>
                  </a:lnTo>
                  <a:lnTo>
                    <a:pt x="63" y="14"/>
                  </a:lnTo>
                  <a:lnTo>
                    <a:pt x="64" y="14"/>
                  </a:lnTo>
                  <a:lnTo>
                    <a:pt x="65" y="14"/>
                  </a:lnTo>
                  <a:lnTo>
                    <a:pt x="66" y="14"/>
                  </a:lnTo>
                  <a:lnTo>
                    <a:pt x="67" y="14"/>
                  </a:lnTo>
                  <a:lnTo>
                    <a:pt x="68" y="14"/>
                  </a:lnTo>
                  <a:lnTo>
                    <a:pt x="69" y="14"/>
                  </a:lnTo>
                  <a:lnTo>
                    <a:pt x="70" y="14"/>
                  </a:lnTo>
                  <a:lnTo>
                    <a:pt x="71" y="14"/>
                  </a:lnTo>
                  <a:lnTo>
                    <a:pt x="72" y="14"/>
                  </a:lnTo>
                  <a:lnTo>
                    <a:pt x="73" y="14"/>
                  </a:lnTo>
                  <a:lnTo>
                    <a:pt x="74" y="14"/>
                  </a:lnTo>
                  <a:lnTo>
                    <a:pt x="75" y="14"/>
                  </a:lnTo>
                  <a:lnTo>
                    <a:pt x="76" y="14"/>
                  </a:lnTo>
                  <a:lnTo>
                    <a:pt x="77" y="14"/>
                  </a:lnTo>
                  <a:lnTo>
                    <a:pt x="78" y="14"/>
                  </a:lnTo>
                  <a:lnTo>
                    <a:pt x="79" y="14"/>
                  </a:lnTo>
                  <a:lnTo>
                    <a:pt x="80" y="14"/>
                  </a:lnTo>
                  <a:lnTo>
                    <a:pt x="81" y="14"/>
                  </a:lnTo>
                  <a:lnTo>
                    <a:pt x="82" y="14"/>
                  </a:lnTo>
                  <a:lnTo>
                    <a:pt x="83" y="14"/>
                  </a:lnTo>
                  <a:lnTo>
                    <a:pt x="84" y="14"/>
                  </a:lnTo>
                  <a:lnTo>
                    <a:pt x="85" y="14"/>
                  </a:lnTo>
                  <a:lnTo>
                    <a:pt x="86" y="14"/>
                  </a:lnTo>
                  <a:lnTo>
                    <a:pt x="87" y="14"/>
                  </a:lnTo>
                  <a:lnTo>
                    <a:pt x="88" y="14"/>
                  </a:lnTo>
                  <a:lnTo>
                    <a:pt x="89" y="14"/>
                  </a:lnTo>
                  <a:lnTo>
                    <a:pt x="90" y="14"/>
                  </a:lnTo>
                  <a:lnTo>
                    <a:pt x="91" y="14"/>
                  </a:lnTo>
                  <a:lnTo>
                    <a:pt x="92" y="14"/>
                  </a:lnTo>
                  <a:lnTo>
                    <a:pt x="93" y="14"/>
                  </a:lnTo>
                  <a:lnTo>
                    <a:pt x="94" y="14"/>
                  </a:lnTo>
                  <a:lnTo>
                    <a:pt x="95" y="14"/>
                  </a:lnTo>
                  <a:lnTo>
                    <a:pt x="96" y="14"/>
                  </a:lnTo>
                  <a:lnTo>
                    <a:pt x="97" y="14"/>
                  </a:lnTo>
                  <a:lnTo>
                    <a:pt x="98" y="14"/>
                  </a:lnTo>
                  <a:lnTo>
                    <a:pt x="99" y="14"/>
                  </a:lnTo>
                  <a:lnTo>
                    <a:pt x="100" y="14"/>
                  </a:lnTo>
                  <a:lnTo>
                    <a:pt x="101" y="14"/>
                  </a:lnTo>
                  <a:lnTo>
                    <a:pt x="102" y="14"/>
                  </a:lnTo>
                  <a:lnTo>
                    <a:pt x="103" y="14"/>
                  </a:lnTo>
                  <a:lnTo>
                    <a:pt x="104" y="14"/>
                  </a:lnTo>
                  <a:lnTo>
                    <a:pt x="105" y="14"/>
                  </a:lnTo>
                  <a:lnTo>
                    <a:pt x="106" y="14"/>
                  </a:lnTo>
                  <a:lnTo>
                    <a:pt x="106" y="13"/>
                  </a:lnTo>
                  <a:lnTo>
                    <a:pt x="107" y="13"/>
                  </a:lnTo>
                  <a:lnTo>
                    <a:pt x="108" y="13"/>
                  </a:lnTo>
                  <a:lnTo>
                    <a:pt x="109" y="13"/>
                  </a:lnTo>
                  <a:lnTo>
                    <a:pt x="110" y="13"/>
                  </a:lnTo>
                  <a:lnTo>
                    <a:pt x="111" y="13"/>
                  </a:lnTo>
                  <a:lnTo>
                    <a:pt x="112" y="13"/>
                  </a:lnTo>
                  <a:lnTo>
                    <a:pt x="113" y="13"/>
                  </a:lnTo>
                  <a:lnTo>
                    <a:pt x="114" y="13"/>
                  </a:lnTo>
                  <a:lnTo>
                    <a:pt x="115" y="13"/>
                  </a:lnTo>
                  <a:lnTo>
                    <a:pt x="116" y="13"/>
                  </a:lnTo>
                  <a:lnTo>
                    <a:pt x="117" y="13"/>
                  </a:lnTo>
                  <a:lnTo>
                    <a:pt x="118" y="13"/>
                  </a:lnTo>
                  <a:lnTo>
                    <a:pt x="119" y="13"/>
                  </a:lnTo>
                  <a:lnTo>
                    <a:pt x="120" y="13"/>
                  </a:lnTo>
                  <a:lnTo>
                    <a:pt x="121" y="13"/>
                  </a:lnTo>
                  <a:lnTo>
                    <a:pt x="122" y="13"/>
                  </a:lnTo>
                  <a:lnTo>
                    <a:pt x="123" y="13"/>
                  </a:lnTo>
                  <a:lnTo>
                    <a:pt x="124" y="13"/>
                  </a:lnTo>
                  <a:lnTo>
                    <a:pt x="125" y="13"/>
                  </a:lnTo>
                  <a:lnTo>
                    <a:pt x="126" y="13"/>
                  </a:lnTo>
                  <a:lnTo>
                    <a:pt x="127" y="13"/>
                  </a:lnTo>
                  <a:lnTo>
                    <a:pt x="128" y="13"/>
                  </a:lnTo>
                  <a:lnTo>
                    <a:pt x="129" y="13"/>
                  </a:lnTo>
                  <a:lnTo>
                    <a:pt x="130" y="13"/>
                  </a:lnTo>
                  <a:lnTo>
                    <a:pt x="131" y="13"/>
                  </a:lnTo>
                  <a:lnTo>
                    <a:pt x="132" y="13"/>
                  </a:lnTo>
                  <a:lnTo>
                    <a:pt x="133" y="13"/>
                  </a:lnTo>
                  <a:lnTo>
                    <a:pt x="134" y="13"/>
                  </a:lnTo>
                  <a:lnTo>
                    <a:pt x="135" y="13"/>
                  </a:lnTo>
                  <a:lnTo>
                    <a:pt x="136" y="13"/>
                  </a:lnTo>
                  <a:lnTo>
                    <a:pt x="136" y="12"/>
                  </a:lnTo>
                  <a:lnTo>
                    <a:pt x="137" y="12"/>
                  </a:lnTo>
                  <a:lnTo>
                    <a:pt x="138" y="12"/>
                  </a:lnTo>
                  <a:lnTo>
                    <a:pt x="139" y="12"/>
                  </a:lnTo>
                  <a:lnTo>
                    <a:pt x="140" y="12"/>
                  </a:lnTo>
                  <a:lnTo>
                    <a:pt x="141" y="12"/>
                  </a:lnTo>
                  <a:lnTo>
                    <a:pt x="142" y="12"/>
                  </a:lnTo>
                  <a:lnTo>
                    <a:pt x="143" y="12"/>
                  </a:lnTo>
                  <a:lnTo>
                    <a:pt x="144" y="12"/>
                  </a:lnTo>
                  <a:lnTo>
                    <a:pt x="145" y="12"/>
                  </a:lnTo>
                  <a:lnTo>
                    <a:pt x="146" y="12"/>
                  </a:lnTo>
                  <a:lnTo>
                    <a:pt x="147" y="12"/>
                  </a:lnTo>
                  <a:lnTo>
                    <a:pt x="148" y="12"/>
                  </a:lnTo>
                  <a:lnTo>
                    <a:pt x="149" y="12"/>
                  </a:lnTo>
                  <a:lnTo>
                    <a:pt x="150" y="12"/>
                  </a:lnTo>
                  <a:lnTo>
                    <a:pt x="151" y="12"/>
                  </a:lnTo>
                  <a:lnTo>
                    <a:pt x="152" y="12"/>
                  </a:lnTo>
                  <a:lnTo>
                    <a:pt x="153" y="12"/>
                  </a:lnTo>
                  <a:lnTo>
                    <a:pt x="154" y="12"/>
                  </a:lnTo>
                  <a:lnTo>
                    <a:pt x="155" y="12"/>
                  </a:lnTo>
                  <a:lnTo>
                    <a:pt x="156" y="12"/>
                  </a:lnTo>
                  <a:lnTo>
                    <a:pt x="157" y="12"/>
                  </a:lnTo>
                  <a:lnTo>
                    <a:pt x="158" y="12"/>
                  </a:lnTo>
                  <a:lnTo>
                    <a:pt x="159" y="12"/>
                  </a:lnTo>
                  <a:lnTo>
                    <a:pt x="160" y="12"/>
                  </a:lnTo>
                  <a:lnTo>
                    <a:pt x="161" y="11"/>
                  </a:lnTo>
                  <a:lnTo>
                    <a:pt x="162" y="11"/>
                  </a:lnTo>
                  <a:lnTo>
                    <a:pt x="163" y="11"/>
                  </a:lnTo>
                  <a:lnTo>
                    <a:pt x="164" y="11"/>
                  </a:lnTo>
                  <a:lnTo>
                    <a:pt x="165" y="11"/>
                  </a:lnTo>
                  <a:lnTo>
                    <a:pt x="166" y="11"/>
                  </a:lnTo>
                  <a:lnTo>
                    <a:pt x="167" y="11"/>
                  </a:lnTo>
                  <a:lnTo>
                    <a:pt x="168" y="11"/>
                  </a:lnTo>
                  <a:lnTo>
                    <a:pt x="169" y="11"/>
                  </a:lnTo>
                  <a:lnTo>
                    <a:pt x="170" y="11"/>
                  </a:lnTo>
                  <a:lnTo>
                    <a:pt x="171" y="11"/>
                  </a:lnTo>
                  <a:lnTo>
                    <a:pt x="172" y="11"/>
                  </a:lnTo>
                  <a:lnTo>
                    <a:pt x="173" y="11"/>
                  </a:lnTo>
                  <a:lnTo>
                    <a:pt x="174" y="11"/>
                  </a:lnTo>
                  <a:lnTo>
                    <a:pt x="175" y="11"/>
                  </a:lnTo>
                  <a:lnTo>
                    <a:pt x="176" y="11"/>
                  </a:lnTo>
                  <a:lnTo>
                    <a:pt x="177" y="11"/>
                  </a:lnTo>
                  <a:lnTo>
                    <a:pt x="178" y="11"/>
                  </a:lnTo>
                  <a:lnTo>
                    <a:pt x="178" y="10"/>
                  </a:lnTo>
                  <a:lnTo>
                    <a:pt x="179" y="10"/>
                  </a:lnTo>
                  <a:lnTo>
                    <a:pt x="180" y="10"/>
                  </a:lnTo>
                  <a:lnTo>
                    <a:pt x="181" y="10"/>
                  </a:lnTo>
                  <a:lnTo>
                    <a:pt x="182" y="10"/>
                  </a:lnTo>
                  <a:lnTo>
                    <a:pt x="183" y="10"/>
                  </a:lnTo>
                  <a:lnTo>
                    <a:pt x="184" y="10"/>
                  </a:lnTo>
                  <a:lnTo>
                    <a:pt x="185" y="10"/>
                  </a:lnTo>
                  <a:lnTo>
                    <a:pt x="186" y="10"/>
                  </a:lnTo>
                  <a:lnTo>
                    <a:pt x="187" y="10"/>
                  </a:lnTo>
                  <a:lnTo>
                    <a:pt x="188" y="10"/>
                  </a:lnTo>
                  <a:lnTo>
                    <a:pt x="189" y="10"/>
                  </a:lnTo>
                  <a:lnTo>
                    <a:pt x="190" y="10"/>
                  </a:lnTo>
                  <a:lnTo>
                    <a:pt x="191" y="10"/>
                  </a:lnTo>
                  <a:lnTo>
                    <a:pt x="192" y="10"/>
                  </a:lnTo>
                  <a:lnTo>
                    <a:pt x="193" y="10"/>
                  </a:lnTo>
                  <a:lnTo>
                    <a:pt x="194" y="10"/>
                  </a:lnTo>
                  <a:lnTo>
                    <a:pt x="195" y="10"/>
                  </a:lnTo>
                  <a:lnTo>
                    <a:pt x="195" y="9"/>
                  </a:lnTo>
                  <a:lnTo>
                    <a:pt x="196" y="9"/>
                  </a:lnTo>
                  <a:lnTo>
                    <a:pt x="197" y="9"/>
                  </a:lnTo>
                  <a:lnTo>
                    <a:pt x="198" y="9"/>
                  </a:lnTo>
                  <a:lnTo>
                    <a:pt x="199" y="9"/>
                  </a:lnTo>
                  <a:lnTo>
                    <a:pt x="200" y="9"/>
                  </a:lnTo>
                  <a:lnTo>
                    <a:pt x="201" y="9"/>
                  </a:lnTo>
                  <a:lnTo>
                    <a:pt x="202" y="9"/>
                  </a:lnTo>
                  <a:lnTo>
                    <a:pt x="203" y="9"/>
                  </a:lnTo>
                  <a:lnTo>
                    <a:pt x="204" y="9"/>
                  </a:lnTo>
                  <a:lnTo>
                    <a:pt x="205" y="9"/>
                  </a:lnTo>
                  <a:lnTo>
                    <a:pt x="206" y="9"/>
                  </a:lnTo>
                  <a:lnTo>
                    <a:pt x="207" y="9"/>
                  </a:lnTo>
                  <a:lnTo>
                    <a:pt x="208" y="9"/>
                  </a:lnTo>
                  <a:lnTo>
                    <a:pt x="209" y="9"/>
                  </a:lnTo>
                  <a:lnTo>
                    <a:pt x="210" y="9"/>
                  </a:lnTo>
                  <a:lnTo>
                    <a:pt x="211" y="9"/>
                  </a:lnTo>
                  <a:lnTo>
                    <a:pt x="211" y="8"/>
                  </a:lnTo>
                  <a:lnTo>
                    <a:pt x="212" y="8"/>
                  </a:lnTo>
                  <a:lnTo>
                    <a:pt x="213" y="8"/>
                  </a:lnTo>
                  <a:lnTo>
                    <a:pt x="214" y="8"/>
                  </a:lnTo>
                  <a:lnTo>
                    <a:pt x="215" y="8"/>
                  </a:lnTo>
                  <a:lnTo>
                    <a:pt x="216" y="8"/>
                  </a:lnTo>
                  <a:lnTo>
                    <a:pt x="217" y="8"/>
                  </a:lnTo>
                  <a:lnTo>
                    <a:pt x="218" y="8"/>
                  </a:lnTo>
                  <a:lnTo>
                    <a:pt x="219" y="8"/>
                  </a:lnTo>
                  <a:lnTo>
                    <a:pt x="220" y="8"/>
                  </a:lnTo>
                  <a:lnTo>
                    <a:pt x="221" y="8"/>
                  </a:lnTo>
                  <a:lnTo>
                    <a:pt x="222" y="8"/>
                  </a:lnTo>
                  <a:lnTo>
                    <a:pt x="223" y="8"/>
                  </a:lnTo>
                  <a:lnTo>
                    <a:pt x="224" y="8"/>
                  </a:lnTo>
                  <a:lnTo>
                    <a:pt x="225" y="8"/>
                  </a:lnTo>
                  <a:lnTo>
                    <a:pt x="226" y="8"/>
                  </a:lnTo>
                  <a:lnTo>
                    <a:pt x="227" y="8"/>
                  </a:lnTo>
                  <a:lnTo>
                    <a:pt x="228" y="8"/>
                  </a:lnTo>
                  <a:lnTo>
                    <a:pt x="229" y="8"/>
                  </a:lnTo>
                  <a:lnTo>
                    <a:pt x="230" y="7"/>
                  </a:lnTo>
                  <a:lnTo>
                    <a:pt x="231" y="7"/>
                  </a:lnTo>
                  <a:lnTo>
                    <a:pt x="232" y="7"/>
                  </a:lnTo>
                  <a:lnTo>
                    <a:pt x="233" y="7"/>
                  </a:lnTo>
                  <a:lnTo>
                    <a:pt x="234" y="7"/>
                  </a:lnTo>
                  <a:lnTo>
                    <a:pt x="235" y="7"/>
                  </a:lnTo>
                  <a:lnTo>
                    <a:pt x="236" y="7"/>
                  </a:lnTo>
                  <a:lnTo>
                    <a:pt x="237" y="7"/>
                  </a:lnTo>
                  <a:lnTo>
                    <a:pt x="238" y="7"/>
                  </a:lnTo>
                  <a:lnTo>
                    <a:pt x="239" y="7"/>
                  </a:lnTo>
                  <a:lnTo>
                    <a:pt x="240" y="7"/>
                  </a:lnTo>
                  <a:lnTo>
                    <a:pt x="241" y="7"/>
                  </a:lnTo>
                  <a:lnTo>
                    <a:pt x="242" y="7"/>
                  </a:lnTo>
                  <a:lnTo>
                    <a:pt x="243" y="7"/>
                  </a:lnTo>
                  <a:lnTo>
                    <a:pt x="244" y="7"/>
                  </a:lnTo>
                  <a:lnTo>
                    <a:pt x="245" y="7"/>
                  </a:lnTo>
                  <a:lnTo>
                    <a:pt x="246" y="6"/>
                  </a:lnTo>
                  <a:lnTo>
                    <a:pt x="247" y="6"/>
                  </a:lnTo>
                  <a:lnTo>
                    <a:pt x="248" y="6"/>
                  </a:lnTo>
                  <a:lnTo>
                    <a:pt x="249" y="6"/>
                  </a:lnTo>
                  <a:lnTo>
                    <a:pt x="250" y="6"/>
                  </a:lnTo>
                  <a:lnTo>
                    <a:pt x="251" y="6"/>
                  </a:lnTo>
                  <a:lnTo>
                    <a:pt x="252" y="6"/>
                  </a:lnTo>
                  <a:lnTo>
                    <a:pt x="253" y="6"/>
                  </a:lnTo>
                  <a:lnTo>
                    <a:pt x="254" y="6"/>
                  </a:lnTo>
                  <a:lnTo>
                    <a:pt x="255" y="6"/>
                  </a:lnTo>
                  <a:lnTo>
                    <a:pt x="256" y="6"/>
                  </a:lnTo>
                  <a:lnTo>
                    <a:pt x="257" y="6"/>
                  </a:lnTo>
                  <a:lnTo>
                    <a:pt x="258" y="6"/>
                  </a:lnTo>
                  <a:lnTo>
                    <a:pt x="259" y="6"/>
                  </a:lnTo>
                  <a:lnTo>
                    <a:pt x="260" y="6"/>
                  </a:lnTo>
                  <a:lnTo>
                    <a:pt x="261" y="6"/>
                  </a:lnTo>
                  <a:lnTo>
                    <a:pt x="262" y="6"/>
                  </a:lnTo>
                  <a:lnTo>
                    <a:pt x="262" y="5"/>
                  </a:lnTo>
                  <a:lnTo>
                    <a:pt x="263" y="5"/>
                  </a:lnTo>
                  <a:lnTo>
                    <a:pt x="264" y="5"/>
                  </a:lnTo>
                  <a:lnTo>
                    <a:pt x="265" y="5"/>
                  </a:lnTo>
                  <a:lnTo>
                    <a:pt x="266" y="5"/>
                  </a:lnTo>
                  <a:lnTo>
                    <a:pt x="267" y="5"/>
                  </a:lnTo>
                  <a:lnTo>
                    <a:pt x="268" y="5"/>
                  </a:lnTo>
                  <a:lnTo>
                    <a:pt x="269" y="5"/>
                  </a:lnTo>
                  <a:lnTo>
                    <a:pt x="270" y="5"/>
                  </a:lnTo>
                  <a:lnTo>
                    <a:pt x="271" y="5"/>
                  </a:lnTo>
                  <a:lnTo>
                    <a:pt x="272" y="5"/>
                  </a:lnTo>
                  <a:lnTo>
                    <a:pt x="273" y="5"/>
                  </a:lnTo>
                  <a:lnTo>
                    <a:pt x="274" y="5"/>
                  </a:lnTo>
                  <a:lnTo>
                    <a:pt x="275" y="5"/>
                  </a:lnTo>
                  <a:lnTo>
                    <a:pt x="276" y="5"/>
                  </a:lnTo>
                  <a:lnTo>
                    <a:pt x="277" y="5"/>
                  </a:lnTo>
                  <a:lnTo>
                    <a:pt x="278" y="5"/>
                  </a:lnTo>
                  <a:lnTo>
                    <a:pt x="279" y="5"/>
                  </a:lnTo>
                  <a:lnTo>
                    <a:pt x="280" y="4"/>
                  </a:lnTo>
                  <a:lnTo>
                    <a:pt x="281" y="4"/>
                  </a:lnTo>
                  <a:lnTo>
                    <a:pt x="282" y="4"/>
                  </a:lnTo>
                  <a:lnTo>
                    <a:pt x="283" y="4"/>
                  </a:lnTo>
                  <a:lnTo>
                    <a:pt x="284" y="4"/>
                  </a:lnTo>
                  <a:lnTo>
                    <a:pt x="285" y="4"/>
                  </a:lnTo>
                  <a:lnTo>
                    <a:pt x="286" y="4"/>
                  </a:lnTo>
                  <a:lnTo>
                    <a:pt x="287" y="4"/>
                  </a:lnTo>
                  <a:lnTo>
                    <a:pt x="288" y="4"/>
                  </a:lnTo>
                  <a:lnTo>
                    <a:pt x="289" y="4"/>
                  </a:lnTo>
                  <a:lnTo>
                    <a:pt x="290" y="4"/>
                  </a:lnTo>
                  <a:lnTo>
                    <a:pt x="291" y="4"/>
                  </a:lnTo>
                  <a:lnTo>
                    <a:pt x="292" y="4"/>
                  </a:lnTo>
                  <a:lnTo>
                    <a:pt x="293" y="4"/>
                  </a:lnTo>
                  <a:lnTo>
                    <a:pt x="294" y="4"/>
                  </a:lnTo>
                  <a:lnTo>
                    <a:pt x="295" y="4"/>
                  </a:lnTo>
                  <a:lnTo>
                    <a:pt x="296" y="4"/>
                  </a:lnTo>
                  <a:lnTo>
                    <a:pt x="297" y="4"/>
                  </a:lnTo>
                  <a:lnTo>
                    <a:pt x="298" y="3"/>
                  </a:lnTo>
                  <a:lnTo>
                    <a:pt x="299" y="3"/>
                  </a:lnTo>
                  <a:lnTo>
                    <a:pt x="300" y="3"/>
                  </a:lnTo>
                  <a:lnTo>
                    <a:pt x="301" y="3"/>
                  </a:lnTo>
                  <a:lnTo>
                    <a:pt x="302" y="3"/>
                  </a:lnTo>
                  <a:lnTo>
                    <a:pt x="303" y="3"/>
                  </a:lnTo>
                  <a:lnTo>
                    <a:pt x="304" y="3"/>
                  </a:lnTo>
                  <a:lnTo>
                    <a:pt x="305" y="3"/>
                  </a:lnTo>
                  <a:lnTo>
                    <a:pt x="306" y="3"/>
                  </a:lnTo>
                  <a:lnTo>
                    <a:pt x="307" y="3"/>
                  </a:lnTo>
                  <a:lnTo>
                    <a:pt x="308" y="3"/>
                  </a:lnTo>
                  <a:lnTo>
                    <a:pt x="309" y="3"/>
                  </a:lnTo>
                  <a:lnTo>
                    <a:pt x="310" y="3"/>
                  </a:lnTo>
                  <a:lnTo>
                    <a:pt x="311" y="3"/>
                  </a:lnTo>
                  <a:lnTo>
                    <a:pt x="312" y="3"/>
                  </a:lnTo>
                  <a:lnTo>
                    <a:pt x="313" y="3"/>
                  </a:lnTo>
                  <a:lnTo>
                    <a:pt x="314" y="3"/>
                  </a:lnTo>
                  <a:lnTo>
                    <a:pt x="315" y="3"/>
                  </a:lnTo>
                  <a:lnTo>
                    <a:pt x="316" y="3"/>
                  </a:lnTo>
                  <a:lnTo>
                    <a:pt x="317" y="3"/>
                  </a:lnTo>
                  <a:lnTo>
                    <a:pt x="318" y="3"/>
                  </a:lnTo>
                  <a:lnTo>
                    <a:pt x="319" y="3"/>
                  </a:lnTo>
                  <a:lnTo>
                    <a:pt x="320" y="3"/>
                  </a:lnTo>
                  <a:lnTo>
                    <a:pt x="321" y="3"/>
                  </a:lnTo>
                  <a:lnTo>
                    <a:pt x="322" y="3"/>
                  </a:lnTo>
                  <a:lnTo>
                    <a:pt x="323" y="3"/>
                  </a:lnTo>
                  <a:lnTo>
                    <a:pt x="323" y="2"/>
                  </a:lnTo>
                  <a:lnTo>
                    <a:pt x="324" y="2"/>
                  </a:lnTo>
                  <a:lnTo>
                    <a:pt x="325" y="2"/>
                  </a:lnTo>
                  <a:lnTo>
                    <a:pt x="326" y="2"/>
                  </a:lnTo>
                  <a:lnTo>
                    <a:pt x="327" y="2"/>
                  </a:lnTo>
                  <a:lnTo>
                    <a:pt x="328" y="2"/>
                  </a:lnTo>
                  <a:lnTo>
                    <a:pt x="329" y="2"/>
                  </a:lnTo>
                  <a:lnTo>
                    <a:pt x="330" y="2"/>
                  </a:lnTo>
                  <a:lnTo>
                    <a:pt x="331" y="2"/>
                  </a:lnTo>
                  <a:lnTo>
                    <a:pt x="332" y="2"/>
                  </a:lnTo>
                  <a:lnTo>
                    <a:pt x="333" y="2"/>
                  </a:lnTo>
                  <a:lnTo>
                    <a:pt x="334" y="2"/>
                  </a:lnTo>
                  <a:lnTo>
                    <a:pt x="335" y="2"/>
                  </a:lnTo>
                  <a:lnTo>
                    <a:pt x="336" y="2"/>
                  </a:lnTo>
                  <a:lnTo>
                    <a:pt x="337" y="2"/>
                  </a:lnTo>
                  <a:lnTo>
                    <a:pt x="338" y="2"/>
                  </a:lnTo>
                  <a:lnTo>
                    <a:pt x="339" y="2"/>
                  </a:lnTo>
                  <a:lnTo>
                    <a:pt x="340" y="2"/>
                  </a:lnTo>
                  <a:lnTo>
                    <a:pt x="341" y="2"/>
                  </a:lnTo>
                  <a:lnTo>
                    <a:pt x="342" y="2"/>
                  </a:lnTo>
                  <a:lnTo>
                    <a:pt x="343" y="2"/>
                  </a:lnTo>
                  <a:lnTo>
                    <a:pt x="344" y="2"/>
                  </a:lnTo>
                  <a:lnTo>
                    <a:pt x="345" y="2"/>
                  </a:lnTo>
                  <a:lnTo>
                    <a:pt x="346" y="2"/>
                  </a:lnTo>
                  <a:lnTo>
                    <a:pt x="347" y="2"/>
                  </a:lnTo>
                  <a:lnTo>
                    <a:pt x="348" y="2"/>
                  </a:lnTo>
                  <a:lnTo>
                    <a:pt x="349" y="1"/>
                  </a:lnTo>
                  <a:lnTo>
                    <a:pt x="350" y="1"/>
                  </a:lnTo>
                  <a:lnTo>
                    <a:pt x="351" y="1"/>
                  </a:lnTo>
                  <a:lnTo>
                    <a:pt x="352" y="1"/>
                  </a:lnTo>
                  <a:lnTo>
                    <a:pt x="353" y="1"/>
                  </a:lnTo>
                  <a:lnTo>
                    <a:pt x="354" y="1"/>
                  </a:lnTo>
                  <a:lnTo>
                    <a:pt x="355" y="1"/>
                  </a:lnTo>
                  <a:lnTo>
                    <a:pt x="356" y="1"/>
                  </a:lnTo>
                  <a:lnTo>
                    <a:pt x="357" y="1"/>
                  </a:lnTo>
                  <a:lnTo>
                    <a:pt x="358" y="1"/>
                  </a:lnTo>
                  <a:lnTo>
                    <a:pt x="359" y="1"/>
                  </a:lnTo>
                  <a:lnTo>
                    <a:pt x="360" y="1"/>
                  </a:lnTo>
                  <a:lnTo>
                    <a:pt x="361" y="1"/>
                  </a:lnTo>
                  <a:lnTo>
                    <a:pt x="362" y="1"/>
                  </a:lnTo>
                  <a:lnTo>
                    <a:pt x="363" y="1"/>
                  </a:lnTo>
                  <a:lnTo>
                    <a:pt x="364" y="1"/>
                  </a:lnTo>
                  <a:lnTo>
                    <a:pt x="365" y="1"/>
                  </a:lnTo>
                  <a:lnTo>
                    <a:pt x="366" y="1"/>
                  </a:lnTo>
                  <a:lnTo>
                    <a:pt x="367" y="1"/>
                  </a:lnTo>
                  <a:lnTo>
                    <a:pt x="368" y="1"/>
                  </a:lnTo>
                  <a:lnTo>
                    <a:pt x="369" y="1"/>
                  </a:lnTo>
                  <a:lnTo>
                    <a:pt x="370" y="1"/>
                  </a:lnTo>
                  <a:lnTo>
                    <a:pt x="371" y="1"/>
                  </a:lnTo>
                  <a:lnTo>
                    <a:pt x="372" y="1"/>
                  </a:lnTo>
                  <a:lnTo>
                    <a:pt x="373" y="1"/>
                  </a:lnTo>
                  <a:lnTo>
                    <a:pt x="374" y="1"/>
                  </a:lnTo>
                  <a:lnTo>
                    <a:pt x="375" y="1"/>
                  </a:lnTo>
                  <a:lnTo>
                    <a:pt x="376" y="1"/>
                  </a:lnTo>
                  <a:lnTo>
                    <a:pt x="377" y="1"/>
                  </a:lnTo>
                  <a:lnTo>
                    <a:pt x="378" y="1"/>
                  </a:lnTo>
                  <a:lnTo>
                    <a:pt x="379" y="1"/>
                  </a:lnTo>
                  <a:lnTo>
                    <a:pt x="380" y="1"/>
                  </a:lnTo>
                  <a:lnTo>
                    <a:pt x="381" y="1"/>
                  </a:lnTo>
                  <a:lnTo>
                    <a:pt x="382" y="1"/>
                  </a:lnTo>
                  <a:lnTo>
                    <a:pt x="383" y="1"/>
                  </a:lnTo>
                  <a:lnTo>
                    <a:pt x="384" y="1"/>
                  </a:lnTo>
                  <a:lnTo>
                    <a:pt x="385" y="1"/>
                  </a:lnTo>
                  <a:lnTo>
                    <a:pt x="386" y="1"/>
                  </a:lnTo>
                  <a:lnTo>
                    <a:pt x="387" y="1"/>
                  </a:lnTo>
                  <a:lnTo>
                    <a:pt x="387" y="0"/>
                  </a:lnTo>
                  <a:lnTo>
                    <a:pt x="388" y="0"/>
                  </a:lnTo>
                  <a:lnTo>
                    <a:pt x="389" y="0"/>
                  </a:lnTo>
                  <a:lnTo>
                    <a:pt x="390" y="0"/>
                  </a:lnTo>
                  <a:lnTo>
                    <a:pt x="391" y="0"/>
                  </a:lnTo>
                  <a:lnTo>
                    <a:pt x="392" y="0"/>
                  </a:lnTo>
                  <a:lnTo>
                    <a:pt x="393" y="0"/>
                  </a:lnTo>
                  <a:lnTo>
                    <a:pt x="394" y="0"/>
                  </a:lnTo>
                  <a:lnTo>
                    <a:pt x="395" y="0"/>
                  </a:lnTo>
                  <a:lnTo>
                    <a:pt x="396" y="0"/>
                  </a:lnTo>
                  <a:lnTo>
                    <a:pt x="397" y="0"/>
                  </a:lnTo>
                  <a:lnTo>
                    <a:pt x="398" y="0"/>
                  </a:lnTo>
                  <a:lnTo>
                    <a:pt x="399" y="0"/>
                  </a:lnTo>
                  <a:lnTo>
                    <a:pt x="400" y="0"/>
                  </a:lnTo>
                  <a:lnTo>
                    <a:pt x="401" y="0"/>
                  </a:lnTo>
                  <a:lnTo>
                    <a:pt x="402" y="0"/>
                  </a:lnTo>
                  <a:lnTo>
                    <a:pt x="403" y="0"/>
                  </a:lnTo>
                  <a:lnTo>
                    <a:pt x="404" y="0"/>
                  </a:lnTo>
                  <a:lnTo>
                    <a:pt x="405" y="0"/>
                  </a:lnTo>
                  <a:lnTo>
                    <a:pt x="406" y="0"/>
                  </a:lnTo>
                  <a:lnTo>
                    <a:pt x="407" y="0"/>
                  </a:lnTo>
                  <a:lnTo>
                    <a:pt x="408" y="0"/>
                  </a:lnTo>
                  <a:lnTo>
                    <a:pt x="409" y="0"/>
                  </a:lnTo>
                  <a:lnTo>
                    <a:pt x="410" y="0"/>
                  </a:lnTo>
                  <a:lnTo>
                    <a:pt x="411" y="0"/>
                  </a:lnTo>
                  <a:lnTo>
                    <a:pt x="412" y="0"/>
                  </a:lnTo>
                  <a:lnTo>
                    <a:pt x="413" y="0"/>
                  </a:lnTo>
                  <a:lnTo>
                    <a:pt x="414" y="0"/>
                  </a:lnTo>
                  <a:lnTo>
                    <a:pt x="415" y="0"/>
                  </a:lnTo>
                  <a:lnTo>
                    <a:pt x="416" y="0"/>
                  </a:lnTo>
                  <a:lnTo>
                    <a:pt x="417" y="0"/>
                  </a:lnTo>
                  <a:lnTo>
                    <a:pt x="418" y="0"/>
                  </a:lnTo>
                  <a:lnTo>
                    <a:pt x="419" y="0"/>
                  </a:lnTo>
                  <a:lnTo>
                    <a:pt x="420" y="0"/>
                  </a:lnTo>
                  <a:lnTo>
                    <a:pt x="421" y="0"/>
                  </a:lnTo>
                  <a:lnTo>
                    <a:pt x="422" y="0"/>
                  </a:lnTo>
                  <a:lnTo>
                    <a:pt x="423" y="0"/>
                  </a:lnTo>
                  <a:lnTo>
                    <a:pt x="424" y="0"/>
                  </a:lnTo>
                  <a:lnTo>
                    <a:pt x="425" y="0"/>
                  </a:lnTo>
                  <a:lnTo>
                    <a:pt x="426" y="0"/>
                  </a:lnTo>
                  <a:lnTo>
                    <a:pt x="427" y="0"/>
                  </a:lnTo>
                  <a:lnTo>
                    <a:pt x="428" y="0"/>
                  </a:lnTo>
                  <a:lnTo>
                    <a:pt x="429" y="0"/>
                  </a:lnTo>
                  <a:lnTo>
                    <a:pt x="430" y="0"/>
                  </a:lnTo>
                  <a:lnTo>
                    <a:pt x="431" y="0"/>
                  </a:lnTo>
                  <a:lnTo>
                    <a:pt x="432" y="0"/>
                  </a:lnTo>
                  <a:lnTo>
                    <a:pt x="433" y="0"/>
                  </a:lnTo>
                  <a:lnTo>
                    <a:pt x="434" y="0"/>
                  </a:lnTo>
                  <a:lnTo>
                    <a:pt x="435" y="0"/>
                  </a:lnTo>
                  <a:lnTo>
                    <a:pt x="436" y="0"/>
                  </a:lnTo>
                  <a:lnTo>
                    <a:pt x="437" y="0"/>
                  </a:lnTo>
                  <a:lnTo>
                    <a:pt x="438" y="0"/>
                  </a:lnTo>
                  <a:lnTo>
                    <a:pt x="439" y="0"/>
                  </a:lnTo>
                  <a:lnTo>
                    <a:pt x="440" y="0"/>
                  </a:lnTo>
                  <a:lnTo>
                    <a:pt x="441" y="0"/>
                  </a:lnTo>
                  <a:lnTo>
                    <a:pt x="442" y="0"/>
                  </a:lnTo>
                  <a:lnTo>
                    <a:pt x="443" y="0"/>
                  </a:lnTo>
                  <a:lnTo>
                    <a:pt x="444" y="0"/>
                  </a:lnTo>
                  <a:lnTo>
                    <a:pt x="445" y="0"/>
                  </a:lnTo>
                  <a:lnTo>
                    <a:pt x="446" y="0"/>
                  </a:lnTo>
                  <a:lnTo>
                    <a:pt x="447" y="0"/>
                  </a:lnTo>
                  <a:lnTo>
                    <a:pt x="448" y="0"/>
                  </a:lnTo>
                  <a:lnTo>
                    <a:pt x="449" y="0"/>
                  </a:lnTo>
                  <a:lnTo>
                    <a:pt x="450" y="0"/>
                  </a:lnTo>
                  <a:lnTo>
                    <a:pt x="451" y="0"/>
                  </a:lnTo>
                  <a:lnTo>
                    <a:pt x="452" y="0"/>
                  </a:lnTo>
                  <a:lnTo>
                    <a:pt x="453" y="0"/>
                  </a:lnTo>
                  <a:lnTo>
                    <a:pt x="454" y="0"/>
                  </a:lnTo>
                  <a:lnTo>
                    <a:pt x="455" y="0"/>
                  </a:lnTo>
                  <a:lnTo>
                    <a:pt x="456" y="0"/>
                  </a:lnTo>
                  <a:lnTo>
                    <a:pt x="457" y="0"/>
                  </a:lnTo>
                  <a:lnTo>
                    <a:pt x="458" y="0"/>
                  </a:lnTo>
                  <a:lnTo>
                    <a:pt x="459" y="0"/>
                  </a:lnTo>
                  <a:lnTo>
                    <a:pt x="460" y="0"/>
                  </a:lnTo>
                  <a:lnTo>
                    <a:pt x="461" y="0"/>
                  </a:lnTo>
                  <a:lnTo>
                    <a:pt x="462" y="0"/>
                  </a:lnTo>
                  <a:lnTo>
                    <a:pt x="463" y="0"/>
                  </a:lnTo>
                  <a:lnTo>
                    <a:pt x="464" y="0"/>
                  </a:lnTo>
                  <a:lnTo>
                    <a:pt x="465" y="0"/>
                  </a:lnTo>
                  <a:lnTo>
                    <a:pt x="466" y="0"/>
                  </a:lnTo>
                  <a:lnTo>
                    <a:pt x="467" y="0"/>
                  </a:lnTo>
                  <a:lnTo>
                    <a:pt x="468" y="0"/>
                  </a:lnTo>
                  <a:lnTo>
                    <a:pt x="469" y="0"/>
                  </a:lnTo>
                  <a:lnTo>
                    <a:pt x="470" y="0"/>
                  </a:lnTo>
                  <a:lnTo>
                    <a:pt x="471" y="0"/>
                  </a:lnTo>
                  <a:lnTo>
                    <a:pt x="472" y="0"/>
                  </a:lnTo>
                  <a:lnTo>
                    <a:pt x="473" y="0"/>
                  </a:lnTo>
                  <a:lnTo>
                    <a:pt x="474" y="0"/>
                  </a:lnTo>
                  <a:lnTo>
                    <a:pt x="475" y="0"/>
                  </a:lnTo>
                  <a:lnTo>
                    <a:pt x="476" y="0"/>
                  </a:lnTo>
                  <a:lnTo>
                    <a:pt x="477" y="0"/>
                  </a:lnTo>
                  <a:lnTo>
                    <a:pt x="477" y="1"/>
                  </a:lnTo>
                  <a:lnTo>
                    <a:pt x="478" y="1"/>
                  </a:lnTo>
                  <a:lnTo>
                    <a:pt x="479" y="1"/>
                  </a:lnTo>
                  <a:lnTo>
                    <a:pt x="480" y="1"/>
                  </a:lnTo>
                  <a:lnTo>
                    <a:pt x="481" y="1"/>
                  </a:lnTo>
                  <a:lnTo>
                    <a:pt x="482" y="1"/>
                  </a:lnTo>
                  <a:lnTo>
                    <a:pt x="483" y="1"/>
                  </a:lnTo>
                  <a:lnTo>
                    <a:pt x="484" y="1"/>
                  </a:lnTo>
                  <a:lnTo>
                    <a:pt x="485" y="1"/>
                  </a:lnTo>
                  <a:lnTo>
                    <a:pt x="486" y="1"/>
                  </a:lnTo>
                  <a:lnTo>
                    <a:pt x="487" y="1"/>
                  </a:lnTo>
                  <a:lnTo>
                    <a:pt x="488" y="1"/>
                  </a:lnTo>
                  <a:lnTo>
                    <a:pt x="489" y="1"/>
                  </a:lnTo>
                  <a:lnTo>
                    <a:pt x="490" y="1"/>
                  </a:lnTo>
                  <a:lnTo>
                    <a:pt x="491" y="1"/>
                  </a:lnTo>
                  <a:lnTo>
                    <a:pt x="492" y="1"/>
                  </a:lnTo>
                  <a:lnTo>
                    <a:pt x="493" y="1"/>
                  </a:lnTo>
                  <a:lnTo>
                    <a:pt x="494" y="1"/>
                  </a:lnTo>
                  <a:lnTo>
                    <a:pt x="495" y="1"/>
                  </a:lnTo>
                  <a:lnTo>
                    <a:pt x="496" y="1"/>
                  </a:lnTo>
                  <a:lnTo>
                    <a:pt x="497" y="1"/>
                  </a:lnTo>
                  <a:lnTo>
                    <a:pt x="498" y="1"/>
                  </a:lnTo>
                  <a:lnTo>
                    <a:pt x="499" y="1"/>
                  </a:lnTo>
                  <a:lnTo>
                    <a:pt x="500" y="1"/>
                  </a:lnTo>
                  <a:lnTo>
                    <a:pt x="501" y="1"/>
                  </a:lnTo>
                  <a:lnTo>
                    <a:pt x="502" y="1"/>
                  </a:lnTo>
                  <a:lnTo>
                    <a:pt x="503" y="1"/>
                  </a:lnTo>
                  <a:lnTo>
                    <a:pt x="504" y="1"/>
                  </a:lnTo>
                  <a:lnTo>
                    <a:pt x="505" y="1"/>
                  </a:lnTo>
                  <a:lnTo>
                    <a:pt x="506" y="1"/>
                  </a:lnTo>
                  <a:lnTo>
                    <a:pt x="507" y="1"/>
                  </a:lnTo>
                  <a:lnTo>
                    <a:pt x="508" y="1"/>
                  </a:lnTo>
                  <a:lnTo>
                    <a:pt x="509" y="1"/>
                  </a:lnTo>
                  <a:lnTo>
                    <a:pt x="510" y="1"/>
                  </a:lnTo>
                  <a:lnTo>
                    <a:pt x="511" y="1"/>
                  </a:lnTo>
                  <a:lnTo>
                    <a:pt x="512" y="1"/>
                  </a:lnTo>
                  <a:lnTo>
                    <a:pt x="513" y="1"/>
                  </a:lnTo>
                  <a:lnTo>
                    <a:pt x="514" y="1"/>
                  </a:lnTo>
                  <a:lnTo>
                    <a:pt x="515" y="1"/>
                  </a:lnTo>
                  <a:lnTo>
                    <a:pt x="516" y="1"/>
                  </a:lnTo>
                  <a:lnTo>
                    <a:pt x="517" y="1"/>
                  </a:lnTo>
                  <a:lnTo>
                    <a:pt x="518" y="1"/>
                  </a:lnTo>
                  <a:lnTo>
                    <a:pt x="519" y="1"/>
                  </a:lnTo>
                  <a:lnTo>
                    <a:pt x="520" y="1"/>
                  </a:lnTo>
                  <a:lnTo>
                    <a:pt x="521" y="1"/>
                  </a:lnTo>
                  <a:lnTo>
                    <a:pt x="522" y="2"/>
                  </a:lnTo>
                  <a:lnTo>
                    <a:pt x="523" y="2"/>
                  </a:lnTo>
                  <a:lnTo>
                    <a:pt x="524" y="2"/>
                  </a:lnTo>
                  <a:lnTo>
                    <a:pt x="525" y="2"/>
                  </a:lnTo>
                  <a:lnTo>
                    <a:pt x="526" y="2"/>
                  </a:lnTo>
                  <a:lnTo>
                    <a:pt x="527" y="2"/>
                  </a:lnTo>
                  <a:lnTo>
                    <a:pt x="528" y="2"/>
                  </a:lnTo>
                  <a:lnTo>
                    <a:pt x="529" y="2"/>
                  </a:lnTo>
                  <a:lnTo>
                    <a:pt x="530" y="2"/>
                  </a:lnTo>
                  <a:lnTo>
                    <a:pt x="531" y="2"/>
                  </a:lnTo>
                  <a:lnTo>
                    <a:pt x="532" y="2"/>
                  </a:lnTo>
                  <a:lnTo>
                    <a:pt x="533" y="2"/>
                  </a:lnTo>
                  <a:lnTo>
                    <a:pt x="534" y="2"/>
                  </a:lnTo>
                  <a:lnTo>
                    <a:pt x="535" y="2"/>
                  </a:lnTo>
                  <a:lnTo>
                    <a:pt x="536" y="2"/>
                  </a:lnTo>
                  <a:lnTo>
                    <a:pt x="537" y="2"/>
                  </a:lnTo>
                  <a:lnTo>
                    <a:pt x="538" y="2"/>
                  </a:lnTo>
                  <a:lnTo>
                    <a:pt x="539" y="2"/>
                  </a:lnTo>
                  <a:lnTo>
                    <a:pt x="540" y="2"/>
                  </a:lnTo>
                  <a:lnTo>
                    <a:pt x="541" y="2"/>
                  </a:lnTo>
                  <a:lnTo>
                    <a:pt x="542" y="2"/>
                  </a:lnTo>
                  <a:lnTo>
                    <a:pt x="543" y="2"/>
                  </a:lnTo>
                  <a:lnTo>
                    <a:pt x="544" y="2"/>
                  </a:lnTo>
                  <a:lnTo>
                    <a:pt x="545" y="2"/>
                  </a:lnTo>
                  <a:lnTo>
                    <a:pt x="546" y="2"/>
                  </a:lnTo>
                  <a:lnTo>
                    <a:pt x="547" y="2"/>
                  </a:lnTo>
                  <a:lnTo>
                    <a:pt x="548" y="2"/>
                  </a:lnTo>
                  <a:lnTo>
                    <a:pt x="549" y="2"/>
                  </a:lnTo>
                  <a:lnTo>
                    <a:pt x="550" y="2"/>
                  </a:lnTo>
                  <a:lnTo>
                    <a:pt x="551" y="2"/>
                  </a:lnTo>
                  <a:lnTo>
                    <a:pt x="552" y="2"/>
                  </a:lnTo>
                  <a:lnTo>
                    <a:pt x="553" y="2"/>
                  </a:lnTo>
                  <a:lnTo>
                    <a:pt x="554" y="2"/>
                  </a:lnTo>
                  <a:lnTo>
                    <a:pt x="555" y="2"/>
                  </a:lnTo>
                  <a:lnTo>
                    <a:pt x="555" y="3"/>
                  </a:lnTo>
                  <a:lnTo>
                    <a:pt x="556" y="3"/>
                  </a:lnTo>
                  <a:lnTo>
                    <a:pt x="557" y="3"/>
                  </a:lnTo>
                  <a:lnTo>
                    <a:pt x="558" y="3"/>
                  </a:lnTo>
                  <a:lnTo>
                    <a:pt x="559" y="3"/>
                  </a:lnTo>
                  <a:lnTo>
                    <a:pt x="560" y="3"/>
                  </a:lnTo>
                  <a:lnTo>
                    <a:pt x="561" y="3"/>
                  </a:lnTo>
                  <a:lnTo>
                    <a:pt x="562" y="3"/>
                  </a:lnTo>
                  <a:lnTo>
                    <a:pt x="563" y="3"/>
                  </a:lnTo>
                  <a:lnTo>
                    <a:pt x="564" y="3"/>
                  </a:lnTo>
                  <a:lnTo>
                    <a:pt x="565" y="3"/>
                  </a:lnTo>
                  <a:lnTo>
                    <a:pt x="566" y="3"/>
                  </a:lnTo>
                  <a:lnTo>
                    <a:pt x="567" y="3"/>
                  </a:lnTo>
                  <a:lnTo>
                    <a:pt x="568" y="3"/>
                  </a:lnTo>
                  <a:lnTo>
                    <a:pt x="569" y="3"/>
                  </a:lnTo>
                  <a:lnTo>
                    <a:pt x="570" y="3"/>
                  </a:lnTo>
                  <a:lnTo>
                    <a:pt x="571" y="3"/>
                  </a:lnTo>
                  <a:lnTo>
                    <a:pt x="572" y="3"/>
                  </a:lnTo>
                  <a:lnTo>
                    <a:pt x="573" y="3"/>
                  </a:lnTo>
                  <a:lnTo>
                    <a:pt x="574" y="3"/>
                  </a:lnTo>
                  <a:lnTo>
                    <a:pt x="575" y="3"/>
                  </a:lnTo>
                  <a:lnTo>
                    <a:pt x="576" y="3"/>
                  </a:lnTo>
                  <a:lnTo>
                    <a:pt x="577" y="3"/>
                  </a:lnTo>
                  <a:lnTo>
                    <a:pt x="578" y="3"/>
                  </a:lnTo>
                  <a:lnTo>
                    <a:pt x="579" y="3"/>
                  </a:lnTo>
                  <a:lnTo>
                    <a:pt x="580" y="3"/>
                  </a:lnTo>
                  <a:lnTo>
                    <a:pt x="581" y="3"/>
                  </a:lnTo>
                  <a:lnTo>
                    <a:pt x="582" y="3"/>
                  </a:lnTo>
                  <a:lnTo>
                    <a:pt x="583" y="3"/>
                  </a:lnTo>
                  <a:lnTo>
                    <a:pt x="584" y="3"/>
                  </a:lnTo>
                  <a:lnTo>
                    <a:pt x="585" y="3"/>
                  </a:lnTo>
                  <a:lnTo>
                    <a:pt x="586" y="3"/>
                  </a:lnTo>
                  <a:lnTo>
                    <a:pt x="587" y="3"/>
                  </a:lnTo>
                  <a:lnTo>
                    <a:pt x="588" y="3"/>
                  </a:lnTo>
                  <a:lnTo>
                    <a:pt x="589" y="3"/>
                  </a:lnTo>
                  <a:lnTo>
                    <a:pt x="590" y="3"/>
                  </a:lnTo>
                  <a:lnTo>
                    <a:pt x="591" y="3"/>
                  </a:lnTo>
                  <a:lnTo>
                    <a:pt x="592" y="3"/>
                  </a:lnTo>
                  <a:lnTo>
                    <a:pt x="593" y="3"/>
                  </a:lnTo>
                  <a:lnTo>
                    <a:pt x="594" y="4"/>
                  </a:lnTo>
                  <a:lnTo>
                    <a:pt x="595" y="4"/>
                  </a:lnTo>
                  <a:lnTo>
                    <a:pt x="596" y="4"/>
                  </a:lnTo>
                  <a:lnTo>
                    <a:pt x="597" y="4"/>
                  </a:lnTo>
                  <a:lnTo>
                    <a:pt x="598" y="4"/>
                  </a:lnTo>
                  <a:lnTo>
                    <a:pt x="599" y="4"/>
                  </a:lnTo>
                  <a:lnTo>
                    <a:pt x="600" y="4"/>
                  </a:lnTo>
                  <a:lnTo>
                    <a:pt x="601" y="4"/>
                  </a:lnTo>
                  <a:lnTo>
                    <a:pt x="602" y="4"/>
                  </a:lnTo>
                  <a:lnTo>
                    <a:pt x="603" y="4"/>
                  </a:lnTo>
                  <a:lnTo>
                    <a:pt x="604" y="4"/>
                  </a:lnTo>
                  <a:lnTo>
                    <a:pt x="605" y="4"/>
                  </a:lnTo>
                  <a:lnTo>
                    <a:pt x="606" y="4"/>
                  </a:lnTo>
                  <a:lnTo>
                    <a:pt x="607" y="4"/>
                  </a:lnTo>
                  <a:lnTo>
                    <a:pt x="608" y="4"/>
                  </a:lnTo>
                  <a:lnTo>
                    <a:pt x="609" y="4"/>
                  </a:lnTo>
                  <a:lnTo>
                    <a:pt x="610" y="4"/>
                  </a:lnTo>
                  <a:lnTo>
                    <a:pt x="611" y="4"/>
                  </a:lnTo>
                  <a:lnTo>
                    <a:pt x="612" y="4"/>
                  </a:lnTo>
                  <a:lnTo>
                    <a:pt x="613" y="4"/>
                  </a:lnTo>
                  <a:lnTo>
                    <a:pt x="614" y="4"/>
                  </a:lnTo>
                  <a:lnTo>
                    <a:pt x="615" y="4"/>
                  </a:lnTo>
                  <a:lnTo>
                    <a:pt x="616" y="4"/>
                  </a:lnTo>
                  <a:lnTo>
                    <a:pt x="617" y="4"/>
                  </a:lnTo>
                  <a:lnTo>
                    <a:pt x="618" y="4"/>
                  </a:lnTo>
                  <a:lnTo>
                    <a:pt x="619" y="4"/>
                  </a:lnTo>
                  <a:lnTo>
                    <a:pt x="620" y="4"/>
                  </a:lnTo>
                  <a:lnTo>
                    <a:pt x="621" y="4"/>
                  </a:lnTo>
                  <a:lnTo>
                    <a:pt x="622" y="4"/>
                  </a:lnTo>
                  <a:lnTo>
                    <a:pt x="623" y="4"/>
                  </a:lnTo>
                  <a:lnTo>
                    <a:pt x="624" y="4"/>
                  </a:lnTo>
                  <a:lnTo>
                    <a:pt x="625" y="4"/>
                  </a:lnTo>
                  <a:lnTo>
                    <a:pt x="626" y="4"/>
                  </a:lnTo>
                  <a:lnTo>
                    <a:pt x="627" y="4"/>
                  </a:lnTo>
                  <a:lnTo>
                    <a:pt x="628" y="4"/>
                  </a:lnTo>
                  <a:lnTo>
                    <a:pt x="629" y="4"/>
                  </a:lnTo>
                  <a:lnTo>
                    <a:pt x="630" y="4"/>
                  </a:lnTo>
                  <a:lnTo>
                    <a:pt x="631" y="4"/>
                  </a:lnTo>
                  <a:lnTo>
                    <a:pt x="632" y="4"/>
                  </a:lnTo>
                  <a:lnTo>
                    <a:pt x="633" y="4"/>
                  </a:lnTo>
                  <a:lnTo>
                    <a:pt x="634" y="4"/>
                  </a:lnTo>
                  <a:lnTo>
                    <a:pt x="635" y="4"/>
                  </a:lnTo>
                  <a:lnTo>
                    <a:pt x="636" y="4"/>
                  </a:lnTo>
                  <a:lnTo>
                    <a:pt x="637" y="4"/>
                  </a:lnTo>
                  <a:lnTo>
                    <a:pt x="638" y="5"/>
                  </a:lnTo>
                  <a:lnTo>
                    <a:pt x="639" y="5"/>
                  </a:lnTo>
                  <a:lnTo>
                    <a:pt x="640" y="5"/>
                  </a:lnTo>
                  <a:lnTo>
                    <a:pt x="641" y="5"/>
                  </a:lnTo>
                  <a:lnTo>
                    <a:pt x="642" y="5"/>
                  </a:lnTo>
                  <a:lnTo>
                    <a:pt x="643" y="5"/>
                  </a:lnTo>
                  <a:lnTo>
                    <a:pt x="644" y="5"/>
                  </a:lnTo>
                  <a:lnTo>
                    <a:pt x="645" y="5"/>
                  </a:lnTo>
                  <a:lnTo>
                    <a:pt x="646" y="5"/>
                  </a:lnTo>
                  <a:lnTo>
                    <a:pt x="647" y="5"/>
                  </a:lnTo>
                  <a:lnTo>
                    <a:pt x="648" y="5"/>
                  </a:lnTo>
                  <a:lnTo>
                    <a:pt x="649" y="5"/>
                  </a:lnTo>
                  <a:lnTo>
                    <a:pt x="650" y="5"/>
                  </a:lnTo>
                  <a:lnTo>
                    <a:pt x="651" y="5"/>
                  </a:lnTo>
                  <a:lnTo>
                    <a:pt x="652" y="5"/>
                  </a:lnTo>
                  <a:lnTo>
                    <a:pt x="653" y="5"/>
                  </a:lnTo>
                  <a:lnTo>
                    <a:pt x="654" y="5"/>
                  </a:lnTo>
                  <a:lnTo>
                    <a:pt x="655" y="5"/>
                  </a:lnTo>
                  <a:lnTo>
                    <a:pt x="656" y="5"/>
                  </a:lnTo>
                  <a:lnTo>
                    <a:pt x="657" y="5"/>
                  </a:lnTo>
                  <a:lnTo>
                    <a:pt x="658" y="5"/>
                  </a:lnTo>
                  <a:lnTo>
                    <a:pt x="659" y="5"/>
                  </a:lnTo>
                  <a:lnTo>
                    <a:pt x="660" y="5"/>
                  </a:lnTo>
                  <a:lnTo>
                    <a:pt x="661" y="5"/>
                  </a:lnTo>
                  <a:lnTo>
                    <a:pt x="662" y="5"/>
                  </a:lnTo>
                  <a:lnTo>
                    <a:pt x="663" y="5"/>
                  </a:lnTo>
                  <a:lnTo>
                    <a:pt x="664" y="5"/>
                  </a:lnTo>
                  <a:lnTo>
                    <a:pt x="665" y="5"/>
                  </a:lnTo>
                  <a:lnTo>
                    <a:pt x="666" y="5"/>
                  </a:lnTo>
                  <a:lnTo>
                    <a:pt x="667" y="5"/>
                  </a:lnTo>
                  <a:lnTo>
                    <a:pt x="668" y="5"/>
                  </a:lnTo>
                  <a:lnTo>
                    <a:pt x="669" y="5"/>
                  </a:lnTo>
                  <a:lnTo>
                    <a:pt x="670" y="5"/>
                  </a:lnTo>
                  <a:lnTo>
                    <a:pt x="671" y="5"/>
                  </a:lnTo>
                  <a:lnTo>
                    <a:pt x="672" y="5"/>
                  </a:lnTo>
                  <a:lnTo>
                    <a:pt x="673" y="5"/>
                  </a:lnTo>
                  <a:lnTo>
                    <a:pt x="674" y="5"/>
                  </a:lnTo>
                  <a:lnTo>
                    <a:pt x="675" y="5"/>
                  </a:lnTo>
                  <a:lnTo>
                    <a:pt x="676" y="5"/>
                  </a:lnTo>
                  <a:lnTo>
                    <a:pt x="677" y="5"/>
                  </a:lnTo>
                  <a:lnTo>
                    <a:pt x="678" y="5"/>
                  </a:lnTo>
                  <a:lnTo>
                    <a:pt x="679" y="5"/>
                  </a:lnTo>
                  <a:lnTo>
                    <a:pt x="680" y="5"/>
                  </a:lnTo>
                  <a:lnTo>
                    <a:pt x="681" y="5"/>
                  </a:lnTo>
                  <a:lnTo>
                    <a:pt x="682" y="5"/>
                  </a:lnTo>
                </a:path>
              </a:pathLst>
            </a:custGeom>
            <a:noFill/>
            <a:ln w="36576">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47119" name="Rectangle 145"/>
            <p:cNvSpPr>
              <a:spLocks noChangeArrowheads="1"/>
            </p:cNvSpPr>
            <p:nvPr/>
          </p:nvSpPr>
          <p:spPr bwMode="auto">
            <a:xfrm>
              <a:off x="4896" y="2976"/>
              <a:ext cx="6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AT" sz="1600">
                  <a:solidFill>
                    <a:schemeClr val="bg1"/>
                  </a:solidFill>
                  <a:latin typeface="Arial Black" pitchFamily="34" charset="0"/>
                </a:rPr>
                <a:t>40-50 cm</a:t>
              </a:r>
            </a:p>
          </p:txBody>
        </p:sp>
      </p:grpSp>
      <p:sp>
        <p:nvSpPr>
          <p:cNvPr id="74" name="Text Box 17"/>
          <p:cNvSpPr txBox="1">
            <a:spLocks noChangeArrowheads="1"/>
          </p:cNvSpPr>
          <p:nvPr/>
        </p:nvSpPr>
        <p:spPr bwMode="auto">
          <a:xfrm>
            <a:off x="179512" y="210942"/>
            <a:ext cx="8859713" cy="400110"/>
          </a:xfrm>
          <a:prstGeom prst="rect">
            <a:avLst/>
          </a:prstGeom>
          <a:blipFill>
            <a:blip r:embed="rId4"/>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smtClean="0">
                <a:solidFill>
                  <a:schemeClr val="bg2">
                    <a:lumMod val="25000"/>
                  </a:schemeClr>
                </a:solidFill>
                <a:latin typeface="Calibri" panose="020F0502020204030204" pitchFamily="34" charset="0"/>
              </a:rPr>
              <a:t>Zuwachs an Wurzelmasse im Jahresverlauf </a:t>
            </a:r>
            <a:r>
              <a:rPr lang="de-DE" sz="1200" b="1" dirty="0" smtClean="0">
                <a:solidFill>
                  <a:schemeClr val="bg2">
                    <a:lumMod val="25000"/>
                  </a:schemeClr>
                </a:solidFill>
                <a:latin typeface="Calibri" panose="020F0502020204030204" pitchFamily="34" charset="0"/>
              </a:rPr>
              <a:t>(SOBOTIK, 2000)</a:t>
            </a:r>
            <a:endParaRPr lang="de-DE" sz="1200" b="1" dirty="0">
              <a:solidFill>
                <a:schemeClr val="bg2">
                  <a:lumMod val="25000"/>
                </a:schemeClr>
              </a:solidFill>
              <a:latin typeface="Calibri" panose="020F0502020204030204" pitchFamily="34" charset="0"/>
            </a:endParaRPr>
          </a:p>
        </p:txBody>
      </p:sp>
      <p:pic>
        <p:nvPicPr>
          <p:cNvPr id="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65" y="6008473"/>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feld 77"/>
          <p:cNvSpPr txBox="1"/>
          <p:nvPr/>
        </p:nvSpPr>
        <p:spPr>
          <a:xfrm>
            <a:off x="251520" y="6237312"/>
            <a:ext cx="5112568" cy="246221"/>
          </a:xfrm>
          <a:prstGeom prst="rect">
            <a:avLst/>
          </a:prstGeom>
          <a:noFill/>
        </p:spPr>
        <p:txBody>
          <a:bodyPr wrap="square" rtlCol="0">
            <a:spAutoFit/>
          </a:bodyPr>
          <a:lstStyle/>
          <a:p>
            <a:r>
              <a:rPr lang="de-AT" sz="1000" dirty="0" smtClean="0"/>
              <a:t>Quelle: BUCHGRABER, 2018</a:t>
            </a:r>
            <a:endParaRPr lang="de-AT" sz="1000" dirty="0"/>
          </a:p>
        </p:txBody>
      </p:sp>
    </p:spTree>
    <p:extLst>
      <p:ext uri="{BB962C8B-B14F-4D97-AF65-F5344CB8AC3E}">
        <p14:creationId xmlns:p14="http://schemas.microsoft.com/office/powerpoint/2010/main" val="171090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85731"/>
                                        </p:tgtEl>
                                        <p:attrNameLst>
                                          <p:attrName>style.visibility</p:attrName>
                                        </p:attrNameLst>
                                      </p:cBhvr>
                                      <p:to>
                                        <p:strVal val="visible"/>
                                      </p:to>
                                    </p:set>
                                    <p:animEffect transition="in" filter="dissolve">
                                      <p:cBhvr>
                                        <p:cTn id="7" dur="500"/>
                                        <p:tgtEl>
                                          <p:spTgt spid="585731"/>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45483"/>
                                        </p:tgtEl>
                                        <p:attrNameLst>
                                          <p:attrName>style.visibility</p:attrName>
                                        </p:attrNameLst>
                                      </p:cBhvr>
                                      <p:to>
                                        <p:strVal val="visible"/>
                                      </p:to>
                                    </p:set>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45509"/>
                                        </p:tgtEl>
                                        <p:attrNameLst>
                                          <p:attrName>style.visibility</p:attrName>
                                        </p:attrNameLst>
                                      </p:cBhvr>
                                      <p:to>
                                        <p:strVal val="visible"/>
                                      </p:to>
                                    </p:set>
                                    <p:animEffect transition="in" filter="box(out)">
                                      <p:cBhvr>
                                        <p:cTn id="14" dur="500"/>
                                        <p:tgtEl>
                                          <p:spTgt spid="145509"/>
                                        </p:tgtEl>
                                      </p:cBhvr>
                                    </p:animEffect>
                                  </p:childTnLst>
                                </p:cTn>
                              </p:par>
                            </p:childTnLst>
                          </p:cTn>
                        </p:par>
                        <p:par>
                          <p:cTn id="15" fill="hold" nodeType="afterGroup">
                            <p:stCondLst>
                              <p:cond delay="1500"/>
                            </p:stCondLst>
                            <p:childTnLst>
                              <p:par>
                                <p:cTn id="16" presetID="22" presetClass="entr" presetSubtype="4" fill="hold" nodeType="afterEffect">
                                  <p:stCondLst>
                                    <p:cond delay="0"/>
                                  </p:stCondLst>
                                  <p:childTnLst>
                                    <p:set>
                                      <p:cBhvr>
                                        <p:cTn id="17" dur="1" fill="hold">
                                          <p:stCondLst>
                                            <p:cond delay="0"/>
                                          </p:stCondLst>
                                        </p:cTn>
                                        <p:tgtEl>
                                          <p:spTgt spid="145485"/>
                                        </p:tgtEl>
                                        <p:attrNameLst>
                                          <p:attrName>style.visibility</p:attrName>
                                        </p:attrNameLst>
                                      </p:cBhvr>
                                      <p:to>
                                        <p:strVal val="visible"/>
                                      </p:to>
                                    </p:set>
                                    <p:animEffect transition="in" filter="wipe(down)">
                                      <p:cBhvr>
                                        <p:cTn id="18" dur="500"/>
                                        <p:tgtEl>
                                          <p:spTgt spid="145485"/>
                                        </p:tgtEl>
                                      </p:cBhvr>
                                    </p:animEffect>
                                  </p:childTnLst>
                                </p:cTn>
                              </p:par>
                            </p:childTnLst>
                          </p:cTn>
                        </p:par>
                        <p:par>
                          <p:cTn id="19" fill="hold" nodeType="afterGroup">
                            <p:stCondLst>
                              <p:cond delay="2000"/>
                            </p:stCondLst>
                            <p:childTnLst>
                              <p:par>
                                <p:cTn id="20" presetID="4" presetClass="entr" presetSubtype="32" fill="hold" grpId="0" nodeType="afterEffect">
                                  <p:stCondLst>
                                    <p:cond delay="0"/>
                                  </p:stCondLst>
                                  <p:childTnLst>
                                    <p:set>
                                      <p:cBhvr>
                                        <p:cTn id="21" dur="1" fill="hold">
                                          <p:stCondLst>
                                            <p:cond delay="0"/>
                                          </p:stCondLst>
                                        </p:cTn>
                                        <p:tgtEl>
                                          <p:spTgt spid="145528"/>
                                        </p:tgtEl>
                                        <p:attrNameLst>
                                          <p:attrName>style.visibility</p:attrName>
                                        </p:attrNameLst>
                                      </p:cBhvr>
                                      <p:to>
                                        <p:strVal val="visible"/>
                                      </p:to>
                                    </p:set>
                                    <p:animEffect transition="in" filter="box(out)">
                                      <p:cBhvr>
                                        <p:cTn id="22" dur="500"/>
                                        <p:tgtEl>
                                          <p:spTgt spid="145528"/>
                                        </p:tgtEl>
                                      </p:cBhvr>
                                    </p:animEffect>
                                  </p:childTnLst>
                                </p:cTn>
                              </p:par>
                            </p:childTnLst>
                          </p:cTn>
                        </p:par>
                        <p:par>
                          <p:cTn id="23" fill="hold" nodeType="afterGroup">
                            <p:stCondLst>
                              <p:cond delay="2500"/>
                            </p:stCondLst>
                            <p:childTnLst>
                              <p:par>
                                <p:cTn id="24" presetID="9" presetClass="entr" presetSubtype="0" fill="hold" nodeType="afterEffect">
                                  <p:stCondLst>
                                    <p:cond delay="0"/>
                                  </p:stCondLst>
                                  <p:childTnLst>
                                    <p:set>
                                      <p:cBhvr>
                                        <p:cTn id="25" dur="1" fill="hold">
                                          <p:stCondLst>
                                            <p:cond delay="0"/>
                                          </p:stCondLst>
                                        </p:cTn>
                                        <p:tgtEl>
                                          <p:spTgt spid="145529"/>
                                        </p:tgtEl>
                                        <p:attrNameLst>
                                          <p:attrName>style.visibility</p:attrName>
                                        </p:attrNameLst>
                                      </p:cBhvr>
                                      <p:to>
                                        <p:strVal val="visible"/>
                                      </p:to>
                                    </p:set>
                                    <p:animEffect transition="in" filter="dissolve">
                                      <p:cBhvr>
                                        <p:cTn id="26" dur="500"/>
                                        <p:tgtEl>
                                          <p:spTgt spid="145529"/>
                                        </p:tgtEl>
                                      </p:cBhvr>
                                    </p:animEffect>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145536"/>
                                        </p:tgtEl>
                                        <p:attrNameLst>
                                          <p:attrName>style.visibility</p:attrName>
                                        </p:attrNameLst>
                                      </p:cBhvr>
                                      <p:to>
                                        <p:strVal val="visible"/>
                                      </p:to>
                                    </p:set>
                                    <p:animEffect transition="in" filter="wipe(left)">
                                      <p:cBhvr>
                                        <p:cTn id="30" dur="500"/>
                                        <p:tgtEl>
                                          <p:spTgt spid="145536"/>
                                        </p:tgtEl>
                                      </p:cBhvr>
                                    </p:animEffect>
                                  </p:childTnLst>
                                </p:cTn>
                              </p:par>
                            </p:childTnLst>
                          </p:cTn>
                        </p:par>
                        <p:par>
                          <p:cTn id="31" fill="hold" nodeType="afterGroup">
                            <p:stCondLst>
                              <p:cond delay="3500"/>
                            </p:stCondLst>
                            <p:childTnLst>
                              <p:par>
                                <p:cTn id="32" presetID="22" presetClass="entr" presetSubtype="8" fill="hold" nodeType="afterEffect">
                                  <p:stCondLst>
                                    <p:cond delay="0"/>
                                  </p:stCondLst>
                                  <p:childTnLst>
                                    <p:set>
                                      <p:cBhvr>
                                        <p:cTn id="33" dur="1" fill="hold">
                                          <p:stCondLst>
                                            <p:cond delay="0"/>
                                          </p:stCondLst>
                                        </p:cTn>
                                        <p:tgtEl>
                                          <p:spTgt spid="145539"/>
                                        </p:tgtEl>
                                        <p:attrNameLst>
                                          <p:attrName>style.visibility</p:attrName>
                                        </p:attrNameLst>
                                      </p:cBhvr>
                                      <p:to>
                                        <p:strVal val="visible"/>
                                      </p:to>
                                    </p:set>
                                    <p:animEffect transition="in" filter="wipe(left)">
                                      <p:cBhvr>
                                        <p:cTn id="34" dur="500"/>
                                        <p:tgtEl>
                                          <p:spTgt spid="145539"/>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45543"/>
                                        </p:tgtEl>
                                        <p:attrNameLst>
                                          <p:attrName>style.visibility</p:attrName>
                                        </p:attrNameLst>
                                      </p:cBhvr>
                                      <p:to>
                                        <p:strVal val="visible"/>
                                      </p:to>
                                    </p:set>
                                    <p:animEffect transition="in" filter="wipe(left)">
                                      <p:cBhvr>
                                        <p:cTn id="38" dur="500"/>
                                        <p:tgtEl>
                                          <p:spTgt spid="145543"/>
                                        </p:tgtEl>
                                      </p:cBhvr>
                                    </p:animEffect>
                                  </p:childTnLst>
                                </p:cTn>
                              </p:par>
                            </p:childTnLst>
                          </p:cTn>
                        </p:par>
                        <p:par>
                          <p:cTn id="39" fill="hold" nodeType="afterGroup">
                            <p:stCondLst>
                              <p:cond delay="4500"/>
                            </p:stCondLst>
                            <p:childTnLst>
                              <p:par>
                                <p:cTn id="40" presetID="22" presetClass="entr" presetSubtype="8" fill="hold" nodeType="afterEffect">
                                  <p:stCondLst>
                                    <p:cond delay="0"/>
                                  </p:stCondLst>
                                  <p:childTnLst>
                                    <p:set>
                                      <p:cBhvr>
                                        <p:cTn id="41" dur="1" fill="hold">
                                          <p:stCondLst>
                                            <p:cond delay="0"/>
                                          </p:stCondLst>
                                        </p:cTn>
                                        <p:tgtEl>
                                          <p:spTgt spid="145546"/>
                                        </p:tgtEl>
                                        <p:attrNameLst>
                                          <p:attrName>style.visibility</p:attrName>
                                        </p:attrNameLst>
                                      </p:cBhvr>
                                      <p:to>
                                        <p:strVal val="visible"/>
                                      </p:to>
                                    </p:set>
                                    <p:animEffect transition="in" filter="wipe(left)">
                                      <p:cBhvr>
                                        <p:cTn id="42" dur="500"/>
                                        <p:tgtEl>
                                          <p:spTgt spid="145546"/>
                                        </p:tgtEl>
                                      </p:cBhvr>
                                    </p:animEffect>
                                  </p:childTnLst>
                                </p:cTn>
                              </p:par>
                            </p:childTnLst>
                          </p:cTn>
                        </p:par>
                        <p:par>
                          <p:cTn id="43" fill="hold" nodeType="afterGroup">
                            <p:stCondLst>
                              <p:cond delay="5000"/>
                            </p:stCondLst>
                            <p:childTnLst>
                              <p:par>
                                <p:cTn id="44" presetID="22" presetClass="entr" presetSubtype="8" fill="hold" nodeType="afterEffect">
                                  <p:stCondLst>
                                    <p:cond delay="0"/>
                                  </p:stCondLst>
                                  <p:childTnLst>
                                    <p:set>
                                      <p:cBhvr>
                                        <p:cTn id="45" dur="1" fill="hold">
                                          <p:stCondLst>
                                            <p:cond delay="0"/>
                                          </p:stCondLst>
                                        </p:cTn>
                                        <p:tgtEl>
                                          <p:spTgt spid="145551"/>
                                        </p:tgtEl>
                                        <p:attrNameLst>
                                          <p:attrName>style.visibility</p:attrName>
                                        </p:attrNameLst>
                                      </p:cBhvr>
                                      <p:to>
                                        <p:strVal val="visible"/>
                                      </p:to>
                                    </p:set>
                                    <p:animEffect transition="in" filter="wipe(left)">
                                      <p:cBhvr>
                                        <p:cTn id="46" dur="500"/>
                                        <p:tgtEl>
                                          <p:spTgt spid="145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83" grpId="0" animBg="1"/>
      <p:bldP spid="14552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63883" y="116632"/>
            <a:ext cx="8800605" cy="892552"/>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Aggregatstabilität </a:t>
            </a:r>
            <a:r>
              <a:rPr lang="de-DE" sz="2000" b="1" dirty="0">
                <a:solidFill>
                  <a:schemeClr val="bg2">
                    <a:lumMod val="25000"/>
                  </a:schemeClr>
                </a:solidFill>
              </a:rPr>
              <a:t>von Kulturen in den Ackergebieten Nieder­öster­reichs, Oberösterreichs und der Steiermark im Durchschnitt der Jahre 1999 bis 2001 </a:t>
            </a:r>
            <a:r>
              <a:rPr lang="de-DE" sz="1200" b="1" dirty="0">
                <a:solidFill>
                  <a:schemeClr val="bg2">
                    <a:lumMod val="25000"/>
                  </a:schemeClr>
                </a:solidFill>
              </a:rPr>
              <a:t>(BUCHGRABER, EDER und TOMANOVA, 2003)</a:t>
            </a:r>
            <a:r>
              <a:rPr lang="de-DE" sz="1200" dirty="0">
                <a:solidFill>
                  <a:schemeClr val="bg2">
                    <a:lumMod val="25000"/>
                  </a:schemeClr>
                </a:solidFill>
              </a:rPr>
              <a:t> </a:t>
            </a:r>
            <a:endParaRPr lang="de-AT" sz="1200" dirty="0">
              <a:solidFill>
                <a:schemeClr val="bg2">
                  <a:lumMod val="25000"/>
                </a:schemeClr>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14" y="2060848"/>
            <a:ext cx="82662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431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orage02\institut2\Gruenland\Heidi\Zeitgemäße Grünlandbewirtschaftung\3. Auflage 2018\Verwendete Bilder\Bild 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212" y="1038224"/>
            <a:ext cx="7443787" cy="4779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97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116632"/>
            <a:ext cx="8928992" cy="707886"/>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Aggregatstabilität </a:t>
            </a:r>
            <a:r>
              <a:rPr lang="de-DE" sz="2000" b="1" dirty="0">
                <a:solidFill>
                  <a:schemeClr val="bg2">
                    <a:lumMod val="25000"/>
                  </a:schemeClr>
                </a:solidFill>
              </a:rPr>
              <a:t>von Grünlandumsetzungsformen im absoluten </a:t>
            </a:r>
            <a:r>
              <a:rPr lang="de-DE" sz="2000" b="1" dirty="0" err="1">
                <a:solidFill>
                  <a:schemeClr val="bg2">
                    <a:lumMod val="25000"/>
                  </a:schemeClr>
                </a:solidFill>
              </a:rPr>
              <a:t>Grün­land­gebiet</a:t>
            </a:r>
            <a:r>
              <a:rPr lang="de-DE" sz="2000" b="1" dirty="0">
                <a:solidFill>
                  <a:schemeClr val="bg2">
                    <a:lumMod val="25000"/>
                  </a:schemeClr>
                </a:solidFill>
              </a:rPr>
              <a:t> im Jahre 2001 </a:t>
            </a:r>
            <a:r>
              <a:rPr lang="de-DE" sz="1200" b="1" dirty="0">
                <a:solidFill>
                  <a:schemeClr val="bg2">
                    <a:lumMod val="25000"/>
                  </a:schemeClr>
                </a:solidFill>
              </a:rPr>
              <a:t>(BUCHGRABER, EDER und TOMANOVA, 2003) </a:t>
            </a:r>
            <a:endParaRPr lang="de-AT" sz="1200" dirty="0">
              <a:solidFill>
                <a:schemeClr val="bg2">
                  <a:lumMod val="25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83" y="1844824"/>
            <a:ext cx="828663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353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88640"/>
            <a:ext cx="8640960"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Pflanzenbewuchs </a:t>
            </a:r>
            <a:r>
              <a:rPr lang="de-DE" sz="2000" b="1" dirty="0">
                <a:solidFill>
                  <a:schemeClr val="bg2">
                    <a:lumMod val="25000"/>
                  </a:schemeClr>
                </a:solidFill>
              </a:rPr>
              <a:t>und Nitratauswaschung</a:t>
            </a:r>
            <a:endParaRPr lang="de-AT" sz="2000" dirty="0">
              <a:solidFill>
                <a:schemeClr val="bg2">
                  <a:lumMod val="25000"/>
                </a:scheme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565" y="1124744"/>
            <a:ext cx="5328592" cy="531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008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836" name="Group 52"/>
          <p:cNvGrpSpPr>
            <a:grpSpLocks/>
          </p:cNvGrpSpPr>
          <p:nvPr/>
        </p:nvGrpSpPr>
        <p:grpSpPr bwMode="auto">
          <a:xfrm>
            <a:off x="157163" y="1557338"/>
            <a:ext cx="8396287" cy="4673600"/>
            <a:chOff x="99" y="981"/>
            <a:chExt cx="5289" cy="2944"/>
          </a:xfrm>
        </p:grpSpPr>
        <p:sp>
          <p:nvSpPr>
            <p:cNvPr id="38916" name="Rectangle 7"/>
            <p:cNvSpPr>
              <a:spLocks noChangeArrowheads="1"/>
            </p:cNvSpPr>
            <p:nvPr/>
          </p:nvSpPr>
          <p:spPr bwMode="auto">
            <a:xfrm>
              <a:off x="609" y="1065"/>
              <a:ext cx="4778" cy="2283"/>
            </a:xfrm>
            <a:prstGeom prst="rect">
              <a:avLst/>
            </a:prstGeom>
            <a:solidFill>
              <a:srgbClr val="FFFF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8917" name="Line 8"/>
            <p:cNvSpPr>
              <a:spLocks noChangeShapeType="1"/>
            </p:cNvSpPr>
            <p:nvPr/>
          </p:nvSpPr>
          <p:spPr bwMode="auto">
            <a:xfrm>
              <a:off x="609" y="2777"/>
              <a:ext cx="47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18" name="Line 9"/>
            <p:cNvSpPr>
              <a:spLocks noChangeShapeType="1"/>
            </p:cNvSpPr>
            <p:nvPr/>
          </p:nvSpPr>
          <p:spPr bwMode="auto">
            <a:xfrm>
              <a:off x="609" y="2206"/>
              <a:ext cx="47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19" name="Line 10"/>
            <p:cNvSpPr>
              <a:spLocks noChangeShapeType="1"/>
            </p:cNvSpPr>
            <p:nvPr/>
          </p:nvSpPr>
          <p:spPr bwMode="auto">
            <a:xfrm>
              <a:off x="609" y="1635"/>
              <a:ext cx="47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20" name="Line 11"/>
            <p:cNvSpPr>
              <a:spLocks noChangeShapeType="1"/>
            </p:cNvSpPr>
            <p:nvPr/>
          </p:nvSpPr>
          <p:spPr bwMode="auto">
            <a:xfrm>
              <a:off x="609" y="1065"/>
              <a:ext cx="47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21" name="Rectangle 12"/>
            <p:cNvSpPr>
              <a:spLocks noChangeArrowheads="1"/>
            </p:cNvSpPr>
            <p:nvPr/>
          </p:nvSpPr>
          <p:spPr bwMode="auto">
            <a:xfrm>
              <a:off x="609" y="1065"/>
              <a:ext cx="4778" cy="228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8922" name="Rectangle 13"/>
            <p:cNvSpPr>
              <a:spLocks noChangeArrowheads="1"/>
            </p:cNvSpPr>
            <p:nvPr/>
          </p:nvSpPr>
          <p:spPr bwMode="auto">
            <a:xfrm>
              <a:off x="890" y="1133"/>
              <a:ext cx="388" cy="2215"/>
            </a:xfrm>
            <a:prstGeom prst="rect">
              <a:avLst/>
            </a:prstGeom>
            <a:solidFill>
              <a:srgbClr val="FF00FF"/>
            </a:solidFill>
            <a:ln w="0">
              <a:solidFill>
                <a:srgbClr val="000000"/>
              </a:solidFill>
              <a:miter lim="800000"/>
              <a:headEnd/>
              <a:tailEnd/>
            </a:ln>
          </p:spPr>
          <p:txBody>
            <a:bodyPr/>
            <a:lstStyle/>
            <a:p>
              <a:endParaRPr lang="de-DE"/>
            </a:p>
          </p:txBody>
        </p:sp>
        <p:sp>
          <p:nvSpPr>
            <p:cNvPr id="38923" name="Rectangle 14"/>
            <p:cNvSpPr>
              <a:spLocks noChangeArrowheads="1"/>
            </p:cNvSpPr>
            <p:nvPr/>
          </p:nvSpPr>
          <p:spPr bwMode="auto">
            <a:xfrm>
              <a:off x="1849" y="2039"/>
              <a:ext cx="380" cy="1309"/>
            </a:xfrm>
            <a:prstGeom prst="rect">
              <a:avLst/>
            </a:prstGeom>
            <a:solidFill>
              <a:srgbClr val="FF00FF"/>
            </a:solidFill>
            <a:ln w="0">
              <a:solidFill>
                <a:srgbClr val="000000"/>
              </a:solidFill>
              <a:miter lim="800000"/>
              <a:headEnd/>
              <a:tailEnd/>
            </a:ln>
          </p:spPr>
          <p:txBody>
            <a:bodyPr/>
            <a:lstStyle/>
            <a:p>
              <a:endParaRPr lang="de-DE"/>
            </a:p>
          </p:txBody>
        </p:sp>
        <p:sp>
          <p:nvSpPr>
            <p:cNvPr id="38924" name="Rectangle 15"/>
            <p:cNvSpPr>
              <a:spLocks noChangeArrowheads="1"/>
            </p:cNvSpPr>
            <p:nvPr/>
          </p:nvSpPr>
          <p:spPr bwMode="auto">
            <a:xfrm>
              <a:off x="2800" y="2762"/>
              <a:ext cx="388" cy="586"/>
            </a:xfrm>
            <a:prstGeom prst="rect">
              <a:avLst/>
            </a:prstGeom>
            <a:solidFill>
              <a:srgbClr val="FF00FF"/>
            </a:solidFill>
            <a:ln w="0">
              <a:solidFill>
                <a:srgbClr val="000000"/>
              </a:solidFill>
              <a:miter lim="800000"/>
              <a:headEnd/>
              <a:tailEnd/>
            </a:ln>
          </p:spPr>
          <p:txBody>
            <a:bodyPr/>
            <a:lstStyle/>
            <a:p>
              <a:endParaRPr lang="de-DE"/>
            </a:p>
          </p:txBody>
        </p:sp>
        <p:sp>
          <p:nvSpPr>
            <p:cNvPr id="38925" name="Rectangle 16"/>
            <p:cNvSpPr>
              <a:spLocks noChangeArrowheads="1"/>
            </p:cNvSpPr>
            <p:nvPr/>
          </p:nvSpPr>
          <p:spPr bwMode="auto">
            <a:xfrm>
              <a:off x="3759" y="2975"/>
              <a:ext cx="380" cy="373"/>
            </a:xfrm>
            <a:prstGeom prst="rect">
              <a:avLst/>
            </a:prstGeom>
            <a:solidFill>
              <a:srgbClr val="FF00FF"/>
            </a:solidFill>
            <a:ln w="0">
              <a:solidFill>
                <a:srgbClr val="000000"/>
              </a:solidFill>
              <a:miter lim="800000"/>
              <a:headEnd/>
              <a:tailEnd/>
            </a:ln>
          </p:spPr>
          <p:txBody>
            <a:bodyPr/>
            <a:lstStyle/>
            <a:p>
              <a:endParaRPr lang="de-DE"/>
            </a:p>
          </p:txBody>
        </p:sp>
        <p:sp>
          <p:nvSpPr>
            <p:cNvPr id="38926" name="Rectangle 17"/>
            <p:cNvSpPr>
              <a:spLocks noChangeArrowheads="1"/>
            </p:cNvSpPr>
            <p:nvPr/>
          </p:nvSpPr>
          <p:spPr bwMode="auto">
            <a:xfrm>
              <a:off x="4710" y="3135"/>
              <a:ext cx="388" cy="213"/>
            </a:xfrm>
            <a:prstGeom prst="rect">
              <a:avLst/>
            </a:prstGeom>
            <a:solidFill>
              <a:srgbClr val="FF00FF"/>
            </a:solidFill>
            <a:ln w="0">
              <a:solidFill>
                <a:srgbClr val="000000"/>
              </a:solidFill>
              <a:miter lim="800000"/>
              <a:headEnd/>
              <a:tailEnd/>
            </a:ln>
          </p:spPr>
          <p:txBody>
            <a:bodyPr/>
            <a:lstStyle/>
            <a:p>
              <a:endParaRPr lang="de-DE"/>
            </a:p>
          </p:txBody>
        </p:sp>
        <p:sp>
          <p:nvSpPr>
            <p:cNvPr id="38927" name="Line 18"/>
            <p:cNvSpPr>
              <a:spLocks noChangeShapeType="1"/>
            </p:cNvSpPr>
            <p:nvPr/>
          </p:nvSpPr>
          <p:spPr bwMode="auto">
            <a:xfrm>
              <a:off x="609" y="1065"/>
              <a:ext cx="1" cy="228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28" name="Line 19"/>
            <p:cNvSpPr>
              <a:spLocks noChangeShapeType="1"/>
            </p:cNvSpPr>
            <p:nvPr/>
          </p:nvSpPr>
          <p:spPr bwMode="auto">
            <a:xfrm>
              <a:off x="563" y="3348"/>
              <a:ext cx="46" cy="1"/>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29" name="Line 20"/>
            <p:cNvSpPr>
              <a:spLocks noChangeShapeType="1"/>
            </p:cNvSpPr>
            <p:nvPr/>
          </p:nvSpPr>
          <p:spPr bwMode="auto">
            <a:xfrm>
              <a:off x="563" y="2777"/>
              <a:ext cx="46" cy="1"/>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0" name="Line 21"/>
            <p:cNvSpPr>
              <a:spLocks noChangeShapeType="1"/>
            </p:cNvSpPr>
            <p:nvPr/>
          </p:nvSpPr>
          <p:spPr bwMode="auto">
            <a:xfrm>
              <a:off x="563" y="2206"/>
              <a:ext cx="46" cy="1"/>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1" name="Line 22"/>
            <p:cNvSpPr>
              <a:spLocks noChangeShapeType="1"/>
            </p:cNvSpPr>
            <p:nvPr/>
          </p:nvSpPr>
          <p:spPr bwMode="auto">
            <a:xfrm>
              <a:off x="563" y="1635"/>
              <a:ext cx="46" cy="1"/>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2" name="Line 23"/>
            <p:cNvSpPr>
              <a:spLocks noChangeShapeType="1"/>
            </p:cNvSpPr>
            <p:nvPr/>
          </p:nvSpPr>
          <p:spPr bwMode="auto">
            <a:xfrm>
              <a:off x="563" y="1065"/>
              <a:ext cx="46" cy="1"/>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3" name="Line 24"/>
            <p:cNvSpPr>
              <a:spLocks noChangeShapeType="1"/>
            </p:cNvSpPr>
            <p:nvPr/>
          </p:nvSpPr>
          <p:spPr bwMode="auto">
            <a:xfrm>
              <a:off x="609" y="3348"/>
              <a:ext cx="4778" cy="1"/>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4" name="Line 25"/>
            <p:cNvSpPr>
              <a:spLocks noChangeShapeType="1"/>
            </p:cNvSpPr>
            <p:nvPr/>
          </p:nvSpPr>
          <p:spPr bwMode="auto">
            <a:xfrm flipV="1">
              <a:off x="609" y="3310"/>
              <a:ext cx="1" cy="76"/>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5" name="Line 26"/>
            <p:cNvSpPr>
              <a:spLocks noChangeShapeType="1"/>
            </p:cNvSpPr>
            <p:nvPr/>
          </p:nvSpPr>
          <p:spPr bwMode="auto">
            <a:xfrm flipV="1">
              <a:off x="1567" y="3310"/>
              <a:ext cx="1" cy="76"/>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6" name="Line 27"/>
            <p:cNvSpPr>
              <a:spLocks noChangeShapeType="1"/>
            </p:cNvSpPr>
            <p:nvPr/>
          </p:nvSpPr>
          <p:spPr bwMode="auto">
            <a:xfrm flipV="1">
              <a:off x="2519" y="3310"/>
              <a:ext cx="1" cy="76"/>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7" name="Line 28"/>
            <p:cNvSpPr>
              <a:spLocks noChangeShapeType="1"/>
            </p:cNvSpPr>
            <p:nvPr/>
          </p:nvSpPr>
          <p:spPr bwMode="auto">
            <a:xfrm flipV="1">
              <a:off x="3477" y="3310"/>
              <a:ext cx="1" cy="76"/>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8" name="Line 29"/>
            <p:cNvSpPr>
              <a:spLocks noChangeShapeType="1"/>
            </p:cNvSpPr>
            <p:nvPr/>
          </p:nvSpPr>
          <p:spPr bwMode="auto">
            <a:xfrm flipV="1">
              <a:off x="4428" y="3310"/>
              <a:ext cx="1" cy="76"/>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39" name="Line 30"/>
            <p:cNvSpPr>
              <a:spLocks noChangeShapeType="1"/>
            </p:cNvSpPr>
            <p:nvPr/>
          </p:nvSpPr>
          <p:spPr bwMode="auto">
            <a:xfrm flipV="1">
              <a:off x="5387" y="3310"/>
              <a:ext cx="1" cy="76"/>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8940" name="Rectangle 31"/>
            <p:cNvSpPr>
              <a:spLocks noChangeArrowheads="1"/>
            </p:cNvSpPr>
            <p:nvPr/>
          </p:nvSpPr>
          <p:spPr bwMode="auto">
            <a:xfrm>
              <a:off x="4832" y="3157"/>
              <a:ext cx="2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solidFill>
                    <a:srgbClr val="000000"/>
                  </a:solidFill>
                  <a:latin typeface="Arial" charset="0"/>
                </a:rPr>
                <a:t>1,5</a:t>
              </a:r>
              <a:endParaRPr lang="de-DE"/>
            </a:p>
          </p:txBody>
        </p:sp>
        <p:sp>
          <p:nvSpPr>
            <p:cNvPr id="38941" name="Rectangle 32"/>
            <p:cNvSpPr>
              <a:spLocks noChangeArrowheads="1"/>
            </p:cNvSpPr>
            <p:nvPr/>
          </p:nvSpPr>
          <p:spPr bwMode="auto">
            <a:xfrm>
              <a:off x="3865" y="3005"/>
              <a:ext cx="2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solidFill>
                    <a:srgbClr val="000000"/>
                  </a:solidFill>
                  <a:latin typeface="Arial" charset="0"/>
                </a:rPr>
                <a:t>2,6</a:t>
              </a:r>
              <a:endParaRPr lang="de-DE"/>
            </a:p>
          </p:txBody>
        </p:sp>
        <p:sp>
          <p:nvSpPr>
            <p:cNvPr id="38942" name="Rectangle 33"/>
            <p:cNvSpPr>
              <a:spLocks noChangeArrowheads="1"/>
            </p:cNvSpPr>
            <p:nvPr/>
          </p:nvSpPr>
          <p:spPr bwMode="auto">
            <a:xfrm>
              <a:off x="2907" y="2815"/>
              <a:ext cx="2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solidFill>
                    <a:srgbClr val="000000"/>
                  </a:solidFill>
                  <a:latin typeface="Arial" charset="0"/>
                </a:rPr>
                <a:t>4,1</a:t>
              </a:r>
              <a:endParaRPr lang="de-DE"/>
            </a:p>
          </p:txBody>
        </p:sp>
        <p:sp>
          <p:nvSpPr>
            <p:cNvPr id="38943" name="Rectangle 34"/>
            <p:cNvSpPr>
              <a:spLocks noChangeArrowheads="1"/>
            </p:cNvSpPr>
            <p:nvPr/>
          </p:nvSpPr>
          <p:spPr bwMode="auto">
            <a:xfrm>
              <a:off x="1963" y="2092"/>
              <a:ext cx="2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solidFill>
                    <a:srgbClr val="000000"/>
                  </a:solidFill>
                  <a:latin typeface="Arial" charset="0"/>
                </a:rPr>
                <a:t>9,2</a:t>
              </a:r>
              <a:endParaRPr lang="de-DE"/>
            </a:p>
          </p:txBody>
        </p:sp>
        <p:sp>
          <p:nvSpPr>
            <p:cNvPr id="38944" name="Rectangle 35"/>
            <p:cNvSpPr>
              <a:spLocks noChangeArrowheads="1"/>
            </p:cNvSpPr>
            <p:nvPr/>
          </p:nvSpPr>
          <p:spPr bwMode="auto">
            <a:xfrm>
              <a:off x="966" y="1164"/>
              <a:ext cx="31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solidFill>
                    <a:srgbClr val="000000"/>
                  </a:solidFill>
                  <a:latin typeface="Arial" charset="0"/>
                </a:rPr>
                <a:t>15,5</a:t>
              </a:r>
              <a:endParaRPr lang="de-DE"/>
            </a:p>
          </p:txBody>
        </p:sp>
        <p:sp>
          <p:nvSpPr>
            <p:cNvPr id="38945" name="Rectangle 36"/>
            <p:cNvSpPr>
              <a:spLocks noChangeArrowheads="1"/>
            </p:cNvSpPr>
            <p:nvPr/>
          </p:nvSpPr>
          <p:spPr bwMode="auto">
            <a:xfrm>
              <a:off x="411" y="326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de-DE" sz="1800" b="1">
                  <a:latin typeface="Arial" charset="0"/>
                </a:rPr>
                <a:t>0</a:t>
              </a:r>
              <a:endParaRPr lang="de-DE"/>
            </a:p>
          </p:txBody>
        </p:sp>
        <p:sp>
          <p:nvSpPr>
            <p:cNvPr id="38946" name="Rectangle 37"/>
            <p:cNvSpPr>
              <a:spLocks noChangeArrowheads="1"/>
            </p:cNvSpPr>
            <p:nvPr/>
          </p:nvSpPr>
          <p:spPr bwMode="auto">
            <a:xfrm>
              <a:off x="411" y="2693"/>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b="1">
                  <a:latin typeface="Arial" charset="0"/>
                </a:rPr>
                <a:t>4</a:t>
              </a:r>
              <a:endParaRPr lang="de-DE"/>
            </a:p>
          </p:txBody>
        </p:sp>
        <p:sp>
          <p:nvSpPr>
            <p:cNvPr id="38947" name="Rectangle 38"/>
            <p:cNvSpPr>
              <a:spLocks noChangeArrowheads="1"/>
            </p:cNvSpPr>
            <p:nvPr/>
          </p:nvSpPr>
          <p:spPr bwMode="auto">
            <a:xfrm>
              <a:off x="411" y="212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b="1">
                  <a:latin typeface="Arial" charset="0"/>
                </a:rPr>
                <a:t>8</a:t>
              </a:r>
              <a:endParaRPr lang="de-DE"/>
            </a:p>
          </p:txBody>
        </p:sp>
        <p:sp>
          <p:nvSpPr>
            <p:cNvPr id="38948" name="Rectangle 39"/>
            <p:cNvSpPr>
              <a:spLocks noChangeArrowheads="1"/>
            </p:cNvSpPr>
            <p:nvPr/>
          </p:nvSpPr>
          <p:spPr bwMode="auto">
            <a:xfrm>
              <a:off x="327" y="15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b="1">
                  <a:latin typeface="Arial" charset="0"/>
                </a:rPr>
                <a:t>12</a:t>
              </a:r>
              <a:endParaRPr lang="de-DE"/>
            </a:p>
          </p:txBody>
        </p:sp>
        <p:sp>
          <p:nvSpPr>
            <p:cNvPr id="38949" name="Rectangle 40"/>
            <p:cNvSpPr>
              <a:spLocks noChangeArrowheads="1"/>
            </p:cNvSpPr>
            <p:nvPr/>
          </p:nvSpPr>
          <p:spPr bwMode="auto">
            <a:xfrm>
              <a:off x="327" y="98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800" b="1">
                  <a:latin typeface="Arial" charset="0"/>
                </a:rPr>
                <a:t>16</a:t>
              </a:r>
              <a:endParaRPr lang="de-DE"/>
            </a:p>
          </p:txBody>
        </p:sp>
        <p:sp>
          <p:nvSpPr>
            <p:cNvPr id="38950" name="Rectangle 41"/>
            <p:cNvSpPr>
              <a:spLocks noChangeArrowheads="1"/>
            </p:cNvSpPr>
            <p:nvPr/>
          </p:nvSpPr>
          <p:spPr bwMode="auto">
            <a:xfrm>
              <a:off x="837" y="3462"/>
              <a:ext cx="51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latin typeface="Arial" charset="0"/>
                </a:rPr>
                <a:t>SM Gülle</a:t>
              </a:r>
              <a:endParaRPr lang="de-DE"/>
            </a:p>
          </p:txBody>
        </p:sp>
        <p:sp>
          <p:nvSpPr>
            <p:cNvPr id="38951" name="Rectangle 42"/>
            <p:cNvSpPr>
              <a:spLocks noChangeArrowheads="1"/>
            </p:cNvSpPr>
            <p:nvPr/>
          </p:nvSpPr>
          <p:spPr bwMode="auto">
            <a:xfrm>
              <a:off x="1659" y="3462"/>
              <a:ext cx="75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latin typeface="Arial" charset="0"/>
                </a:rPr>
                <a:t>Grünbrache -</a:t>
              </a:r>
              <a:endParaRPr lang="de-DE"/>
            </a:p>
          </p:txBody>
        </p:sp>
        <p:sp>
          <p:nvSpPr>
            <p:cNvPr id="38952" name="Rectangle 43"/>
            <p:cNvSpPr>
              <a:spLocks noChangeArrowheads="1"/>
            </p:cNvSpPr>
            <p:nvPr/>
          </p:nvSpPr>
          <p:spPr bwMode="auto">
            <a:xfrm>
              <a:off x="2663" y="3462"/>
              <a:ext cx="67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latin typeface="Arial" charset="0"/>
                </a:rPr>
                <a:t>Wiese Gülle</a:t>
              </a:r>
              <a:endParaRPr lang="de-DE"/>
            </a:p>
          </p:txBody>
        </p:sp>
        <p:sp>
          <p:nvSpPr>
            <p:cNvPr id="38953" name="Rectangle 44"/>
            <p:cNvSpPr>
              <a:spLocks noChangeArrowheads="1"/>
            </p:cNvSpPr>
            <p:nvPr/>
          </p:nvSpPr>
          <p:spPr bwMode="auto">
            <a:xfrm>
              <a:off x="3789" y="3462"/>
              <a:ext cx="3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latin typeface="Arial" charset="0"/>
                </a:rPr>
                <a:t>Wiese</a:t>
              </a:r>
              <a:endParaRPr lang="de-DE"/>
            </a:p>
          </p:txBody>
        </p:sp>
        <p:sp>
          <p:nvSpPr>
            <p:cNvPr id="38954" name="Rectangle 45"/>
            <p:cNvSpPr>
              <a:spLocks noChangeArrowheads="1"/>
            </p:cNvSpPr>
            <p:nvPr/>
          </p:nvSpPr>
          <p:spPr bwMode="auto">
            <a:xfrm>
              <a:off x="3645" y="3622"/>
              <a:ext cx="62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latin typeface="Arial" charset="0"/>
                </a:rPr>
                <a:t>Kompost +</a:t>
              </a:r>
              <a:endParaRPr lang="de-DE"/>
            </a:p>
          </p:txBody>
        </p:sp>
        <p:sp>
          <p:nvSpPr>
            <p:cNvPr id="38955" name="Rectangle 46"/>
            <p:cNvSpPr>
              <a:spLocks noChangeArrowheads="1"/>
            </p:cNvSpPr>
            <p:nvPr/>
          </p:nvSpPr>
          <p:spPr bwMode="auto">
            <a:xfrm>
              <a:off x="3751" y="3781"/>
              <a:ext cx="41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latin typeface="Arial" charset="0"/>
                </a:rPr>
                <a:t>Jauche</a:t>
              </a:r>
              <a:endParaRPr lang="de-DE"/>
            </a:p>
          </p:txBody>
        </p:sp>
        <p:sp>
          <p:nvSpPr>
            <p:cNvPr id="38956" name="Rectangle 47"/>
            <p:cNvSpPr>
              <a:spLocks noChangeArrowheads="1"/>
            </p:cNvSpPr>
            <p:nvPr/>
          </p:nvSpPr>
          <p:spPr bwMode="auto">
            <a:xfrm>
              <a:off x="4550" y="3462"/>
              <a:ext cx="72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latin typeface="Arial" charset="0"/>
                </a:rPr>
                <a:t>Wiese Mist +</a:t>
              </a:r>
              <a:endParaRPr lang="de-DE"/>
            </a:p>
          </p:txBody>
        </p:sp>
        <p:sp>
          <p:nvSpPr>
            <p:cNvPr id="38957" name="Rectangle 48"/>
            <p:cNvSpPr>
              <a:spLocks noChangeArrowheads="1"/>
            </p:cNvSpPr>
            <p:nvPr/>
          </p:nvSpPr>
          <p:spPr bwMode="auto">
            <a:xfrm>
              <a:off x="4695" y="3622"/>
              <a:ext cx="41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latin typeface="Arial" charset="0"/>
                </a:rPr>
                <a:t>Jauche</a:t>
              </a:r>
              <a:endParaRPr lang="de-DE"/>
            </a:p>
          </p:txBody>
        </p:sp>
        <p:sp>
          <p:nvSpPr>
            <p:cNvPr id="38958" name="Rectangle 49"/>
            <p:cNvSpPr>
              <a:spLocks noChangeArrowheads="1"/>
            </p:cNvSpPr>
            <p:nvPr/>
          </p:nvSpPr>
          <p:spPr bwMode="auto">
            <a:xfrm rot="-5400000">
              <a:off x="-61" y="2409"/>
              <a:ext cx="54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b="1">
                  <a:latin typeface="Arial" charset="0"/>
                </a:rPr>
                <a:t>kg NO</a:t>
              </a:r>
              <a:endParaRPr lang="de-DE"/>
            </a:p>
          </p:txBody>
        </p:sp>
        <p:sp>
          <p:nvSpPr>
            <p:cNvPr id="38959" name="Rectangle 50"/>
            <p:cNvSpPr>
              <a:spLocks noChangeArrowheads="1"/>
            </p:cNvSpPr>
            <p:nvPr/>
          </p:nvSpPr>
          <p:spPr bwMode="auto">
            <a:xfrm rot="-5400000">
              <a:off x="212" y="2151"/>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500" b="1">
                  <a:solidFill>
                    <a:schemeClr val="bg1"/>
                  </a:solidFill>
                  <a:latin typeface="Arial" charset="0"/>
                </a:rPr>
                <a:t>3</a:t>
              </a:r>
              <a:endParaRPr lang="de-DE">
                <a:solidFill>
                  <a:schemeClr val="bg1"/>
                </a:solidFill>
              </a:endParaRPr>
            </a:p>
          </p:txBody>
        </p:sp>
        <p:sp>
          <p:nvSpPr>
            <p:cNvPr id="38960" name="Rectangle 51"/>
            <p:cNvSpPr>
              <a:spLocks noChangeArrowheads="1"/>
            </p:cNvSpPr>
            <p:nvPr/>
          </p:nvSpPr>
          <p:spPr bwMode="auto">
            <a:xfrm rot="-5400000">
              <a:off x="-71" y="1798"/>
              <a:ext cx="5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300" b="1">
                  <a:latin typeface="Arial" charset="0"/>
                </a:rPr>
                <a:t> - N/ha</a:t>
              </a:r>
              <a:endParaRPr lang="de-DE"/>
            </a:p>
          </p:txBody>
        </p:sp>
      </p:grpSp>
      <p:sp>
        <p:nvSpPr>
          <p:cNvPr id="49" name="Text Box 17"/>
          <p:cNvSpPr txBox="1">
            <a:spLocks noChangeArrowheads="1"/>
          </p:cNvSpPr>
          <p:nvPr/>
        </p:nvSpPr>
        <p:spPr bwMode="auto">
          <a:xfrm>
            <a:off x="175196" y="200834"/>
            <a:ext cx="8879333" cy="707886"/>
          </a:xfrm>
          <a:prstGeom prst="rect">
            <a:avLst/>
          </a:prstGeom>
          <a:blipFill>
            <a:blip r:embed="rId3"/>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smtClean="0">
                <a:solidFill>
                  <a:schemeClr val="bg2">
                    <a:lumMod val="25000"/>
                  </a:schemeClr>
                </a:solidFill>
                <a:latin typeface="Calibri" panose="020F0502020204030204" pitchFamily="34" charset="0"/>
              </a:rPr>
              <a:t>NO</a:t>
            </a:r>
            <a:r>
              <a:rPr lang="de-DE" sz="2000" b="1" baseline="-25000" dirty="0" smtClean="0">
                <a:solidFill>
                  <a:schemeClr val="bg2">
                    <a:lumMod val="25000"/>
                  </a:schemeClr>
                </a:solidFill>
                <a:latin typeface="Calibri" panose="020F0502020204030204" pitchFamily="34" charset="0"/>
              </a:rPr>
              <a:t>3</a:t>
            </a:r>
            <a:r>
              <a:rPr lang="de-DE" sz="2000" b="1" dirty="0" smtClean="0">
                <a:solidFill>
                  <a:schemeClr val="bg2">
                    <a:lumMod val="25000"/>
                  </a:schemeClr>
                </a:solidFill>
                <a:latin typeface="Calibri" panose="020F0502020204030204" pitchFamily="34" charset="0"/>
              </a:rPr>
              <a:t>-N-Auswaschungen nach unterschiedlicher Düngung bei verschiedenen Kulturen </a:t>
            </a:r>
            <a:r>
              <a:rPr lang="de-DE" sz="1200" b="1" dirty="0" smtClean="0">
                <a:solidFill>
                  <a:schemeClr val="bg2">
                    <a:lumMod val="25000"/>
                  </a:schemeClr>
                </a:solidFill>
                <a:latin typeface="Calibri" panose="020F0502020204030204" pitchFamily="34" charset="0"/>
              </a:rPr>
              <a:t>(nach EDER, 1994)</a:t>
            </a:r>
            <a:endParaRPr lang="de-DE" sz="1200" b="1" dirty="0">
              <a:solidFill>
                <a:schemeClr val="bg2">
                  <a:lumMod val="25000"/>
                </a:schemeClr>
              </a:solidFill>
              <a:latin typeface="Calibri" panose="020F0502020204030204" pitchFamily="34" charset="0"/>
            </a:endParaRPr>
          </a:p>
        </p:txBody>
      </p:sp>
      <p:pic>
        <p:nvPicPr>
          <p:cNvPr id="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feld 51"/>
          <p:cNvSpPr txBox="1"/>
          <p:nvPr/>
        </p:nvSpPr>
        <p:spPr>
          <a:xfrm>
            <a:off x="251520" y="6237312"/>
            <a:ext cx="5112568" cy="246221"/>
          </a:xfrm>
          <a:prstGeom prst="rect">
            <a:avLst/>
          </a:prstGeom>
          <a:noFill/>
        </p:spPr>
        <p:txBody>
          <a:bodyPr wrap="square" rtlCol="0">
            <a:spAutoFit/>
          </a:bodyPr>
          <a:lstStyle/>
          <a:p>
            <a:r>
              <a:rPr lang="de-AT" sz="1000" dirty="0" smtClean="0"/>
              <a:t>Quelle: BUCHGRABER, 2018</a:t>
            </a:r>
            <a:endParaRPr lang="de-AT" sz="1000" dirty="0"/>
          </a:p>
        </p:txBody>
      </p:sp>
    </p:spTree>
    <p:extLst>
      <p:ext uri="{BB962C8B-B14F-4D97-AF65-F5344CB8AC3E}">
        <p14:creationId xmlns:p14="http://schemas.microsoft.com/office/powerpoint/2010/main" val="421722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nodeType="afterEffect">
                                  <p:stCondLst>
                                    <p:cond delay="0"/>
                                  </p:stCondLst>
                                  <p:childTnLst>
                                    <p:set>
                                      <p:cBhvr>
                                        <p:cTn id="6" dur="1" fill="hold">
                                          <p:stCondLst>
                                            <p:cond delay="0"/>
                                          </p:stCondLst>
                                        </p:cTn>
                                        <p:tgtEl>
                                          <p:spTgt spid="246836"/>
                                        </p:tgtEl>
                                        <p:attrNameLst>
                                          <p:attrName>style.visibility</p:attrName>
                                        </p:attrNameLst>
                                      </p:cBhvr>
                                      <p:to>
                                        <p:strVal val="visible"/>
                                      </p:to>
                                    </p:set>
                                    <p:animEffect transition="in" filter="box(out)">
                                      <p:cBhvr>
                                        <p:cTn id="7" dur="1000"/>
                                        <p:tgtEl>
                                          <p:spTgt spid="24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9512" y="188640"/>
            <a:ext cx="8928992"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Photosynthese </a:t>
            </a:r>
            <a:r>
              <a:rPr lang="de-DE" sz="2000" b="1" dirty="0">
                <a:solidFill>
                  <a:schemeClr val="bg2">
                    <a:lumMod val="25000"/>
                  </a:schemeClr>
                </a:solidFill>
              </a:rPr>
              <a:t>– natürlicher Prozess für Energie und Sauerstoff.</a:t>
            </a:r>
            <a:endParaRPr lang="de-AT" sz="2000" dirty="0">
              <a:solidFill>
                <a:schemeClr val="bg2">
                  <a:lumMod val="25000"/>
                </a:schemeClr>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794194"/>
            <a:ext cx="7056784" cy="506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03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239713" y="980728"/>
            <a:ext cx="8682037" cy="4759325"/>
            <a:chOff x="151" y="995"/>
            <a:chExt cx="5469" cy="2998"/>
          </a:xfrm>
        </p:grpSpPr>
        <p:sp>
          <p:nvSpPr>
            <p:cNvPr id="4" name="AutoShape 4"/>
            <p:cNvSpPr>
              <a:spLocks noChangeArrowheads="1"/>
            </p:cNvSpPr>
            <p:nvPr/>
          </p:nvSpPr>
          <p:spPr bwMode="auto">
            <a:xfrm>
              <a:off x="151" y="995"/>
              <a:ext cx="5469" cy="2979"/>
            </a:xfrm>
            <a:prstGeom prst="triangle">
              <a:avLst>
                <a:gd name="adj" fmla="val 50000"/>
              </a:avLst>
            </a:prstGeom>
            <a:noFill/>
            <a:ln w="889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 name="Oval 5"/>
            <p:cNvSpPr>
              <a:spLocks noChangeArrowheads="1"/>
            </p:cNvSpPr>
            <p:nvPr/>
          </p:nvSpPr>
          <p:spPr bwMode="auto">
            <a:xfrm>
              <a:off x="1782" y="1801"/>
              <a:ext cx="2177" cy="1971"/>
            </a:xfrm>
            <a:prstGeom prst="ellipse">
              <a:avLst/>
            </a:prstGeom>
            <a:noFill/>
            <a:ln w="1778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 name="AutoShape 6"/>
            <p:cNvSpPr>
              <a:spLocks noChangeArrowheads="1"/>
            </p:cNvSpPr>
            <p:nvPr/>
          </p:nvSpPr>
          <p:spPr bwMode="auto">
            <a:xfrm rot="10800000">
              <a:off x="1837" y="2251"/>
              <a:ext cx="2091" cy="1493"/>
            </a:xfrm>
            <a:prstGeom prst="triangle">
              <a:avLst>
                <a:gd name="adj" fmla="val 50000"/>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 name="Text Box 7"/>
            <p:cNvSpPr txBox="1">
              <a:spLocks noChangeArrowheads="1"/>
            </p:cNvSpPr>
            <p:nvPr/>
          </p:nvSpPr>
          <p:spPr bwMode="auto">
            <a:xfrm>
              <a:off x="2426" y="1358"/>
              <a:ext cx="866"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2700" dirty="0">
                  <a:solidFill>
                    <a:srgbClr val="A50021"/>
                  </a:solidFill>
                  <a:latin typeface="Arial Black" pitchFamily="34" charset="0"/>
                </a:rPr>
                <a:t>Bauer</a:t>
              </a:r>
            </a:p>
          </p:txBody>
        </p:sp>
        <p:sp>
          <p:nvSpPr>
            <p:cNvPr id="8" name="Text Box 8"/>
            <p:cNvSpPr txBox="1">
              <a:spLocks noChangeArrowheads="1"/>
            </p:cNvSpPr>
            <p:nvPr/>
          </p:nvSpPr>
          <p:spPr bwMode="auto">
            <a:xfrm>
              <a:off x="557" y="3455"/>
              <a:ext cx="167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2500" dirty="0">
                  <a:solidFill>
                    <a:srgbClr val="660066"/>
                  </a:solidFill>
                  <a:latin typeface="Arial Black" pitchFamily="34" charset="0"/>
                </a:rPr>
                <a:t>Vieh - Felder - Wald</a:t>
              </a:r>
            </a:p>
          </p:txBody>
        </p:sp>
        <p:sp>
          <p:nvSpPr>
            <p:cNvPr id="9" name="Text Box 9"/>
            <p:cNvSpPr txBox="1">
              <a:spLocks noChangeArrowheads="1"/>
            </p:cNvSpPr>
            <p:nvPr/>
          </p:nvSpPr>
          <p:spPr bwMode="auto">
            <a:xfrm>
              <a:off x="3696" y="3430"/>
              <a:ext cx="1724"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2500" dirty="0">
                  <a:solidFill>
                    <a:schemeClr val="accent2">
                      <a:lumMod val="75000"/>
                    </a:schemeClr>
                  </a:solidFill>
                  <a:latin typeface="Arial Black" pitchFamily="34" charset="0"/>
                </a:rPr>
                <a:t>Konsument</a:t>
              </a:r>
              <a:br>
                <a:rPr lang="de-DE" sz="2500" dirty="0">
                  <a:solidFill>
                    <a:schemeClr val="accent2">
                      <a:lumMod val="75000"/>
                    </a:schemeClr>
                  </a:solidFill>
                  <a:latin typeface="Arial Black" pitchFamily="34" charset="0"/>
                </a:rPr>
              </a:br>
              <a:r>
                <a:rPr lang="de-DE" sz="2500" dirty="0">
                  <a:solidFill>
                    <a:schemeClr val="accent2">
                      <a:lumMod val="75000"/>
                    </a:schemeClr>
                  </a:solidFill>
                  <a:latin typeface="Arial Black" pitchFamily="34" charset="0"/>
                </a:rPr>
                <a:t>(Gesellschaft)</a:t>
              </a:r>
            </a:p>
          </p:txBody>
        </p:sp>
        <p:sp>
          <p:nvSpPr>
            <p:cNvPr id="10" name="AutoShape 10"/>
            <p:cNvSpPr>
              <a:spLocks noChangeArrowheads="1"/>
            </p:cNvSpPr>
            <p:nvPr/>
          </p:nvSpPr>
          <p:spPr bwMode="auto">
            <a:xfrm rot="3508202">
              <a:off x="2197" y="2833"/>
              <a:ext cx="271" cy="680"/>
            </a:xfrm>
            <a:prstGeom prst="upDownArrow">
              <a:avLst>
                <a:gd name="adj1" fmla="val 50000"/>
                <a:gd name="adj2" fmla="val 5018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1" name="Text Box 11"/>
            <p:cNvSpPr txBox="1">
              <a:spLocks noChangeArrowheads="1"/>
            </p:cNvSpPr>
            <p:nvPr/>
          </p:nvSpPr>
          <p:spPr bwMode="auto">
            <a:xfrm>
              <a:off x="2522" y="2653"/>
              <a:ext cx="7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DE" sz="2400" dirty="0">
                  <a:latin typeface="Arial Black" pitchFamily="34" charset="0"/>
                </a:rPr>
                <a:t>Natur</a:t>
              </a:r>
            </a:p>
          </p:txBody>
        </p:sp>
        <p:sp>
          <p:nvSpPr>
            <p:cNvPr id="12" name="AutoShape 12"/>
            <p:cNvSpPr>
              <a:spLocks noChangeArrowheads="1"/>
            </p:cNvSpPr>
            <p:nvPr/>
          </p:nvSpPr>
          <p:spPr bwMode="auto">
            <a:xfrm rot="7825043">
              <a:off x="3305" y="2765"/>
              <a:ext cx="271" cy="680"/>
            </a:xfrm>
            <a:prstGeom prst="upDownArrow">
              <a:avLst>
                <a:gd name="adj1" fmla="val 50000"/>
                <a:gd name="adj2" fmla="val 5018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3" name="AutoShape 13"/>
            <p:cNvSpPr>
              <a:spLocks noChangeArrowheads="1"/>
            </p:cNvSpPr>
            <p:nvPr/>
          </p:nvSpPr>
          <p:spPr bwMode="auto">
            <a:xfrm>
              <a:off x="2726" y="1866"/>
              <a:ext cx="271" cy="680"/>
            </a:xfrm>
            <a:prstGeom prst="upDownArrow">
              <a:avLst>
                <a:gd name="adj1" fmla="val 50000"/>
                <a:gd name="adj2" fmla="val 5018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4" name="AutoShape 14"/>
            <p:cNvSpPr>
              <a:spLocks noChangeArrowheads="1"/>
            </p:cNvSpPr>
            <p:nvPr/>
          </p:nvSpPr>
          <p:spPr bwMode="auto">
            <a:xfrm rot="17871292">
              <a:off x="2345" y="3479"/>
              <a:ext cx="144" cy="445"/>
            </a:xfrm>
            <a:prstGeom prst="diamond">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6" name="AutoShape 16"/>
            <p:cNvSpPr>
              <a:spLocks noChangeArrowheads="1"/>
            </p:cNvSpPr>
            <p:nvPr/>
          </p:nvSpPr>
          <p:spPr bwMode="auto">
            <a:xfrm rot="20950386">
              <a:off x="3878" y="2471"/>
              <a:ext cx="172" cy="444"/>
            </a:xfrm>
            <a:prstGeom prst="diamond">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sp>
        <p:nvSpPr>
          <p:cNvPr id="31" name="Textfeld 1"/>
          <p:cNvSpPr txBox="1">
            <a:spLocks noChangeArrowheads="1"/>
          </p:cNvSpPr>
          <p:nvPr/>
        </p:nvSpPr>
        <p:spPr bwMode="auto">
          <a:xfrm>
            <a:off x="3194329" y="3027442"/>
            <a:ext cx="13718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b="1" dirty="0" smtClean="0">
                <a:solidFill>
                  <a:schemeClr val="bg1"/>
                </a:solidFill>
              </a:rPr>
              <a:t>Wissen- </a:t>
            </a:r>
            <a:r>
              <a:rPr lang="de-DE" b="1" dirty="0" err="1" smtClean="0">
                <a:solidFill>
                  <a:schemeClr val="bg1"/>
                </a:solidFill>
              </a:rPr>
              <a:t>schaft</a:t>
            </a:r>
            <a:endParaRPr lang="de-AT" b="1" dirty="0">
              <a:solidFill>
                <a:schemeClr val="bg1"/>
              </a:solidFill>
            </a:endParaRPr>
          </a:p>
        </p:txBody>
      </p:sp>
      <p:sp>
        <p:nvSpPr>
          <p:cNvPr id="32" name="Textfeld 18"/>
          <p:cNvSpPr txBox="1">
            <a:spLocks noChangeArrowheads="1"/>
          </p:cNvSpPr>
          <p:nvPr/>
        </p:nvSpPr>
        <p:spPr bwMode="auto">
          <a:xfrm>
            <a:off x="4828306" y="3119562"/>
            <a:ext cx="1071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b="1" dirty="0">
                <a:solidFill>
                  <a:schemeClr val="bg1"/>
                </a:solidFill>
              </a:rPr>
              <a:t>Lehre</a:t>
            </a:r>
            <a:endParaRPr lang="de-AT" b="1" dirty="0">
              <a:solidFill>
                <a:schemeClr val="bg1"/>
              </a:solidFill>
            </a:endParaRPr>
          </a:p>
        </p:txBody>
      </p:sp>
      <p:sp>
        <p:nvSpPr>
          <p:cNvPr id="33" name="Textfeld 19"/>
          <p:cNvSpPr txBox="1">
            <a:spLocks noChangeArrowheads="1"/>
          </p:cNvSpPr>
          <p:nvPr/>
        </p:nvSpPr>
        <p:spPr bwMode="auto">
          <a:xfrm>
            <a:off x="4003675" y="4287373"/>
            <a:ext cx="1247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b="1" dirty="0" err="1">
                <a:solidFill>
                  <a:schemeClr val="bg1"/>
                </a:solidFill>
              </a:rPr>
              <a:t>Bera</a:t>
            </a:r>
            <a:r>
              <a:rPr lang="de-DE" b="1" dirty="0">
                <a:solidFill>
                  <a:schemeClr val="bg1"/>
                </a:solidFill>
              </a:rPr>
              <a:t>-</a:t>
            </a:r>
            <a:br>
              <a:rPr lang="de-DE" b="1" dirty="0">
                <a:solidFill>
                  <a:schemeClr val="bg1"/>
                </a:solidFill>
              </a:rPr>
            </a:br>
            <a:r>
              <a:rPr lang="de-DE" b="1" dirty="0" err="1">
                <a:solidFill>
                  <a:schemeClr val="bg1"/>
                </a:solidFill>
              </a:rPr>
              <a:t>tung</a:t>
            </a:r>
            <a:endParaRPr lang="de-AT" b="1" dirty="0">
              <a:solidFill>
                <a:schemeClr val="bg1"/>
              </a:solidFill>
            </a:endParaRPr>
          </a:p>
        </p:txBody>
      </p:sp>
      <p:sp>
        <p:nvSpPr>
          <p:cNvPr id="34" name="AutoShape 14"/>
          <p:cNvSpPr>
            <a:spLocks noChangeArrowheads="1"/>
          </p:cNvSpPr>
          <p:nvPr/>
        </p:nvSpPr>
        <p:spPr bwMode="auto">
          <a:xfrm rot="3894806">
            <a:off x="3672603" y="2103836"/>
            <a:ext cx="226199" cy="706437"/>
          </a:xfrm>
          <a:prstGeom prst="diamond">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5" name="Textfeld 34"/>
          <p:cNvSpPr txBox="1"/>
          <p:nvPr/>
        </p:nvSpPr>
        <p:spPr>
          <a:xfrm>
            <a:off x="251520" y="6237312"/>
            <a:ext cx="5112568" cy="246221"/>
          </a:xfrm>
          <a:prstGeom prst="rect">
            <a:avLst/>
          </a:prstGeom>
          <a:noFill/>
        </p:spPr>
        <p:txBody>
          <a:bodyPr wrap="square" rtlCol="0">
            <a:spAutoFit/>
          </a:bodyPr>
          <a:lstStyle/>
          <a:p>
            <a:r>
              <a:rPr lang="de-AT" sz="1000" dirty="0" smtClean="0"/>
              <a:t>Quelle: BUCHGRABER, 2018</a:t>
            </a:r>
            <a:endParaRPr lang="de-AT" sz="1000" dirty="0"/>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059293"/>
            <a:ext cx="1226726" cy="6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 Box 17"/>
          <p:cNvSpPr txBox="1">
            <a:spLocks noChangeArrowheads="1"/>
          </p:cNvSpPr>
          <p:nvPr/>
        </p:nvSpPr>
        <p:spPr bwMode="auto">
          <a:xfrm>
            <a:off x="107504" y="85725"/>
            <a:ext cx="9021414" cy="400110"/>
          </a:xfrm>
          <a:prstGeom prst="rect">
            <a:avLst/>
          </a:prstGeom>
          <a:blipFill>
            <a:blip r:embed="rId3"/>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a:latin typeface="Calibri" panose="020F0502020204030204" pitchFamily="34" charset="0"/>
              </a:rPr>
              <a:t>Symbiotisches Dreieck </a:t>
            </a:r>
            <a:r>
              <a:rPr lang="de-DE" sz="2000" b="1" dirty="0" smtClean="0">
                <a:latin typeface="Calibri" panose="020F0502020204030204" pitchFamily="34" charset="0"/>
              </a:rPr>
              <a:t>in </a:t>
            </a:r>
            <a:r>
              <a:rPr lang="de-DE" sz="2000" b="1" dirty="0">
                <a:latin typeface="Calibri" panose="020F0502020204030204" pitchFamily="34" charset="0"/>
              </a:rPr>
              <a:t>der Bewirtschaftung</a:t>
            </a:r>
          </a:p>
        </p:txBody>
      </p:sp>
    </p:spTree>
    <p:extLst>
      <p:ext uri="{BB962C8B-B14F-4D97-AF65-F5344CB8AC3E}">
        <p14:creationId xmlns:p14="http://schemas.microsoft.com/office/powerpoint/2010/main" val="104072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1280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134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700" name="Text Box 4"/>
          <p:cNvSpPr txBox="1">
            <a:spLocks noChangeArrowheads="1"/>
          </p:cNvSpPr>
          <p:nvPr/>
        </p:nvSpPr>
        <p:spPr bwMode="auto">
          <a:xfrm>
            <a:off x="395288" y="1341438"/>
            <a:ext cx="8353425" cy="4498975"/>
          </a:xfrm>
          <a:prstGeom prst="rect">
            <a:avLst/>
          </a:prstGeom>
          <a:noFill/>
          <a:ln w="9525">
            <a:solidFill>
              <a:schemeClr val="tx1"/>
            </a:solidFill>
            <a:miter lim="800000"/>
            <a:headEnd/>
            <a:tailEnd/>
          </a:ln>
          <a:effectLs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SzPct val="125000"/>
              <a:buFont typeface="Wingdings" pitchFamily="2" charset="2"/>
              <a:buChar char="Ø"/>
            </a:pPr>
            <a:r>
              <a:rPr lang="de-DE" sz="1800" dirty="0">
                <a:latin typeface="Calibri" panose="020F0502020204030204" pitchFamily="34" charset="0"/>
              </a:rPr>
              <a:t>für rund 370.000 landwirtschaftliche Betriebe, die mit den Raufutter verzehrenden Tieren das Grünlandfutter produktiv zu Fleisch und Milch veredeln und dabei die Kulturlandschaft pflegen und erhalten.</a:t>
            </a:r>
          </a:p>
          <a:p>
            <a:pPr eaLnBrk="1" hangingPunct="1">
              <a:spcBef>
                <a:spcPct val="50000"/>
              </a:spcBef>
              <a:buSzPct val="125000"/>
              <a:buFont typeface="Wingdings" pitchFamily="2" charset="2"/>
              <a:buChar char="Ø"/>
            </a:pPr>
            <a:r>
              <a:rPr lang="de-DE" sz="1800" dirty="0">
                <a:latin typeface="Calibri" panose="020F0502020204030204" pitchFamily="34" charset="0"/>
              </a:rPr>
              <a:t>für eine gewisse Nahversorgung und Verfügbarkeit von Lebensmittel, für eine </a:t>
            </a:r>
            <a:r>
              <a:rPr lang="de-DE" sz="1800" dirty="0" err="1">
                <a:latin typeface="Calibri" panose="020F0502020204030204" pitchFamily="34" charset="0"/>
              </a:rPr>
              <a:t>Be</a:t>
            </a:r>
            <a:r>
              <a:rPr lang="de-DE" sz="1800" dirty="0">
                <a:latin typeface="Calibri" panose="020F0502020204030204" pitchFamily="34" charset="0"/>
              </a:rPr>
              <a:t>- und Nachverarbeitung von Lebensmittel und für Arbeitsplätze in der Landwirtschaft und in den nachgelagerten Bereichen.</a:t>
            </a:r>
          </a:p>
          <a:p>
            <a:pPr eaLnBrk="1" hangingPunct="1">
              <a:spcBef>
                <a:spcPct val="50000"/>
              </a:spcBef>
              <a:buSzPct val="125000"/>
              <a:buFont typeface="Wingdings" pitchFamily="2" charset="2"/>
              <a:buChar char="Ø"/>
            </a:pPr>
            <a:r>
              <a:rPr lang="de-DE" sz="1800" dirty="0">
                <a:latin typeface="Calibri" panose="020F0502020204030204" pitchFamily="34" charset="0"/>
              </a:rPr>
              <a:t>für die Erhaltung der Infrastruktur im Berggebiet und damit auch für die Erholungs- und Tourismuswirtschaft.</a:t>
            </a:r>
          </a:p>
          <a:p>
            <a:pPr eaLnBrk="1" hangingPunct="1">
              <a:spcBef>
                <a:spcPct val="50000"/>
              </a:spcBef>
              <a:buSzPct val="125000"/>
              <a:buFont typeface="Wingdings" pitchFamily="2" charset="2"/>
              <a:buChar char="Ø"/>
            </a:pPr>
            <a:r>
              <a:rPr lang="de-DE" sz="1800" dirty="0">
                <a:latin typeface="Calibri" panose="020F0502020204030204" pitchFamily="34" charset="0"/>
              </a:rPr>
              <a:t>für die Seele der Kulturlandschaft. Neben einem hohen Waldanteil ist jede offene Grünlandfläche auch für das ökologische Gleichgewicht im Lebensraum für Wildtiere entscheidend. </a:t>
            </a:r>
          </a:p>
          <a:p>
            <a:pPr eaLnBrk="1" hangingPunct="1">
              <a:spcBef>
                <a:spcPct val="50000"/>
              </a:spcBef>
              <a:buSzPct val="125000"/>
              <a:buFont typeface="Wingdings" pitchFamily="2" charset="2"/>
              <a:buChar char="Ø"/>
            </a:pPr>
            <a:r>
              <a:rPr lang="de-DE" sz="1800" dirty="0">
                <a:latin typeface="Calibri" panose="020F0502020204030204" pitchFamily="34" charset="0"/>
              </a:rPr>
              <a:t>für den Alpenraum und für Europa. Sie sind ein </a:t>
            </a:r>
            <a:r>
              <a:rPr lang="de-DE" sz="1800" dirty="0" err="1">
                <a:latin typeface="Calibri" panose="020F0502020204030204" pitchFamily="34" charset="0"/>
              </a:rPr>
              <a:t>elementärer</a:t>
            </a:r>
            <a:r>
              <a:rPr lang="de-DE" sz="1800" dirty="0">
                <a:latin typeface="Calibri" panose="020F0502020204030204" pitchFamily="34" charset="0"/>
              </a:rPr>
              <a:t> und alternativloser Teil der Kultur- und Erholungslandschaft mit ökologischer Produktionsleistung qualitativer Lebensmittel im Herzen Europas.</a:t>
            </a:r>
            <a:endParaRPr lang="de-DE" sz="1800" b="1" dirty="0">
              <a:latin typeface="Calibri" panose="020F0502020204030204" pitchFamily="34" charset="0"/>
            </a:endParaRPr>
          </a:p>
        </p:txBody>
      </p:sp>
      <p:sp>
        <p:nvSpPr>
          <p:cNvPr id="5" name="Text Box 17"/>
          <p:cNvSpPr txBox="1">
            <a:spLocks noChangeArrowheads="1"/>
          </p:cNvSpPr>
          <p:nvPr/>
        </p:nvSpPr>
        <p:spPr bwMode="auto">
          <a:xfrm>
            <a:off x="395288" y="191423"/>
            <a:ext cx="8425184" cy="400110"/>
          </a:xfrm>
          <a:prstGeom prst="rect">
            <a:avLst/>
          </a:prstGeom>
          <a:blipFill>
            <a:blip r:embed="rId3"/>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smtClean="0">
                <a:solidFill>
                  <a:schemeClr val="bg2">
                    <a:lumMod val="25000"/>
                  </a:schemeClr>
                </a:solidFill>
                <a:latin typeface="Calibri" panose="020F0502020204030204" pitchFamily="34" charset="0"/>
              </a:rPr>
              <a:t>Wiesen, Weiden und Almen sind ökonomisch wichtig…</a:t>
            </a:r>
            <a:endParaRPr lang="de-DE" sz="2000" b="1" dirty="0">
              <a:solidFill>
                <a:schemeClr val="bg2">
                  <a:lumMod val="25000"/>
                </a:schemeClr>
              </a:solidFill>
              <a:latin typeface="Calibri" panose="020F050202020403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249353" y="6464526"/>
            <a:ext cx="5112568" cy="246221"/>
          </a:xfrm>
          <a:prstGeom prst="rect">
            <a:avLst/>
          </a:prstGeom>
          <a:noFill/>
        </p:spPr>
        <p:txBody>
          <a:bodyPr wrap="square" rtlCol="0">
            <a:spAutoFit/>
          </a:bodyPr>
          <a:lstStyle/>
          <a:p>
            <a:r>
              <a:rPr lang="de-AT" sz="1000" dirty="0" smtClean="0"/>
              <a:t>Quelle: BUCHGRABER, 2018</a:t>
            </a:r>
            <a:endParaRPr lang="de-AT" sz="1000" dirty="0"/>
          </a:p>
        </p:txBody>
      </p:sp>
    </p:spTree>
    <p:extLst>
      <p:ext uri="{BB962C8B-B14F-4D97-AF65-F5344CB8AC3E}">
        <p14:creationId xmlns:p14="http://schemas.microsoft.com/office/powerpoint/2010/main" val="5273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9700">
                                            <p:bg/>
                                          </p:spTgt>
                                        </p:tgtEl>
                                        <p:attrNameLst>
                                          <p:attrName>style.visibility</p:attrName>
                                        </p:attrNameLst>
                                      </p:cBhvr>
                                      <p:to>
                                        <p:strVal val="visible"/>
                                      </p:to>
                                    </p:set>
                                    <p:animEffect transition="in" filter="wipe(left)">
                                      <p:cBhvr>
                                        <p:cTn id="7" dur="1000"/>
                                        <p:tgtEl>
                                          <p:spTgt spid="669700">
                                            <p:bg/>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69700">
                                            <p:txEl>
                                              <p:pRg st="0" end="0"/>
                                            </p:txEl>
                                          </p:spTgt>
                                        </p:tgtEl>
                                        <p:attrNameLst>
                                          <p:attrName>style.visibility</p:attrName>
                                        </p:attrNameLst>
                                      </p:cBhvr>
                                      <p:to>
                                        <p:strVal val="visible"/>
                                      </p:to>
                                    </p:set>
                                    <p:animEffect transition="in" filter="wipe(left)">
                                      <p:cBhvr>
                                        <p:cTn id="11" dur="1000"/>
                                        <p:tgtEl>
                                          <p:spTgt spid="669700">
                                            <p:txEl>
                                              <p:pRg st="0" end="0"/>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69700">
                                            <p:txEl>
                                              <p:pRg st="1" end="1"/>
                                            </p:txEl>
                                          </p:spTgt>
                                        </p:tgtEl>
                                        <p:attrNameLst>
                                          <p:attrName>style.visibility</p:attrName>
                                        </p:attrNameLst>
                                      </p:cBhvr>
                                      <p:to>
                                        <p:strVal val="visible"/>
                                      </p:to>
                                    </p:set>
                                    <p:animEffect transition="in" filter="wipe(left)">
                                      <p:cBhvr>
                                        <p:cTn id="15" dur="1000"/>
                                        <p:tgtEl>
                                          <p:spTgt spid="669700">
                                            <p:txEl>
                                              <p:pRg st="1" end="1"/>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Effect transition="in" filter="wipe(left)">
                                      <p:cBhvr>
                                        <p:cTn id="19" dur="1000"/>
                                        <p:tgtEl>
                                          <p:spTgt spid="669700">
                                            <p:txEl>
                                              <p:pRg st="2" end="2"/>
                                            </p:txEl>
                                          </p:spTgt>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69700">
                                            <p:txEl>
                                              <p:pRg st="3" end="3"/>
                                            </p:txEl>
                                          </p:spTgt>
                                        </p:tgtEl>
                                        <p:attrNameLst>
                                          <p:attrName>style.visibility</p:attrName>
                                        </p:attrNameLst>
                                      </p:cBhvr>
                                      <p:to>
                                        <p:strVal val="visible"/>
                                      </p:to>
                                    </p:set>
                                    <p:animEffect transition="in" filter="wipe(left)">
                                      <p:cBhvr>
                                        <p:cTn id="23" dur="1000"/>
                                        <p:tgtEl>
                                          <p:spTgt spid="669700">
                                            <p:txEl>
                                              <p:pRg st="3" end="3"/>
                                            </p:txEl>
                                          </p:spTgt>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669700">
                                            <p:txEl>
                                              <p:pRg st="4" end="4"/>
                                            </p:txEl>
                                          </p:spTgt>
                                        </p:tgtEl>
                                        <p:attrNameLst>
                                          <p:attrName>style.visibility</p:attrName>
                                        </p:attrNameLst>
                                      </p:cBhvr>
                                      <p:to>
                                        <p:strVal val="visible"/>
                                      </p:to>
                                    </p:set>
                                    <p:animEffect transition="in" filter="wipe(left)">
                                      <p:cBhvr>
                                        <p:cTn id="27" dur="1000"/>
                                        <p:tgtEl>
                                          <p:spTgt spid="6697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01" y="620688"/>
            <a:ext cx="844893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771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116632"/>
            <a:ext cx="8856984" cy="400110"/>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Bewirtschaftungsrichtungen </a:t>
            </a:r>
            <a:r>
              <a:rPr lang="de-DE" sz="2000" b="1" dirty="0">
                <a:solidFill>
                  <a:schemeClr val="bg2">
                    <a:lumMod val="25000"/>
                  </a:schemeClr>
                </a:solidFill>
              </a:rPr>
              <a:t>in der österreichischen Grünland- und Viehwirtschaft </a:t>
            </a:r>
            <a:endParaRPr lang="de-AT" sz="2000" dirty="0">
              <a:solidFill>
                <a:schemeClr val="bg2">
                  <a:lumMod val="25000"/>
                </a:schemeClr>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90440"/>
            <a:ext cx="7056784" cy="487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848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116632"/>
            <a:ext cx="8856984" cy="707886"/>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Höchste </a:t>
            </a:r>
            <a:r>
              <a:rPr lang="de-DE" sz="2000" b="1" dirty="0">
                <a:solidFill>
                  <a:schemeClr val="bg2">
                    <a:lumMod val="25000"/>
                  </a:schemeClr>
                </a:solidFill>
              </a:rPr>
              <a:t>Qualität aus bäuerlicher Bewirtschaftung versus industrielle Landwirtschaft</a:t>
            </a:r>
            <a:endParaRPr lang="de-AT" sz="2000" b="1" dirty="0">
              <a:solidFill>
                <a:schemeClr val="bg2">
                  <a:lumMod val="25000"/>
                </a:schemeClr>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26" y="1124744"/>
            <a:ext cx="8590055"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473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06750" y="1412776"/>
            <a:ext cx="7344816" cy="4031873"/>
          </a:xfrm>
          <a:prstGeom prst="rect">
            <a:avLst/>
          </a:prstGeom>
          <a:noFill/>
        </p:spPr>
        <p:txBody>
          <a:bodyPr wrap="square" rtlCol="0">
            <a:spAutoFit/>
          </a:bodyPr>
          <a:lstStyle/>
          <a:p>
            <a:pPr algn="ctr" fontAlgn="auto">
              <a:spcBef>
                <a:spcPts val="0"/>
              </a:spcBef>
              <a:spcAft>
                <a:spcPts val="0"/>
              </a:spcAft>
              <a:buClrTx/>
              <a:buFontTx/>
              <a:buNone/>
            </a:pPr>
            <a:r>
              <a:rPr lang="de-AT" sz="3200" b="1" dirty="0" smtClean="0">
                <a:solidFill>
                  <a:prstClr val="black"/>
                </a:solidFill>
                <a:latin typeface="Arial"/>
                <a:ea typeface="+mn-ea"/>
              </a:rPr>
              <a:t>Zeitliche und räumliche</a:t>
            </a:r>
          </a:p>
          <a:p>
            <a:pPr algn="ctr" fontAlgn="auto">
              <a:spcBef>
                <a:spcPts val="0"/>
              </a:spcBef>
              <a:spcAft>
                <a:spcPts val="0"/>
              </a:spcAft>
              <a:buClrTx/>
              <a:buFontTx/>
              <a:buNone/>
            </a:pPr>
            <a:r>
              <a:rPr lang="de-AT" sz="3200" b="1" dirty="0" smtClean="0">
                <a:solidFill>
                  <a:prstClr val="black"/>
                </a:solidFill>
                <a:latin typeface="Arial"/>
                <a:ea typeface="+mn-ea"/>
              </a:rPr>
              <a:t>Versorgungssicherheit mit Lebensmittel</a:t>
            </a:r>
          </a:p>
          <a:p>
            <a:pPr algn="ctr" fontAlgn="auto">
              <a:spcBef>
                <a:spcPts val="0"/>
              </a:spcBef>
              <a:spcAft>
                <a:spcPts val="0"/>
              </a:spcAft>
              <a:buClrTx/>
              <a:buFontTx/>
              <a:buNone/>
            </a:pPr>
            <a:endParaRPr lang="de-AT" sz="3200" b="1" dirty="0" smtClean="0">
              <a:solidFill>
                <a:prstClr val="black"/>
              </a:solidFill>
              <a:latin typeface="Arial"/>
              <a:ea typeface="+mn-ea"/>
            </a:endParaRPr>
          </a:p>
          <a:p>
            <a:pPr algn="ctr" fontAlgn="auto">
              <a:spcBef>
                <a:spcPts val="0"/>
              </a:spcBef>
              <a:spcAft>
                <a:spcPts val="0"/>
              </a:spcAft>
              <a:buClrTx/>
              <a:buFontTx/>
              <a:buNone/>
            </a:pPr>
            <a:r>
              <a:rPr lang="de-AT" sz="3200" b="1" dirty="0" smtClean="0">
                <a:solidFill>
                  <a:prstClr val="black"/>
                </a:solidFill>
                <a:latin typeface="Arial"/>
                <a:ea typeface="+mn-ea"/>
              </a:rPr>
              <a:t>durch</a:t>
            </a:r>
          </a:p>
          <a:p>
            <a:pPr algn="ctr" fontAlgn="auto">
              <a:spcBef>
                <a:spcPts val="0"/>
              </a:spcBef>
              <a:spcAft>
                <a:spcPts val="0"/>
              </a:spcAft>
              <a:buClrTx/>
              <a:buFontTx/>
              <a:buNone/>
            </a:pPr>
            <a:endParaRPr lang="de-AT" sz="3200" b="1" dirty="0" smtClean="0">
              <a:solidFill>
                <a:prstClr val="black"/>
              </a:solidFill>
              <a:latin typeface="Arial"/>
              <a:ea typeface="+mn-ea"/>
            </a:endParaRPr>
          </a:p>
          <a:p>
            <a:pPr algn="ctr" fontAlgn="auto">
              <a:spcBef>
                <a:spcPts val="0"/>
              </a:spcBef>
              <a:spcAft>
                <a:spcPts val="0"/>
              </a:spcAft>
              <a:buClrTx/>
              <a:buFontTx/>
              <a:buNone/>
            </a:pPr>
            <a:r>
              <a:rPr lang="de-AT" sz="3200" b="1" dirty="0">
                <a:solidFill>
                  <a:prstClr val="black"/>
                </a:solidFill>
                <a:latin typeface="Arial"/>
                <a:ea typeface="+mn-ea"/>
              </a:rPr>
              <a:t>b</a:t>
            </a:r>
            <a:r>
              <a:rPr lang="de-AT" sz="3200" b="1" dirty="0" smtClean="0">
                <a:solidFill>
                  <a:prstClr val="black"/>
                </a:solidFill>
                <a:latin typeface="Arial"/>
                <a:ea typeface="+mn-ea"/>
              </a:rPr>
              <a:t>odenständige Bauern</a:t>
            </a:r>
          </a:p>
          <a:p>
            <a:pPr algn="ctr" fontAlgn="auto">
              <a:spcBef>
                <a:spcPts val="0"/>
              </a:spcBef>
              <a:spcAft>
                <a:spcPts val="0"/>
              </a:spcAft>
              <a:buClrTx/>
              <a:buFontTx/>
              <a:buNone/>
            </a:pPr>
            <a:r>
              <a:rPr lang="de-AT" sz="3200" b="1" dirty="0" smtClean="0">
                <a:solidFill>
                  <a:prstClr val="black"/>
                </a:solidFill>
                <a:latin typeface="Arial"/>
                <a:ea typeface="+mn-ea"/>
              </a:rPr>
              <a:t>auf eigenen fruchtbaren Böden</a:t>
            </a:r>
            <a:endParaRPr lang="de-AT" sz="3200" b="1" dirty="0">
              <a:solidFill>
                <a:prstClr val="black"/>
              </a:solidFill>
              <a:latin typeface="Arial"/>
              <a:ea typeface="+mn-ea"/>
            </a:endParaRPr>
          </a:p>
        </p:txBody>
      </p:sp>
      <p:sp>
        <p:nvSpPr>
          <p:cNvPr id="3" name="Titel 1"/>
          <p:cNvSpPr txBox="1">
            <a:spLocks/>
          </p:cNvSpPr>
          <p:nvPr/>
        </p:nvSpPr>
        <p:spPr>
          <a:xfrm>
            <a:off x="464358" y="260648"/>
            <a:ext cx="8229600" cy="576064"/>
          </a:xfrm>
          <a:prstGeom prst="rect">
            <a:avLst/>
          </a:prstGeom>
          <a:blipFill>
            <a:blip r:embed="rId2"/>
            <a:tile tx="0" ty="0" sx="100000" sy="100000" flip="none" algn="tl"/>
          </a:blipFill>
        </p:spPr>
        <p:txBody>
          <a:bodyPr anchor="ctr"/>
          <a:lstStyle>
            <a:lvl1pPr algn="l" rtl="0" eaLnBrk="1" fontAlgn="base" hangingPunct="1">
              <a:spcBef>
                <a:spcPct val="0"/>
              </a:spcBef>
              <a:spcAft>
                <a:spcPct val="0"/>
              </a:spcAft>
              <a:defRPr sz="3600" b="1">
                <a:solidFill>
                  <a:srgbClr val="313232"/>
                </a:solidFill>
                <a:latin typeface="+mj-lt"/>
                <a:ea typeface="+mj-ea"/>
                <a:cs typeface="+mj-cs"/>
              </a:defRPr>
            </a:lvl1pPr>
            <a:lvl2pPr algn="l" rtl="0" eaLnBrk="1" fontAlgn="base" hangingPunct="1">
              <a:spcBef>
                <a:spcPct val="0"/>
              </a:spcBef>
              <a:spcAft>
                <a:spcPct val="0"/>
              </a:spcAft>
              <a:defRPr sz="3600" b="1">
                <a:solidFill>
                  <a:srgbClr val="313232"/>
                </a:solidFill>
                <a:latin typeface="Arial" charset="0"/>
              </a:defRPr>
            </a:lvl2pPr>
            <a:lvl3pPr algn="l" rtl="0" eaLnBrk="1" fontAlgn="base" hangingPunct="1">
              <a:spcBef>
                <a:spcPct val="0"/>
              </a:spcBef>
              <a:spcAft>
                <a:spcPct val="0"/>
              </a:spcAft>
              <a:defRPr sz="3600" b="1">
                <a:solidFill>
                  <a:srgbClr val="313232"/>
                </a:solidFill>
                <a:latin typeface="Arial" charset="0"/>
              </a:defRPr>
            </a:lvl3pPr>
            <a:lvl4pPr algn="l" rtl="0" eaLnBrk="1" fontAlgn="base" hangingPunct="1">
              <a:spcBef>
                <a:spcPct val="0"/>
              </a:spcBef>
              <a:spcAft>
                <a:spcPct val="0"/>
              </a:spcAft>
              <a:defRPr sz="3600" b="1">
                <a:solidFill>
                  <a:srgbClr val="313232"/>
                </a:solidFill>
                <a:latin typeface="Arial" charset="0"/>
              </a:defRPr>
            </a:lvl4pPr>
            <a:lvl5pPr algn="l" rtl="0" eaLnBrk="1" fontAlgn="base" hangingPunct="1">
              <a:spcBef>
                <a:spcPct val="0"/>
              </a:spcBef>
              <a:spcAft>
                <a:spcPct val="0"/>
              </a:spcAft>
              <a:defRPr sz="3600" b="1">
                <a:solidFill>
                  <a:srgbClr val="313232"/>
                </a:solidFill>
                <a:latin typeface="Arial" charset="0"/>
              </a:defRPr>
            </a:lvl5pPr>
            <a:lvl6pPr marL="457200" algn="l" rtl="0" eaLnBrk="1" fontAlgn="base" hangingPunct="1">
              <a:spcBef>
                <a:spcPct val="0"/>
              </a:spcBef>
              <a:spcAft>
                <a:spcPct val="0"/>
              </a:spcAft>
              <a:defRPr sz="3600" b="1">
                <a:solidFill>
                  <a:srgbClr val="313232"/>
                </a:solidFill>
                <a:latin typeface="Arial" charset="0"/>
              </a:defRPr>
            </a:lvl6pPr>
            <a:lvl7pPr marL="914400" algn="l" rtl="0" eaLnBrk="1" fontAlgn="base" hangingPunct="1">
              <a:spcBef>
                <a:spcPct val="0"/>
              </a:spcBef>
              <a:spcAft>
                <a:spcPct val="0"/>
              </a:spcAft>
              <a:defRPr sz="3600" b="1">
                <a:solidFill>
                  <a:srgbClr val="313232"/>
                </a:solidFill>
                <a:latin typeface="Arial" charset="0"/>
              </a:defRPr>
            </a:lvl7pPr>
            <a:lvl8pPr marL="1371600" algn="l" rtl="0" eaLnBrk="1" fontAlgn="base" hangingPunct="1">
              <a:spcBef>
                <a:spcPct val="0"/>
              </a:spcBef>
              <a:spcAft>
                <a:spcPct val="0"/>
              </a:spcAft>
              <a:defRPr sz="3600" b="1">
                <a:solidFill>
                  <a:srgbClr val="313232"/>
                </a:solidFill>
                <a:latin typeface="Arial" charset="0"/>
              </a:defRPr>
            </a:lvl8pPr>
            <a:lvl9pPr marL="1828800" algn="l" rtl="0" eaLnBrk="1" fontAlgn="base" hangingPunct="1">
              <a:spcBef>
                <a:spcPct val="0"/>
              </a:spcBef>
              <a:spcAft>
                <a:spcPct val="0"/>
              </a:spcAft>
              <a:defRPr sz="3600" b="1">
                <a:solidFill>
                  <a:srgbClr val="313232"/>
                </a:solidFill>
                <a:latin typeface="Arial" charset="0"/>
              </a:defRPr>
            </a:lvl9pPr>
          </a:lstStyle>
          <a:p>
            <a:pPr>
              <a:buClrTx/>
              <a:buFontTx/>
              <a:buNone/>
            </a:pPr>
            <a:r>
              <a:rPr lang="de-AT" sz="2000" kern="0" dirty="0" smtClean="0">
                <a:latin typeface="+mn-lt"/>
                <a:cs typeface="Arial" panose="020B0604020202020204" pitchFamily="34" charset="0"/>
              </a:rPr>
              <a:t>Ernährungssouveränität in Österreich</a:t>
            </a:r>
            <a:endParaRPr lang="de-AT" sz="2000" kern="0" dirty="0">
              <a:latin typeface="+mn-lt"/>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49353" y="6464526"/>
            <a:ext cx="5112568" cy="246221"/>
          </a:xfrm>
          <a:prstGeom prst="rect">
            <a:avLst/>
          </a:prstGeom>
          <a:noFill/>
        </p:spPr>
        <p:txBody>
          <a:bodyPr wrap="square" rtlCol="0">
            <a:spAutoFit/>
          </a:bodyPr>
          <a:lstStyle/>
          <a:p>
            <a:r>
              <a:rPr lang="de-AT" sz="1000" dirty="0" smtClean="0"/>
              <a:t>Quelle: BUCHGRABER, 2018</a:t>
            </a:r>
            <a:endParaRPr lang="de-AT" sz="1000" dirty="0"/>
          </a:p>
        </p:txBody>
      </p:sp>
    </p:spTree>
    <p:extLst>
      <p:ext uri="{BB962C8B-B14F-4D97-AF65-F5344CB8AC3E}">
        <p14:creationId xmlns:p14="http://schemas.microsoft.com/office/powerpoint/2010/main" val="3793958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29467">
            <a:off x="6331407" y="4442502"/>
            <a:ext cx="1831975" cy="109696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4367">
            <a:off x="6864647" y="3618587"/>
            <a:ext cx="2304256" cy="135544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76471">
            <a:off x="6635080" y="2685645"/>
            <a:ext cx="2619375" cy="17430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933056"/>
            <a:ext cx="2543175" cy="17907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4234644"/>
            <a:ext cx="2236813" cy="148433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77886">
            <a:off x="-120971" y="3267169"/>
            <a:ext cx="2155693" cy="143548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50210">
            <a:off x="339778" y="4428332"/>
            <a:ext cx="1951037" cy="109696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9857" y="2276872"/>
            <a:ext cx="3742805" cy="2495203"/>
          </a:xfrm>
          <a:prstGeom prst="ellipse">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5136" y="1394512"/>
            <a:ext cx="2232248" cy="148007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17"/>
          <p:cNvSpPr txBox="1">
            <a:spLocks noChangeArrowheads="1"/>
          </p:cNvSpPr>
          <p:nvPr/>
        </p:nvSpPr>
        <p:spPr bwMode="auto">
          <a:xfrm>
            <a:off x="467544" y="347463"/>
            <a:ext cx="8027472" cy="400110"/>
          </a:xfrm>
          <a:prstGeom prst="rect">
            <a:avLst/>
          </a:prstGeom>
          <a:blipFill>
            <a:blip r:embed="rId11"/>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None/>
            </a:pPr>
            <a:r>
              <a:rPr lang="de-DE" sz="2000" b="1" dirty="0" smtClean="0">
                <a:solidFill>
                  <a:schemeClr val="bg2">
                    <a:lumMod val="25000"/>
                  </a:schemeClr>
                </a:solidFill>
                <a:latin typeface="Calibri" panose="020F0502020204030204" pitchFamily="34" charset="0"/>
              </a:rPr>
              <a:t>Selbstversorgungsgrad in Österreich im Jahr 2017</a:t>
            </a:r>
            <a:endParaRPr lang="de-DE" sz="2000" b="1" dirty="0">
              <a:solidFill>
                <a:schemeClr val="bg2">
                  <a:lumMod val="25000"/>
                </a:schemeClr>
              </a:solidFill>
              <a:latin typeface="Calibri" panose="020F050202020403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435170127"/>
              </p:ext>
            </p:extLst>
          </p:nvPr>
        </p:nvGraphicFramePr>
        <p:xfrm>
          <a:off x="775435" y="1394512"/>
          <a:ext cx="7704856" cy="3266235"/>
        </p:xfrm>
        <a:graphic>
          <a:graphicData uri="http://schemas.openxmlformats.org/drawingml/2006/table">
            <a:tbl>
              <a:tblPr firstRow="1" bandRow="1">
                <a:tableStyleId>{5C22544A-7EE6-4342-B048-85BDC9FD1C3A}</a:tableStyleId>
              </a:tblPr>
              <a:tblGrid>
                <a:gridCol w="2232248"/>
                <a:gridCol w="936104"/>
                <a:gridCol w="1008112"/>
                <a:gridCol w="2256165"/>
                <a:gridCol w="1272227"/>
              </a:tblGrid>
              <a:tr h="463743">
                <a:tc>
                  <a:txBody>
                    <a:bodyPr/>
                    <a:lstStyle/>
                    <a:p>
                      <a:r>
                        <a:rPr lang="de-AT" b="0" dirty="0" smtClean="0">
                          <a:solidFill>
                            <a:schemeClr val="tx1"/>
                          </a:solidFill>
                          <a:latin typeface="Calibri" panose="020F0502020204030204" pitchFamily="34" charset="0"/>
                        </a:rPr>
                        <a:t>Brotgetreide</a:t>
                      </a:r>
                      <a:endParaRPr lang="de-AT" b="0"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schemeClr>
                    </a:solidFill>
                  </a:tcPr>
                </a:tc>
                <a:tc>
                  <a:txBody>
                    <a:bodyPr/>
                    <a:lstStyle/>
                    <a:p>
                      <a:pPr algn="r"/>
                      <a:r>
                        <a:rPr lang="de-AT" b="0" dirty="0" smtClean="0">
                          <a:solidFill>
                            <a:schemeClr val="tx1"/>
                          </a:solidFill>
                          <a:latin typeface="Calibri" panose="020F0502020204030204" pitchFamily="34" charset="0"/>
                        </a:rPr>
                        <a:t>100 %</a:t>
                      </a:r>
                      <a:endParaRPr lang="de-AT" b="0"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tint val="40000"/>
                      </a:schemeClr>
                    </a:solidFill>
                  </a:tcPr>
                </a:tc>
                <a:tc>
                  <a:txBody>
                    <a:bodyPr/>
                    <a:lstStyle/>
                    <a:p>
                      <a:endParaRPr lang="de-AT" b="0" dirty="0">
                        <a:solidFill>
                          <a:schemeClr val="tx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de-AT" b="0" dirty="0" smtClean="0">
                          <a:solidFill>
                            <a:schemeClr val="tx1"/>
                          </a:solidFill>
                          <a:latin typeface="Calibri" panose="020F0502020204030204" pitchFamily="34" charset="0"/>
                        </a:rPr>
                        <a:t>Rind- und Kalbfleisch</a:t>
                      </a:r>
                      <a:endParaRPr lang="de-AT" b="0"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tint val="40000"/>
                      </a:schemeClr>
                    </a:solidFill>
                  </a:tcPr>
                </a:tc>
                <a:tc>
                  <a:txBody>
                    <a:bodyPr/>
                    <a:lstStyle/>
                    <a:p>
                      <a:pPr algn="r"/>
                      <a:r>
                        <a:rPr lang="de-AT" b="0" dirty="0" smtClean="0">
                          <a:solidFill>
                            <a:schemeClr val="tx1"/>
                          </a:solidFill>
                          <a:latin typeface="Calibri" panose="020F0502020204030204" pitchFamily="34" charset="0"/>
                        </a:rPr>
                        <a:t>~ 140 %</a:t>
                      </a:r>
                      <a:endParaRPr lang="de-AT" b="0"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1">
                        <a:tint val="40000"/>
                      </a:schemeClr>
                    </a:solidFill>
                  </a:tcPr>
                </a:tc>
              </a:tr>
              <a:tr h="400356">
                <a:tc>
                  <a:txBody>
                    <a:bodyPr/>
                    <a:lstStyle/>
                    <a:p>
                      <a:r>
                        <a:rPr lang="de-AT" dirty="0" smtClean="0">
                          <a:solidFill>
                            <a:schemeClr val="tx1"/>
                          </a:solidFill>
                          <a:latin typeface="Calibri" panose="020F0502020204030204" pitchFamily="34" charset="0"/>
                        </a:rPr>
                        <a:t>Obst (gesamt)</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de-AT" dirty="0" smtClean="0">
                          <a:solidFill>
                            <a:schemeClr val="tx1"/>
                          </a:solidFill>
                          <a:latin typeface="Calibri" panose="020F0502020204030204" pitchFamily="34" charset="0"/>
                        </a:rPr>
                        <a:t>~</a:t>
                      </a:r>
                      <a:r>
                        <a:rPr lang="de-AT" baseline="0" dirty="0" smtClean="0">
                          <a:solidFill>
                            <a:schemeClr val="tx1"/>
                          </a:solidFill>
                          <a:latin typeface="Calibri" panose="020F0502020204030204" pitchFamily="34" charset="0"/>
                        </a:rPr>
                        <a:t> 50 %</a:t>
                      </a:r>
                      <a:endParaRPr lang="de-AT" baseline="-25000"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endParaRPr lang="de-AT" dirty="0">
                        <a:solidFill>
                          <a:schemeClr val="tx1"/>
                        </a:solidFill>
                        <a:latin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de-AT" dirty="0" smtClean="0">
                          <a:solidFill>
                            <a:schemeClr val="tx1"/>
                          </a:solidFill>
                          <a:latin typeface="Calibri" panose="020F0502020204030204" pitchFamily="34" charset="0"/>
                        </a:rPr>
                        <a:t>Schweinefleisch</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de-AT" dirty="0" smtClean="0">
                          <a:solidFill>
                            <a:schemeClr val="tx1"/>
                          </a:solidFill>
                          <a:latin typeface="Calibri" panose="020F0502020204030204" pitchFamily="34" charset="0"/>
                        </a:rPr>
                        <a:t>~ 105 %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r>
              <a:tr h="400356">
                <a:tc>
                  <a:txBody>
                    <a:bodyPr/>
                    <a:lstStyle/>
                    <a:p>
                      <a:r>
                        <a:rPr lang="de-AT" dirty="0" smtClean="0">
                          <a:solidFill>
                            <a:schemeClr val="tx1"/>
                          </a:solidFill>
                          <a:latin typeface="Calibri" panose="020F0502020204030204" pitchFamily="34" charset="0"/>
                        </a:rPr>
                        <a:t>Gemüse (gesamt)</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pPr algn="r"/>
                      <a:r>
                        <a:rPr lang="de-AT" dirty="0" smtClean="0">
                          <a:solidFill>
                            <a:schemeClr val="tx1"/>
                          </a:solidFill>
                          <a:latin typeface="Calibri" panose="020F0502020204030204" pitchFamily="34" charset="0"/>
                        </a:rPr>
                        <a:t>~ 60 %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endParaRPr lang="de-AT"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AT" dirty="0" smtClean="0">
                          <a:solidFill>
                            <a:schemeClr val="tx1"/>
                          </a:solidFill>
                          <a:latin typeface="Calibri" panose="020F0502020204030204" pitchFamily="34" charset="0"/>
                        </a:rPr>
                        <a:t>Schaf- u. Ziegenfleisch</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pPr algn="r"/>
                      <a:r>
                        <a:rPr lang="de-AT" dirty="0" smtClean="0">
                          <a:solidFill>
                            <a:schemeClr val="tx1"/>
                          </a:solidFill>
                          <a:latin typeface="Calibri" panose="020F0502020204030204" pitchFamily="34" charset="0"/>
                        </a:rPr>
                        <a:t>~ 80 %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40000"/>
                      </a:schemeClr>
                    </a:solidFill>
                  </a:tcPr>
                </a:tc>
              </a:tr>
              <a:tr h="400356">
                <a:tc>
                  <a:txBody>
                    <a:bodyPr/>
                    <a:lstStyle/>
                    <a:p>
                      <a:r>
                        <a:rPr lang="de-AT" dirty="0" smtClean="0">
                          <a:solidFill>
                            <a:schemeClr val="tx1"/>
                          </a:solidFill>
                          <a:latin typeface="Calibri" panose="020F0502020204030204" pitchFamily="34" charset="0"/>
                        </a:rPr>
                        <a:t>Erdäpfel</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de-AT" dirty="0" smtClean="0">
                          <a:solidFill>
                            <a:schemeClr val="tx1"/>
                          </a:solidFill>
                          <a:latin typeface="Calibri" panose="020F0502020204030204" pitchFamily="34" charset="0"/>
                        </a:rPr>
                        <a:t>~ 90 %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endParaRPr lang="de-AT"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AT" dirty="0" smtClean="0">
                          <a:solidFill>
                            <a:schemeClr val="tx1"/>
                          </a:solidFill>
                          <a:latin typeface="Calibri" panose="020F0502020204030204" pitchFamily="34" charset="0"/>
                        </a:rPr>
                        <a:t>Geflügel</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de-AT" dirty="0" smtClean="0">
                          <a:solidFill>
                            <a:schemeClr val="tx1"/>
                          </a:solidFill>
                          <a:latin typeface="Calibri" panose="020F0502020204030204" pitchFamily="34" charset="0"/>
                        </a:rPr>
                        <a:t>~ 70 %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r>
              <a:tr h="400356">
                <a:tc>
                  <a:txBody>
                    <a:bodyPr/>
                    <a:lstStyle/>
                    <a:p>
                      <a:r>
                        <a:rPr lang="de-AT" dirty="0" smtClean="0">
                          <a:solidFill>
                            <a:schemeClr val="tx1"/>
                          </a:solidFill>
                          <a:latin typeface="Calibri" panose="020F0502020204030204" pitchFamily="34" charset="0"/>
                        </a:rPr>
                        <a:t>Hülsenfrüchte</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pPr algn="r"/>
                      <a:r>
                        <a:rPr lang="de-AT" dirty="0" smtClean="0">
                          <a:solidFill>
                            <a:schemeClr val="tx1"/>
                          </a:solidFill>
                          <a:latin typeface="Calibri" panose="020F0502020204030204" pitchFamily="34" charset="0"/>
                        </a:rPr>
                        <a:t>~ 85 %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endParaRPr lang="de-AT"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AT" dirty="0" smtClean="0">
                          <a:solidFill>
                            <a:schemeClr val="tx1"/>
                          </a:solidFill>
                          <a:latin typeface="Calibri" panose="020F0502020204030204" pitchFamily="34" charset="0"/>
                        </a:rPr>
                        <a:t>Eier</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pPr algn="r"/>
                      <a:r>
                        <a:rPr lang="de-AT" dirty="0" smtClean="0">
                          <a:solidFill>
                            <a:schemeClr val="tx1"/>
                          </a:solidFill>
                          <a:latin typeface="Calibri" panose="020F0502020204030204" pitchFamily="34" charset="0"/>
                        </a:rPr>
                        <a:t>~ 80 %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40000"/>
                      </a:schemeClr>
                    </a:solidFill>
                  </a:tcPr>
                </a:tc>
              </a:tr>
              <a:tr h="400356">
                <a:tc>
                  <a:txBody>
                    <a:bodyPr/>
                    <a:lstStyle/>
                    <a:p>
                      <a:r>
                        <a:rPr lang="de-AT" dirty="0" err="1" smtClean="0">
                          <a:solidFill>
                            <a:schemeClr val="tx1"/>
                          </a:solidFill>
                          <a:latin typeface="Calibri" panose="020F0502020204030204" pitchFamily="34" charset="0"/>
                        </a:rPr>
                        <a:t>Pflanzl</a:t>
                      </a:r>
                      <a:r>
                        <a:rPr lang="de-AT" dirty="0" smtClean="0">
                          <a:solidFill>
                            <a:schemeClr val="tx1"/>
                          </a:solidFill>
                          <a:latin typeface="Calibri" panose="020F0502020204030204" pitchFamily="34" charset="0"/>
                        </a:rPr>
                        <a:t>. Öle</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de-AT" dirty="0" smtClean="0">
                          <a:solidFill>
                            <a:schemeClr val="tx1"/>
                          </a:solidFill>
                          <a:latin typeface="Calibri" panose="020F0502020204030204" pitchFamily="34" charset="0"/>
                        </a:rPr>
                        <a:t>~ 30 %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endParaRPr lang="de-AT"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AT" dirty="0" smtClean="0">
                          <a:solidFill>
                            <a:schemeClr val="tx1"/>
                          </a:solidFill>
                          <a:latin typeface="Calibri" panose="020F0502020204030204" pitchFamily="34" charset="0"/>
                        </a:rPr>
                        <a:t>Milch</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de-AT" dirty="0" smtClean="0">
                          <a:solidFill>
                            <a:schemeClr val="tx1"/>
                          </a:solidFill>
                          <a:latin typeface="Calibri" panose="020F0502020204030204" pitchFamily="34" charset="0"/>
                        </a:rPr>
                        <a:t>~ 160 %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r>
              <a:tr h="400356">
                <a:tc>
                  <a:txBody>
                    <a:bodyPr/>
                    <a:lstStyle/>
                    <a:p>
                      <a:r>
                        <a:rPr lang="de-AT" dirty="0" smtClean="0">
                          <a:solidFill>
                            <a:schemeClr val="tx1"/>
                          </a:solidFill>
                          <a:latin typeface="Calibri" panose="020F0502020204030204" pitchFamily="34" charset="0"/>
                        </a:rPr>
                        <a:t>Wein</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pPr algn="r"/>
                      <a:r>
                        <a:rPr lang="de-AT" dirty="0" smtClean="0">
                          <a:solidFill>
                            <a:schemeClr val="tx1"/>
                          </a:solidFill>
                          <a:latin typeface="Calibri" panose="020F0502020204030204" pitchFamily="34" charset="0"/>
                        </a:rPr>
                        <a:t>~ 90 %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endParaRPr lang="de-AT"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AT" dirty="0" smtClean="0">
                          <a:solidFill>
                            <a:schemeClr val="tx1"/>
                          </a:solidFill>
                          <a:latin typeface="Calibri" panose="020F0502020204030204" pitchFamily="34" charset="0"/>
                        </a:rPr>
                        <a:t>Käse</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tint val="40000"/>
                      </a:schemeClr>
                    </a:solidFill>
                  </a:tcPr>
                </a:tc>
                <a:tc>
                  <a:txBody>
                    <a:bodyPr/>
                    <a:lstStyle/>
                    <a:p>
                      <a:pPr algn="r"/>
                      <a:r>
                        <a:rPr lang="de-AT" dirty="0" smtClean="0">
                          <a:solidFill>
                            <a:schemeClr val="tx1"/>
                          </a:solidFill>
                          <a:latin typeface="Calibri" panose="020F0502020204030204" pitchFamily="34" charset="0"/>
                        </a:rPr>
                        <a:t>~ 95 %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tint val="40000"/>
                      </a:schemeClr>
                    </a:solidFill>
                  </a:tcPr>
                </a:tc>
              </a:tr>
              <a:tr h="400356">
                <a:tc>
                  <a:txBody>
                    <a:bodyPr/>
                    <a:lstStyle/>
                    <a:p>
                      <a:r>
                        <a:rPr lang="de-AT" dirty="0" smtClean="0">
                          <a:solidFill>
                            <a:schemeClr val="tx1"/>
                          </a:solidFill>
                          <a:latin typeface="Calibri" panose="020F0502020204030204" pitchFamily="34" charset="0"/>
                        </a:rPr>
                        <a:t>Honig</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solidFill>
                            <a:schemeClr val="tx1"/>
                          </a:solidFill>
                          <a:latin typeface="Calibri" panose="020F0502020204030204" pitchFamily="34" charset="0"/>
                        </a:rPr>
                        <a:t>~ 40 %</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endParaRPr lang="de-AT"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de-AT" dirty="0" smtClean="0">
                          <a:solidFill>
                            <a:schemeClr val="tx1"/>
                          </a:solidFill>
                          <a:latin typeface="Calibri" panose="020F0502020204030204" pitchFamily="34" charset="0"/>
                        </a:rPr>
                        <a:t>Butter</a:t>
                      </a:r>
                      <a:endParaRPr lang="de-AT" dirty="0">
                        <a:solidFill>
                          <a:schemeClr val="tx1"/>
                        </a:solidFill>
                        <a:latin typeface="Calibri" panose="020F05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de-AT" dirty="0" smtClean="0">
                          <a:solidFill>
                            <a:schemeClr val="tx1"/>
                          </a:solidFill>
                          <a:latin typeface="Calibri" panose="020F0502020204030204" pitchFamily="34" charset="0"/>
                        </a:rPr>
                        <a:t>~ 75 %</a:t>
                      </a:r>
                      <a:endParaRPr lang="de-AT" dirty="0">
                        <a:solidFill>
                          <a:schemeClr val="tx1"/>
                        </a:solidFill>
                        <a:latin typeface="Calibri" panose="020F05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2056"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1007063">
            <a:off x="3513766" y="4454792"/>
            <a:ext cx="1956048" cy="126328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249353" y="6464526"/>
            <a:ext cx="5112568" cy="246221"/>
          </a:xfrm>
          <a:prstGeom prst="rect">
            <a:avLst/>
          </a:prstGeom>
          <a:noFill/>
        </p:spPr>
        <p:txBody>
          <a:bodyPr wrap="square" rtlCol="0">
            <a:spAutoFit/>
          </a:bodyPr>
          <a:lstStyle/>
          <a:p>
            <a:r>
              <a:rPr lang="de-AT" sz="1000" dirty="0" smtClean="0"/>
              <a:t>Quelle: BUCHGRABER, 2018</a:t>
            </a:r>
            <a:endParaRPr lang="de-AT" sz="1000" dirty="0"/>
          </a:p>
        </p:txBody>
      </p:sp>
    </p:spTree>
    <p:extLst>
      <p:ext uri="{BB962C8B-B14F-4D97-AF65-F5344CB8AC3E}">
        <p14:creationId xmlns:p14="http://schemas.microsoft.com/office/powerpoint/2010/main" val="2033341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67226" y="463230"/>
            <a:ext cx="7704856" cy="4524315"/>
          </a:xfrm>
          <a:prstGeom prst="rect">
            <a:avLst/>
          </a:prstGeom>
          <a:noFill/>
        </p:spPr>
        <p:txBody>
          <a:bodyPr wrap="square" rtlCol="0">
            <a:spAutoFit/>
          </a:bodyPr>
          <a:lstStyle/>
          <a:p>
            <a:pPr algn="ctr">
              <a:buNone/>
            </a:pPr>
            <a:r>
              <a:rPr lang="de-AT" sz="4800" b="1" dirty="0" smtClean="0"/>
              <a:t>Österreich braucht eine </a:t>
            </a:r>
            <a:r>
              <a:rPr lang="de-AT" sz="4800" b="1" dirty="0" smtClean="0">
                <a:solidFill>
                  <a:schemeClr val="accent3">
                    <a:lumMod val="75000"/>
                  </a:schemeClr>
                </a:solidFill>
              </a:rPr>
              <a:t>bäuerliche</a:t>
            </a:r>
            <a:r>
              <a:rPr lang="de-AT" sz="4800" b="1" dirty="0" smtClean="0"/>
              <a:t>, </a:t>
            </a:r>
            <a:r>
              <a:rPr lang="de-AT" sz="4800" b="1" dirty="0" smtClean="0">
                <a:solidFill>
                  <a:schemeClr val="accent1">
                    <a:lumMod val="75000"/>
                  </a:schemeClr>
                </a:solidFill>
              </a:rPr>
              <a:t>ökologische</a:t>
            </a:r>
            <a:r>
              <a:rPr lang="de-AT" sz="4800" b="1" dirty="0" smtClean="0"/>
              <a:t>, </a:t>
            </a:r>
            <a:r>
              <a:rPr lang="de-AT" sz="4800" b="1" dirty="0" smtClean="0">
                <a:solidFill>
                  <a:srgbClr val="C00000"/>
                </a:solidFill>
              </a:rPr>
              <a:t>produktive, </a:t>
            </a:r>
            <a:r>
              <a:rPr lang="de-AT" sz="4800" b="1" dirty="0" err="1" smtClean="0">
                <a:solidFill>
                  <a:srgbClr val="C00000"/>
                </a:solidFill>
              </a:rPr>
              <a:t>sektorübergreifende</a:t>
            </a:r>
            <a:r>
              <a:rPr lang="de-AT" sz="4800" b="1" dirty="0" smtClean="0">
                <a:solidFill>
                  <a:srgbClr val="C00000"/>
                </a:solidFill>
              </a:rPr>
              <a:t> und </a:t>
            </a:r>
            <a:r>
              <a:rPr lang="de-AT" sz="4800" b="1" dirty="0" err="1" smtClean="0">
                <a:solidFill>
                  <a:srgbClr val="C00000"/>
                </a:solidFill>
              </a:rPr>
              <a:t>gertgeschätzte</a:t>
            </a:r>
            <a:r>
              <a:rPr lang="de-AT" sz="4800" b="1" dirty="0" smtClean="0"/>
              <a:t> </a:t>
            </a:r>
          </a:p>
          <a:p>
            <a:pPr algn="ctr">
              <a:buNone/>
            </a:pPr>
            <a:r>
              <a:rPr lang="de-AT" sz="4800" b="1" dirty="0" smtClean="0"/>
              <a:t>Land- und Forstwirtschaft</a:t>
            </a:r>
            <a:endParaRPr lang="de-AT" sz="48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49353" y="6464526"/>
            <a:ext cx="5112568" cy="246221"/>
          </a:xfrm>
          <a:prstGeom prst="rect">
            <a:avLst/>
          </a:prstGeom>
          <a:noFill/>
        </p:spPr>
        <p:txBody>
          <a:bodyPr wrap="square" rtlCol="0">
            <a:spAutoFit/>
          </a:bodyPr>
          <a:lstStyle/>
          <a:p>
            <a:r>
              <a:rPr lang="de-AT" sz="1000" dirty="0" smtClean="0"/>
              <a:t>Quelle: BUCHGRABER, 2018</a:t>
            </a:r>
            <a:endParaRPr lang="de-AT" sz="1000" dirty="0"/>
          </a:p>
        </p:txBody>
      </p:sp>
    </p:spTree>
    <p:extLst>
      <p:ext uri="{BB962C8B-B14F-4D97-AF65-F5344CB8AC3E}">
        <p14:creationId xmlns:p14="http://schemas.microsoft.com/office/powerpoint/2010/main" val="177992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38413" y="1117600"/>
            <a:ext cx="4067175"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11" y="3959868"/>
            <a:ext cx="2009574" cy="137926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rot="1384700">
            <a:off x="1266116" y="658620"/>
            <a:ext cx="2256540" cy="83099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AT" sz="2400" b="0" i="0" u="none" strike="noStrike" kern="0" cap="none" spc="0" normalizeH="0" baseline="0" noProof="0" dirty="0" smtClean="0">
                <a:ln>
                  <a:noFill/>
                </a:ln>
                <a:solidFill>
                  <a:prstClr val="white"/>
                </a:solidFill>
                <a:effectLst/>
                <a:uLnTx/>
                <a:uFillTx/>
                <a:latin typeface="Arial"/>
                <a:ea typeface="+mn-ea"/>
                <a:cs typeface="+mn-cs"/>
              </a:rPr>
              <a:t>Klima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AT" sz="2400" b="0" i="0" u="none" strike="noStrike" kern="0" cap="none" spc="0" normalizeH="0" baseline="0" noProof="0" dirty="0" smtClean="0">
                <a:ln>
                  <a:noFill/>
                </a:ln>
                <a:solidFill>
                  <a:prstClr val="white"/>
                </a:solidFill>
                <a:effectLst/>
                <a:uLnTx/>
                <a:uFillTx/>
                <a:latin typeface="Arial"/>
                <a:ea typeface="+mn-ea"/>
                <a:cs typeface="+mn-cs"/>
              </a:rPr>
              <a:t>Naturgefahren</a:t>
            </a:r>
          </a:p>
        </p:txBody>
      </p:sp>
      <p:sp>
        <p:nvSpPr>
          <p:cNvPr id="5" name="Textfeld 4"/>
          <p:cNvSpPr txBox="1"/>
          <p:nvPr/>
        </p:nvSpPr>
        <p:spPr>
          <a:xfrm rot="20181593">
            <a:off x="1264218" y="4564644"/>
            <a:ext cx="2286366" cy="83099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AT" sz="2400" b="0" i="0" u="none" strike="noStrike" kern="0" cap="none" spc="0" normalizeH="0" baseline="0" noProof="0" dirty="0" smtClean="0">
                <a:ln>
                  <a:noFill/>
                </a:ln>
                <a:solidFill>
                  <a:prstClr val="white"/>
                </a:solidFill>
                <a:effectLst/>
                <a:uLnTx/>
                <a:uFillTx/>
                <a:latin typeface="Arial"/>
                <a:ea typeface="+mn-ea"/>
                <a:cs typeface="+mn-cs"/>
              </a:rPr>
              <a:t>Nahrungsmittel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AT" sz="2400" b="0" i="0" u="none" strike="noStrike" kern="0" cap="none" spc="0" normalizeH="0" baseline="0" noProof="0" dirty="0" smtClean="0">
                <a:ln>
                  <a:noFill/>
                </a:ln>
                <a:solidFill>
                  <a:prstClr val="white"/>
                </a:solidFill>
                <a:effectLst/>
                <a:uLnTx/>
                <a:uFillTx/>
                <a:latin typeface="Arial"/>
                <a:ea typeface="+mn-ea"/>
                <a:cs typeface="+mn-cs"/>
              </a:rPr>
              <a:t>Wasser</a:t>
            </a: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200" y="1276114"/>
            <a:ext cx="1752600" cy="1752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88932">
            <a:off x="6756775" y="1104289"/>
            <a:ext cx="2223083" cy="158869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588224" y="3472601"/>
            <a:ext cx="2095500" cy="15716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2012036" y="2877005"/>
            <a:ext cx="5256584" cy="64633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AT" sz="1800" b="1" i="0" u="none" strike="noStrike" kern="0" cap="none" spc="0" normalizeH="0" baseline="0" noProof="0" dirty="0" smtClean="0">
                <a:ln>
                  <a:noFill/>
                </a:ln>
                <a:solidFill>
                  <a:prstClr val="white"/>
                </a:solidFill>
                <a:effectLst/>
                <a:uLnTx/>
                <a:uFillTx/>
                <a:latin typeface="Arial"/>
                <a:ea typeface="+mn-ea"/>
                <a:cs typeface="+mn-cs"/>
              </a:rPr>
              <a:t>Globalisierung mit räumlichen und zeitlichen Unsicherheiten</a:t>
            </a:r>
          </a:p>
        </p:txBody>
      </p:sp>
      <p:sp>
        <p:nvSpPr>
          <p:cNvPr id="10" name="Textfeld 9"/>
          <p:cNvSpPr txBox="1"/>
          <p:nvPr/>
        </p:nvSpPr>
        <p:spPr>
          <a:xfrm>
            <a:off x="2212597" y="5219014"/>
            <a:ext cx="5001839" cy="1200329"/>
          </a:xfrm>
          <a:prstGeom prst="rect">
            <a:avLst/>
          </a:prstGeom>
          <a:noFill/>
        </p:spPr>
        <p:txBody>
          <a:bodyPr wrap="square" rtlCol="0">
            <a:spAutoFit/>
          </a:bodyPr>
          <a:lstStyle/>
          <a:p>
            <a:pPr algn="ctr" fontAlgn="base">
              <a:spcBef>
                <a:spcPct val="0"/>
              </a:spcBef>
              <a:spcAft>
                <a:spcPct val="0"/>
              </a:spcAft>
            </a:pPr>
            <a:r>
              <a:rPr lang="de-AT" sz="2400" b="1" dirty="0" smtClean="0">
                <a:solidFill>
                  <a:srgbClr val="7EC234"/>
                </a:solidFill>
                <a:latin typeface="Times New Roman" pitchFamily="18" charset="0"/>
              </a:rPr>
              <a:t>Abgestimmte Regionalisierung ist Stärkung des ländlichen Raums und der Wertegesellschaft</a:t>
            </a:r>
            <a:endParaRPr lang="de-AT" sz="2400" b="1" dirty="0">
              <a:solidFill>
                <a:srgbClr val="7EC234"/>
              </a:solidFill>
              <a:latin typeface="Times New Roman" pitchFamily="18" charset="0"/>
            </a:endParaRPr>
          </a:p>
        </p:txBody>
      </p:sp>
      <p:sp>
        <p:nvSpPr>
          <p:cNvPr id="11" name="Textfeld 10"/>
          <p:cNvSpPr txBox="1"/>
          <p:nvPr/>
        </p:nvSpPr>
        <p:spPr>
          <a:xfrm rot="1384700">
            <a:off x="5377388" y="4660457"/>
            <a:ext cx="3036099" cy="46166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AT" sz="2400" b="0" i="0" u="none" strike="noStrike" kern="0" cap="none" spc="0" normalizeH="0" baseline="0" noProof="0" dirty="0" smtClean="0">
                <a:ln>
                  <a:noFill/>
                </a:ln>
                <a:solidFill>
                  <a:prstClr val="white"/>
                </a:solidFill>
                <a:effectLst/>
                <a:uLnTx/>
                <a:uFillTx/>
                <a:latin typeface="Arial"/>
                <a:ea typeface="+mn-ea"/>
                <a:cs typeface="+mn-cs"/>
              </a:rPr>
              <a:t>Spekulationsmärkte</a:t>
            </a:r>
          </a:p>
        </p:txBody>
      </p:sp>
      <p:sp>
        <p:nvSpPr>
          <p:cNvPr id="12" name="Textfeld 11"/>
          <p:cNvSpPr txBox="1"/>
          <p:nvPr/>
        </p:nvSpPr>
        <p:spPr>
          <a:xfrm rot="19957600">
            <a:off x="6134212" y="798130"/>
            <a:ext cx="2053769" cy="46166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AT" sz="2400" b="0" i="0" u="none" strike="noStrike" kern="0" cap="none" spc="0" normalizeH="0" baseline="0" noProof="0" dirty="0" smtClean="0">
                <a:ln>
                  <a:noFill/>
                </a:ln>
                <a:solidFill>
                  <a:prstClr val="white"/>
                </a:solidFill>
                <a:effectLst/>
                <a:uLnTx/>
                <a:uFillTx/>
                <a:latin typeface="Arial"/>
                <a:ea typeface="+mn-ea"/>
                <a:cs typeface="+mn-cs"/>
              </a:rPr>
              <a:t>Energie</a:t>
            </a:r>
          </a:p>
        </p:txBody>
      </p:sp>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6059293"/>
            <a:ext cx="1226726" cy="6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feld 15"/>
          <p:cNvSpPr txBox="1"/>
          <p:nvPr/>
        </p:nvSpPr>
        <p:spPr>
          <a:xfrm>
            <a:off x="251520" y="6237312"/>
            <a:ext cx="5112568" cy="246221"/>
          </a:xfrm>
          <a:prstGeom prst="rect">
            <a:avLst/>
          </a:prstGeom>
          <a:noFill/>
        </p:spPr>
        <p:txBody>
          <a:bodyPr wrap="square" rtlCol="0">
            <a:spAutoFit/>
          </a:bodyPr>
          <a:lstStyle/>
          <a:p>
            <a:r>
              <a:rPr lang="de-AT" sz="1000" dirty="0" smtClean="0"/>
              <a:t>Quelle: BUCHGRABER, 2018</a:t>
            </a:r>
            <a:endParaRPr lang="de-AT" sz="1000" dirty="0"/>
          </a:p>
        </p:txBody>
      </p:sp>
    </p:spTree>
    <p:extLst>
      <p:ext uri="{BB962C8B-B14F-4D97-AF65-F5344CB8AC3E}">
        <p14:creationId xmlns:p14="http://schemas.microsoft.com/office/powerpoint/2010/main" val="251066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8" name="Picture 2" descr="Le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3" y="503238"/>
            <a:ext cx="9344026" cy="623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3619" name="Picture 3" descr="We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13" y="503238"/>
            <a:ext cx="9344026" cy="623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3620" name="Picture 4" descr="Ackerba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13" y="503238"/>
            <a:ext cx="9344026" cy="623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3621" name="Picture 5" descr="Wa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13" y="503238"/>
            <a:ext cx="9344026" cy="623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3622" name="Picture 6" descr="Grünland"/>
          <p:cNvPicPr>
            <a:picLocks noChangeAspect="1" noChangeArrowheads="1"/>
          </p:cNvPicPr>
          <p:nvPr/>
        </p:nvPicPr>
        <p:blipFill>
          <a:blip r:embed="rId7" cstate="print">
            <a:extLst>
              <a:ext uri="{28A0092B-C50C-407E-A947-70E740481C1C}">
                <a14:useLocalDpi xmlns:a14="http://schemas.microsoft.com/office/drawing/2010/main" val="0"/>
              </a:ext>
            </a:extLst>
          </a:blip>
          <a:srcRect l="1070" t="5344" r="1070"/>
          <a:stretch>
            <a:fillRect/>
          </a:stretch>
        </p:blipFill>
        <p:spPr bwMode="auto">
          <a:xfrm>
            <a:off x="0" y="836613"/>
            <a:ext cx="9144000" cy="590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23623" name="Group 7"/>
          <p:cNvGrpSpPr>
            <a:grpSpLocks/>
          </p:cNvGrpSpPr>
          <p:nvPr/>
        </p:nvGrpSpPr>
        <p:grpSpPr bwMode="auto">
          <a:xfrm>
            <a:off x="693738" y="1687513"/>
            <a:ext cx="1868487" cy="325437"/>
            <a:chOff x="936" y="1363"/>
            <a:chExt cx="1177" cy="205"/>
          </a:xfrm>
        </p:grpSpPr>
        <p:sp>
          <p:nvSpPr>
            <p:cNvPr id="12320" name="Rectangle 8"/>
            <p:cNvSpPr>
              <a:spLocks noChangeArrowheads="1"/>
            </p:cNvSpPr>
            <p:nvPr/>
          </p:nvSpPr>
          <p:spPr bwMode="auto">
            <a:xfrm>
              <a:off x="936" y="1363"/>
              <a:ext cx="380" cy="179"/>
            </a:xfrm>
            <a:prstGeom prst="rect">
              <a:avLst/>
            </a:prstGeom>
            <a:solidFill>
              <a:srgbClr val="A87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de-DE" sz="2400">
                <a:solidFill>
                  <a:prstClr val="black"/>
                </a:solidFill>
                <a:latin typeface="Times New Roman" pitchFamily="18" charset="0"/>
              </a:endParaRPr>
            </a:p>
          </p:txBody>
        </p:sp>
        <p:sp>
          <p:nvSpPr>
            <p:cNvPr id="12321" name="Rectangle 9"/>
            <p:cNvSpPr>
              <a:spLocks noChangeArrowheads="1"/>
            </p:cNvSpPr>
            <p:nvPr/>
          </p:nvSpPr>
          <p:spPr bwMode="auto">
            <a:xfrm>
              <a:off x="1383" y="1375"/>
              <a:ext cx="7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de-DE" sz="2000" b="1" dirty="0">
                  <a:solidFill>
                    <a:srgbClr val="000000"/>
                  </a:solidFill>
                </a:rPr>
                <a:t>Ackerbau</a:t>
              </a:r>
              <a:endParaRPr lang="de-DE" sz="2000" dirty="0">
                <a:solidFill>
                  <a:prstClr val="black"/>
                </a:solidFill>
              </a:endParaRPr>
            </a:p>
          </p:txBody>
        </p:sp>
      </p:grpSp>
      <p:grpSp>
        <p:nvGrpSpPr>
          <p:cNvPr id="623626" name="Group 10"/>
          <p:cNvGrpSpPr>
            <a:grpSpLocks/>
          </p:cNvGrpSpPr>
          <p:nvPr/>
        </p:nvGrpSpPr>
        <p:grpSpPr bwMode="auto">
          <a:xfrm>
            <a:off x="693738" y="1309688"/>
            <a:ext cx="1768475" cy="306387"/>
            <a:chOff x="936" y="1125"/>
            <a:chExt cx="1114" cy="193"/>
          </a:xfrm>
        </p:grpSpPr>
        <p:sp>
          <p:nvSpPr>
            <p:cNvPr id="12318" name="Rectangle 11"/>
            <p:cNvSpPr>
              <a:spLocks noChangeArrowheads="1"/>
            </p:cNvSpPr>
            <p:nvPr/>
          </p:nvSpPr>
          <p:spPr bwMode="auto">
            <a:xfrm>
              <a:off x="936" y="1125"/>
              <a:ext cx="380" cy="179"/>
            </a:xfrm>
            <a:prstGeom prst="rect">
              <a:avLst/>
            </a:prstGeom>
            <a:solidFill>
              <a:srgbClr val="005C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de-DE" sz="2400">
                <a:solidFill>
                  <a:prstClr val="black"/>
                </a:solidFill>
                <a:latin typeface="Times New Roman" pitchFamily="18" charset="0"/>
              </a:endParaRPr>
            </a:p>
          </p:txBody>
        </p:sp>
        <p:sp>
          <p:nvSpPr>
            <p:cNvPr id="12319" name="Rectangle 12"/>
            <p:cNvSpPr>
              <a:spLocks noChangeArrowheads="1"/>
            </p:cNvSpPr>
            <p:nvPr/>
          </p:nvSpPr>
          <p:spPr bwMode="auto">
            <a:xfrm>
              <a:off x="1383" y="1125"/>
              <a:ext cx="66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de-DE" sz="2000" b="1" dirty="0">
                  <a:solidFill>
                    <a:srgbClr val="000000"/>
                  </a:solidFill>
                </a:rPr>
                <a:t>Weinbau</a:t>
              </a:r>
              <a:endParaRPr lang="de-DE" sz="2000" dirty="0">
                <a:solidFill>
                  <a:prstClr val="black"/>
                </a:solidFill>
              </a:endParaRPr>
            </a:p>
          </p:txBody>
        </p:sp>
      </p:grpSp>
      <p:grpSp>
        <p:nvGrpSpPr>
          <p:cNvPr id="623629" name="Group 13"/>
          <p:cNvGrpSpPr>
            <a:grpSpLocks/>
          </p:cNvGrpSpPr>
          <p:nvPr/>
        </p:nvGrpSpPr>
        <p:grpSpPr bwMode="auto">
          <a:xfrm>
            <a:off x="693738" y="2443163"/>
            <a:ext cx="1836737" cy="322262"/>
            <a:chOff x="936" y="1839"/>
            <a:chExt cx="1157" cy="203"/>
          </a:xfrm>
        </p:grpSpPr>
        <p:sp>
          <p:nvSpPr>
            <p:cNvPr id="12316" name="Rectangle 14"/>
            <p:cNvSpPr>
              <a:spLocks noChangeArrowheads="1"/>
            </p:cNvSpPr>
            <p:nvPr/>
          </p:nvSpPr>
          <p:spPr bwMode="auto">
            <a:xfrm>
              <a:off x="936" y="1839"/>
              <a:ext cx="380" cy="189"/>
            </a:xfrm>
            <a:prstGeom prst="rect">
              <a:avLst/>
            </a:prstGeom>
            <a:solidFill>
              <a:srgbClr val="5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de-DE" sz="2400">
                <a:solidFill>
                  <a:prstClr val="black"/>
                </a:solidFill>
                <a:latin typeface="Times New Roman" pitchFamily="18" charset="0"/>
              </a:endParaRPr>
            </a:p>
          </p:txBody>
        </p:sp>
        <p:sp>
          <p:nvSpPr>
            <p:cNvPr id="12317" name="Rectangle 15"/>
            <p:cNvSpPr>
              <a:spLocks noChangeArrowheads="1"/>
            </p:cNvSpPr>
            <p:nvPr/>
          </p:nvSpPr>
          <p:spPr bwMode="auto">
            <a:xfrm>
              <a:off x="1383" y="1849"/>
              <a:ext cx="71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de-DE" sz="2000" b="1" dirty="0">
                  <a:solidFill>
                    <a:srgbClr val="000000"/>
                  </a:solidFill>
                </a:rPr>
                <a:t>Grünland</a:t>
              </a:r>
              <a:endParaRPr lang="de-DE" sz="2000" dirty="0">
                <a:solidFill>
                  <a:prstClr val="black"/>
                </a:solidFill>
              </a:endParaRPr>
            </a:p>
          </p:txBody>
        </p:sp>
      </p:grpSp>
      <p:grpSp>
        <p:nvGrpSpPr>
          <p:cNvPr id="623632" name="Group 16"/>
          <p:cNvGrpSpPr>
            <a:grpSpLocks/>
          </p:cNvGrpSpPr>
          <p:nvPr/>
        </p:nvGrpSpPr>
        <p:grpSpPr bwMode="auto">
          <a:xfrm>
            <a:off x="693738" y="2065338"/>
            <a:ext cx="1314450" cy="319087"/>
            <a:chOff x="936" y="1601"/>
            <a:chExt cx="828" cy="201"/>
          </a:xfrm>
        </p:grpSpPr>
        <p:sp>
          <p:nvSpPr>
            <p:cNvPr id="12314" name="Rectangle 17"/>
            <p:cNvSpPr>
              <a:spLocks noChangeArrowheads="1"/>
            </p:cNvSpPr>
            <p:nvPr/>
          </p:nvSpPr>
          <p:spPr bwMode="auto">
            <a:xfrm>
              <a:off x="936" y="1601"/>
              <a:ext cx="380" cy="189"/>
            </a:xfrm>
            <a:prstGeom prst="rect">
              <a:avLst/>
            </a:prstGeom>
            <a:solidFill>
              <a:srgbClr val="267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de-DE" sz="2400">
                <a:solidFill>
                  <a:prstClr val="black"/>
                </a:solidFill>
                <a:latin typeface="Times New Roman" pitchFamily="18" charset="0"/>
              </a:endParaRPr>
            </a:p>
          </p:txBody>
        </p:sp>
        <p:sp>
          <p:nvSpPr>
            <p:cNvPr id="12315" name="Rectangle 18"/>
            <p:cNvSpPr>
              <a:spLocks noChangeArrowheads="1"/>
            </p:cNvSpPr>
            <p:nvPr/>
          </p:nvSpPr>
          <p:spPr bwMode="auto">
            <a:xfrm>
              <a:off x="1383" y="1611"/>
              <a:ext cx="38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de-DE" sz="2000" b="1">
                  <a:solidFill>
                    <a:srgbClr val="000000"/>
                  </a:solidFill>
                </a:rPr>
                <a:t>Wald</a:t>
              </a:r>
              <a:endParaRPr lang="de-DE" sz="2000">
                <a:solidFill>
                  <a:prstClr val="black"/>
                </a:solidFill>
              </a:endParaRPr>
            </a:p>
          </p:txBody>
        </p:sp>
      </p:grpSp>
      <p:sp>
        <p:nvSpPr>
          <p:cNvPr id="623635" name="Rectangle 19"/>
          <p:cNvSpPr>
            <a:spLocks noChangeArrowheads="1"/>
          </p:cNvSpPr>
          <p:nvPr/>
        </p:nvSpPr>
        <p:spPr bwMode="auto">
          <a:xfrm>
            <a:off x="465138" y="1057275"/>
            <a:ext cx="2882726" cy="239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de-DE" sz="2400">
              <a:solidFill>
                <a:prstClr val="black"/>
              </a:solidFill>
              <a:latin typeface="Times New Roman" pitchFamily="18" charset="0"/>
            </a:endParaRPr>
          </a:p>
        </p:txBody>
      </p:sp>
      <p:sp>
        <p:nvSpPr>
          <p:cNvPr id="12301" name="AutoShape 21"/>
          <p:cNvSpPr>
            <a:spLocks noChangeAspect="1" noChangeArrowheads="1" noTextEdit="1"/>
          </p:cNvSpPr>
          <p:nvPr/>
        </p:nvSpPr>
        <p:spPr bwMode="auto">
          <a:xfrm>
            <a:off x="179388" y="6092825"/>
            <a:ext cx="98758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de-AT" sz="2400">
              <a:solidFill>
                <a:prstClr val="black"/>
              </a:solidFill>
              <a:latin typeface="Times New Roman" pitchFamily="18" charset="0"/>
            </a:endParaRPr>
          </a:p>
        </p:txBody>
      </p:sp>
      <p:grpSp>
        <p:nvGrpSpPr>
          <p:cNvPr id="12302" name="Group 22"/>
          <p:cNvGrpSpPr>
            <a:grpSpLocks/>
          </p:cNvGrpSpPr>
          <p:nvPr/>
        </p:nvGrpSpPr>
        <p:grpSpPr bwMode="auto">
          <a:xfrm>
            <a:off x="3534916" y="836613"/>
            <a:ext cx="4709492" cy="465138"/>
            <a:chOff x="1447" y="3682"/>
            <a:chExt cx="4109" cy="293"/>
          </a:xfrm>
        </p:grpSpPr>
        <p:sp>
          <p:nvSpPr>
            <p:cNvPr id="12310" name="Freeform 24"/>
            <p:cNvSpPr>
              <a:spLocks/>
            </p:cNvSpPr>
            <p:nvPr/>
          </p:nvSpPr>
          <p:spPr bwMode="auto">
            <a:xfrm>
              <a:off x="1453" y="3925"/>
              <a:ext cx="4103" cy="50"/>
            </a:xfrm>
            <a:custGeom>
              <a:avLst/>
              <a:gdLst>
                <a:gd name="T0" fmla="*/ 0 w 4888"/>
                <a:gd name="T1" fmla="*/ 0 h 50"/>
                <a:gd name="T2" fmla="*/ 4103 w 4888"/>
                <a:gd name="T3" fmla="*/ 0 h 50"/>
                <a:gd name="T4" fmla="*/ 4103 w 4888"/>
                <a:gd name="T5" fmla="*/ 0 h 50"/>
                <a:gd name="T6" fmla="*/ 0 60000 65536"/>
                <a:gd name="T7" fmla="*/ 0 60000 65536"/>
                <a:gd name="T8" fmla="*/ 0 60000 65536"/>
              </a:gdLst>
              <a:ahLst/>
              <a:cxnLst>
                <a:cxn ang="T6">
                  <a:pos x="T0" y="T1"/>
                </a:cxn>
                <a:cxn ang="T7">
                  <a:pos x="T2" y="T3"/>
                </a:cxn>
                <a:cxn ang="T8">
                  <a:pos x="T4" y="T5"/>
                </a:cxn>
              </a:cxnLst>
              <a:rect l="0" t="0" r="r" b="b"/>
              <a:pathLst>
                <a:path w="4888" h="50">
                  <a:moveTo>
                    <a:pt x="0" y="0"/>
                  </a:moveTo>
                  <a:lnTo>
                    <a:pt x="4888" y="0"/>
                  </a:lnTo>
                </a:path>
              </a:pathLst>
            </a:custGeom>
            <a:noFill/>
            <a:ln w="50800">
              <a:solidFill>
                <a:srgbClr val="38A8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de-AT" sz="2400">
                <a:solidFill>
                  <a:prstClr val="black"/>
                </a:solidFill>
                <a:latin typeface="Times New Roman" pitchFamily="18" charset="0"/>
              </a:endParaRPr>
            </a:p>
          </p:txBody>
        </p:sp>
        <p:sp>
          <p:nvSpPr>
            <p:cNvPr id="12311" name="Rectangle 25"/>
            <p:cNvSpPr>
              <a:spLocks noChangeArrowheads="1"/>
            </p:cNvSpPr>
            <p:nvPr/>
          </p:nvSpPr>
          <p:spPr bwMode="auto">
            <a:xfrm>
              <a:off x="1447" y="3682"/>
              <a:ext cx="128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de-DE" sz="1000" dirty="0">
                  <a:solidFill>
                    <a:srgbClr val="000000"/>
                  </a:solidFill>
                </a:rPr>
                <a:t>Datengrundlage: </a:t>
              </a:r>
              <a:r>
                <a:rPr lang="de-DE" sz="1000" dirty="0" err="1">
                  <a:solidFill>
                    <a:srgbClr val="000000"/>
                  </a:solidFill>
                </a:rPr>
                <a:t>Corine</a:t>
              </a:r>
              <a:r>
                <a:rPr lang="de-DE" sz="1000" dirty="0">
                  <a:solidFill>
                    <a:srgbClr val="000000"/>
                  </a:solidFill>
                </a:rPr>
                <a:t> 1990 (UBA)</a:t>
              </a:r>
              <a:endParaRPr lang="de-DE" dirty="0">
                <a:solidFill>
                  <a:prstClr val="black"/>
                </a:solidFill>
              </a:endParaRPr>
            </a:p>
          </p:txBody>
        </p:sp>
        <p:sp>
          <p:nvSpPr>
            <p:cNvPr id="12312" name="Rectangle 26"/>
            <p:cNvSpPr>
              <a:spLocks noChangeArrowheads="1"/>
            </p:cNvSpPr>
            <p:nvPr/>
          </p:nvSpPr>
          <p:spPr bwMode="auto">
            <a:xfrm>
              <a:off x="1447" y="3778"/>
              <a:ext cx="143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de-DE" sz="1000" dirty="0">
                  <a:solidFill>
                    <a:srgbClr val="000000"/>
                  </a:solidFill>
                </a:rPr>
                <a:t>Erstellung: Schaumberger / August 2005</a:t>
              </a:r>
              <a:endParaRPr lang="de-DE" dirty="0">
                <a:solidFill>
                  <a:prstClr val="black"/>
                </a:solidFill>
              </a:endParaRPr>
            </a:p>
          </p:txBody>
        </p:sp>
        <p:sp>
          <p:nvSpPr>
            <p:cNvPr id="12313" name="Rectangle 27"/>
            <p:cNvSpPr>
              <a:spLocks noChangeArrowheads="1"/>
            </p:cNvSpPr>
            <p:nvPr/>
          </p:nvSpPr>
          <p:spPr bwMode="auto">
            <a:xfrm>
              <a:off x="3878" y="3748"/>
              <a:ext cx="165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de-DE" sz="1200" b="1" dirty="0">
                  <a:solidFill>
                    <a:srgbClr val="38A800"/>
                  </a:solidFill>
                </a:rPr>
                <a:t>Geoinformation im ländlichen Raum</a:t>
              </a:r>
              <a:endParaRPr lang="de-DE" sz="1200" dirty="0">
                <a:solidFill>
                  <a:prstClr val="black"/>
                </a:solidFill>
              </a:endParaRPr>
            </a:p>
          </p:txBody>
        </p:sp>
      </p:grpSp>
      <p:grpSp>
        <p:nvGrpSpPr>
          <p:cNvPr id="623644" name="Group 28"/>
          <p:cNvGrpSpPr>
            <a:grpSpLocks/>
          </p:cNvGrpSpPr>
          <p:nvPr/>
        </p:nvGrpSpPr>
        <p:grpSpPr bwMode="auto">
          <a:xfrm>
            <a:off x="693738" y="2822575"/>
            <a:ext cx="2544762" cy="625475"/>
            <a:chOff x="847" y="1957"/>
            <a:chExt cx="1603" cy="394"/>
          </a:xfrm>
        </p:grpSpPr>
        <p:sp>
          <p:nvSpPr>
            <p:cNvPr id="12307" name="Rectangle 29"/>
            <p:cNvSpPr>
              <a:spLocks noChangeArrowheads="1"/>
            </p:cNvSpPr>
            <p:nvPr/>
          </p:nvSpPr>
          <p:spPr bwMode="auto">
            <a:xfrm>
              <a:off x="847" y="1957"/>
              <a:ext cx="380" cy="189"/>
            </a:xfrm>
            <a:prstGeom prst="rect">
              <a:avLst/>
            </a:prstGeom>
            <a:solidFill>
              <a:schemeClr val="bg1"/>
            </a:solidFill>
            <a:ln w="6350">
              <a:solidFill>
                <a:schemeClr val="tx1"/>
              </a:solidFill>
              <a:miter lim="800000"/>
              <a:headEnd/>
              <a:tailEnd/>
            </a:ln>
          </p:spPr>
          <p:txBody>
            <a:bodyPr/>
            <a:lstStyle/>
            <a:p>
              <a:pPr fontAlgn="base">
                <a:spcBef>
                  <a:spcPct val="0"/>
                </a:spcBef>
                <a:spcAft>
                  <a:spcPct val="0"/>
                </a:spcAft>
              </a:pPr>
              <a:endParaRPr lang="de-DE" sz="2400">
                <a:solidFill>
                  <a:prstClr val="black"/>
                </a:solidFill>
                <a:latin typeface="Times New Roman" pitchFamily="18" charset="0"/>
              </a:endParaRPr>
            </a:p>
          </p:txBody>
        </p:sp>
        <p:sp>
          <p:nvSpPr>
            <p:cNvPr id="12308" name="Rectangle 30"/>
            <p:cNvSpPr>
              <a:spLocks noChangeArrowheads="1"/>
            </p:cNvSpPr>
            <p:nvPr/>
          </p:nvSpPr>
          <p:spPr bwMode="auto">
            <a:xfrm>
              <a:off x="1294" y="1967"/>
              <a:ext cx="115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de-DE" sz="2000" b="1" dirty="0">
                  <a:solidFill>
                    <a:srgbClr val="000000"/>
                  </a:solidFill>
                </a:rPr>
                <a:t>Almen/Ödland/</a:t>
              </a:r>
            </a:p>
            <a:p>
              <a:pPr fontAlgn="base">
                <a:spcBef>
                  <a:spcPct val="0"/>
                </a:spcBef>
                <a:spcAft>
                  <a:spcPct val="0"/>
                </a:spcAft>
              </a:pPr>
              <a:r>
                <a:rPr lang="de-DE" sz="2000" b="1" dirty="0">
                  <a:solidFill>
                    <a:srgbClr val="000000"/>
                  </a:solidFill>
                </a:rPr>
                <a:t>Siedlungsraum</a:t>
              </a:r>
              <a:endParaRPr lang="de-DE" sz="2000" dirty="0">
                <a:solidFill>
                  <a:prstClr val="black"/>
                </a:solidFill>
              </a:endParaRPr>
            </a:p>
          </p:txBody>
        </p:sp>
      </p:grpSp>
      <p:sp>
        <p:nvSpPr>
          <p:cNvPr id="12305" name="Text Box 32"/>
          <p:cNvSpPr txBox="1">
            <a:spLocks noChangeArrowheads="1"/>
          </p:cNvSpPr>
          <p:nvPr/>
        </p:nvSpPr>
        <p:spPr bwMode="auto">
          <a:xfrm>
            <a:off x="7127875" y="6545263"/>
            <a:ext cx="2016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50000"/>
              </a:spcBef>
              <a:spcAft>
                <a:spcPct val="0"/>
              </a:spcAft>
            </a:pPr>
            <a:r>
              <a:rPr lang="de-DE" sz="1200" b="1">
                <a:solidFill>
                  <a:prstClr val="white"/>
                </a:solidFill>
                <a:latin typeface="Arial" charset="0"/>
              </a:rPr>
              <a:t>Karl Buchgraber</a:t>
            </a:r>
          </a:p>
        </p:txBody>
      </p:sp>
      <p:sp>
        <p:nvSpPr>
          <p:cNvPr id="34" name="Text Box 17"/>
          <p:cNvSpPr txBox="1">
            <a:spLocks noChangeArrowheads="1"/>
          </p:cNvSpPr>
          <p:nvPr/>
        </p:nvSpPr>
        <p:spPr bwMode="auto">
          <a:xfrm>
            <a:off x="179388" y="85725"/>
            <a:ext cx="8949530" cy="400110"/>
          </a:xfrm>
          <a:prstGeom prst="rect">
            <a:avLst/>
          </a:prstGeom>
          <a:blipFill>
            <a:blip r:embed="rId8"/>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de-DE" sz="2000" b="1" dirty="0" smtClean="0">
                <a:latin typeface="Calibri" panose="020F0502020204030204" pitchFamily="34" charset="0"/>
              </a:rPr>
              <a:t>Landwirtschaftliche Nutzung in Österreich</a:t>
            </a:r>
            <a:endParaRPr lang="de-DE" sz="2000" b="1" dirty="0">
              <a:latin typeface="Calibri" panose="020F0502020204030204" pitchFamily="34" charset="0"/>
            </a:endParaRPr>
          </a:p>
        </p:txBody>
      </p:sp>
      <p:pic>
        <p:nvPicPr>
          <p:cNvPr id="3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0352" y="6059293"/>
            <a:ext cx="1226726" cy="6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feld 35"/>
          <p:cNvSpPr txBox="1"/>
          <p:nvPr/>
        </p:nvSpPr>
        <p:spPr>
          <a:xfrm>
            <a:off x="251520" y="6237312"/>
            <a:ext cx="5112568" cy="246221"/>
          </a:xfrm>
          <a:prstGeom prst="rect">
            <a:avLst/>
          </a:prstGeom>
          <a:noFill/>
        </p:spPr>
        <p:txBody>
          <a:bodyPr wrap="square" rtlCol="0">
            <a:spAutoFit/>
          </a:bodyPr>
          <a:lstStyle/>
          <a:p>
            <a:r>
              <a:rPr lang="de-AT" sz="1000" dirty="0" smtClean="0"/>
              <a:t>Quelle: BUCHGRABER, 2018</a:t>
            </a:r>
            <a:endParaRPr lang="de-AT" sz="1000" dirty="0"/>
          </a:p>
        </p:txBody>
      </p:sp>
    </p:spTree>
    <p:extLst>
      <p:ext uri="{BB962C8B-B14F-4D97-AF65-F5344CB8AC3E}">
        <p14:creationId xmlns:p14="http://schemas.microsoft.com/office/powerpoint/2010/main" val="208673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3618"/>
                                        </p:tgtEl>
                                        <p:attrNameLst>
                                          <p:attrName>style.visibility</p:attrName>
                                        </p:attrNameLst>
                                      </p:cBhvr>
                                      <p:to>
                                        <p:strVal val="visible"/>
                                      </p:to>
                                    </p:set>
                                    <p:animEffect transition="in" filter="fade">
                                      <p:cBhvr>
                                        <p:cTn id="7" dur="500"/>
                                        <p:tgtEl>
                                          <p:spTgt spid="62361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3635"/>
                                        </p:tgtEl>
                                        <p:attrNameLst>
                                          <p:attrName>style.visibility</p:attrName>
                                        </p:attrNameLst>
                                      </p:cBhvr>
                                      <p:to>
                                        <p:strVal val="visible"/>
                                      </p:to>
                                    </p:set>
                                    <p:animEffect transition="in" filter="fade">
                                      <p:cBhvr>
                                        <p:cTn id="11" dur="500"/>
                                        <p:tgtEl>
                                          <p:spTgt spid="6236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623619"/>
                                        </p:tgtEl>
                                        <p:attrNameLst>
                                          <p:attrName>style.visibility</p:attrName>
                                        </p:attrNameLst>
                                      </p:cBhvr>
                                      <p:to>
                                        <p:strVal val="visible"/>
                                      </p:to>
                                    </p:set>
                                    <p:animEffect transition="in" filter="fade">
                                      <p:cBhvr>
                                        <p:cTn id="16" dur="500"/>
                                        <p:tgtEl>
                                          <p:spTgt spid="623619"/>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623626"/>
                                        </p:tgtEl>
                                        <p:attrNameLst>
                                          <p:attrName>style.visibility</p:attrName>
                                        </p:attrNameLst>
                                      </p:cBhvr>
                                      <p:to>
                                        <p:strVal val="visible"/>
                                      </p:to>
                                    </p:set>
                                    <p:animEffect transition="in" filter="wipe(left)">
                                      <p:cBhvr>
                                        <p:cTn id="20" dur="500"/>
                                        <p:tgtEl>
                                          <p:spTgt spid="6236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23620"/>
                                        </p:tgtEl>
                                        <p:attrNameLst>
                                          <p:attrName>style.visibility</p:attrName>
                                        </p:attrNameLst>
                                      </p:cBhvr>
                                      <p:to>
                                        <p:strVal val="visible"/>
                                      </p:to>
                                    </p:set>
                                    <p:animEffect transition="in" filter="fade">
                                      <p:cBhvr>
                                        <p:cTn id="25" dur="500"/>
                                        <p:tgtEl>
                                          <p:spTgt spid="623620"/>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623623"/>
                                        </p:tgtEl>
                                        <p:attrNameLst>
                                          <p:attrName>style.visibility</p:attrName>
                                        </p:attrNameLst>
                                      </p:cBhvr>
                                      <p:to>
                                        <p:strVal val="visible"/>
                                      </p:to>
                                    </p:set>
                                    <p:animEffect transition="in" filter="wipe(left)">
                                      <p:cBhvr>
                                        <p:cTn id="29" dur="500"/>
                                        <p:tgtEl>
                                          <p:spTgt spid="6236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623621"/>
                                        </p:tgtEl>
                                        <p:attrNameLst>
                                          <p:attrName>style.visibility</p:attrName>
                                        </p:attrNameLst>
                                      </p:cBhvr>
                                      <p:to>
                                        <p:strVal val="visible"/>
                                      </p:to>
                                    </p:set>
                                    <p:animEffect transition="in" filter="fade">
                                      <p:cBhvr>
                                        <p:cTn id="34" dur="500"/>
                                        <p:tgtEl>
                                          <p:spTgt spid="623621"/>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623632"/>
                                        </p:tgtEl>
                                        <p:attrNameLst>
                                          <p:attrName>style.visibility</p:attrName>
                                        </p:attrNameLst>
                                      </p:cBhvr>
                                      <p:to>
                                        <p:strVal val="visible"/>
                                      </p:to>
                                    </p:set>
                                    <p:animEffect transition="in" filter="wipe(left)">
                                      <p:cBhvr>
                                        <p:cTn id="38" dur="500"/>
                                        <p:tgtEl>
                                          <p:spTgt spid="6236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23622"/>
                                        </p:tgtEl>
                                        <p:attrNameLst>
                                          <p:attrName>style.visibility</p:attrName>
                                        </p:attrNameLst>
                                      </p:cBhvr>
                                      <p:to>
                                        <p:strVal val="visible"/>
                                      </p:to>
                                    </p:set>
                                    <p:animEffect transition="in" filter="fade">
                                      <p:cBhvr>
                                        <p:cTn id="43" dur="500"/>
                                        <p:tgtEl>
                                          <p:spTgt spid="623622"/>
                                        </p:tgtEl>
                                      </p:cBhvr>
                                    </p:animEffect>
                                  </p:childTnLst>
                                </p:cTn>
                              </p:par>
                            </p:childTnLst>
                          </p:cTn>
                        </p:par>
                        <p:par>
                          <p:cTn id="44" fill="hold" nodeType="afterGroup">
                            <p:stCondLst>
                              <p:cond delay="500"/>
                            </p:stCondLst>
                            <p:childTnLst>
                              <p:par>
                                <p:cTn id="45" presetID="22" presetClass="entr" presetSubtype="8" fill="hold" nodeType="afterEffect">
                                  <p:stCondLst>
                                    <p:cond delay="0"/>
                                  </p:stCondLst>
                                  <p:childTnLst>
                                    <p:set>
                                      <p:cBhvr>
                                        <p:cTn id="46" dur="1" fill="hold">
                                          <p:stCondLst>
                                            <p:cond delay="0"/>
                                          </p:stCondLst>
                                        </p:cTn>
                                        <p:tgtEl>
                                          <p:spTgt spid="623629"/>
                                        </p:tgtEl>
                                        <p:attrNameLst>
                                          <p:attrName>style.visibility</p:attrName>
                                        </p:attrNameLst>
                                      </p:cBhvr>
                                      <p:to>
                                        <p:strVal val="visible"/>
                                      </p:to>
                                    </p:set>
                                    <p:animEffect transition="in" filter="wipe(left)">
                                      <p:cBhvr>
                                        <p:cTn id="47" dur="500"/>
                                        <p:tgtEl>
                                          <p:spTgt spid="623629"/>
                                        </p:tgtEl>
                                      </p:cBhvr>
                                    </p:animEffect>
                                  </p:childTnLst>
                                </p:cTn>
                              </p:par>
                            </p:childTnLst>
                          </p:cTn>
                        </p:par>
                        <p:par>
                          <p:cTn id="48" fill="hold" nodeType="afterGroup">
                            <p:stCondLst>
                              <p:cond delay="1000"/>
                            </p:stCondLst>
                            <p:childTnLst>
                              <p:par>
                                <p:cTn id="49" presetID="22" presetClass="entr" presetSubtype="8" fill="hold" nodeType="afterEffect">
                                  <p:stCondLst>
                                    <p:cond delay="0"/>
                                  </p:stCondLst>
                                  <p:childTnLst>
                                    <p:set>
                                      <p:cBhvr>
                                        <p:cTn id="50" dur="1" fill="hold">
                                          <p:stCondLst>
                                            <p:cond delay="0"/>
                                          </p:stCondLst>
                                        </p:cTn>
                                        <p:tgtEl>
                                          <p:spTgt spid="623644"/>
                                        </p:tgtEl>
                                        <p:attrNameLst>
                                          <p:attrName>style.visibility</p:attrName>
                                        </p:attrNameLst>
                                      </p:cBhvr>
                                      <p:to>
                                        <p:strVal val="visible"/>
                                      </p:to>
                                    </p:set>
                                    <p:animEffect transition="in" filter="wipe(left)">
                                      <p:cBhvr>
                                        <p:cTn id="51" dur="500"/>
                                        <p:tgtEl>
                                          <p:spTgt spid="623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3" name="Text Box 5"/>
          <p:cNvSpPr txBox="1">
            <a:spLocks noChangeArrowheads="1"/>
          </p:cNvSpPr>
          <p:nvPr/>
        </p:nvSpPr>
        <p:spPr bwMode="auto">
          <a:xfrm>
            <a:off x="395288" y="1268413"/>
            <a:ext cx="8280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Wingdings" pitchFamily="2" charset="2"/>
              <a:buNone/>
            </a:pPr>
            <a:r>
              <a:rPr lang="de-DE" b="1" dirty="0">
                <a:latin typeface="Arial" charset="0"/>
              </a:rPr>
              <a:t>Grünlandfläche mit unterschiedlicher Nutzung:</a:t>
            </a:r>
          </a:p>
          <a:p>
            <a:pPr eaLnBrk="1" hangingPunct="1">
              <a:spcBef>
                <a:spcPct val="50000"/>
              </a:spcBef>
              <a:buFont typeface="Wingdings" pitchFamily="2" charset="2"/>
              <a:buNone/>
            </a:pPr>
            <a:r>
              <a:rPr lang="de-DE" b="1" dirty="0">
                <a:solidFill>
                  <a:srgbClr val="006600"/>
                </a:solidFill>
                <a:latin typeface="Arial" charset="0"/>
                <a:sym typeface="Wingdings" pitchFamily="2" charset="2"/>
              </a:rPr>
              <a:t>   </a:t>
            </a:r>
            <a:r>
              <a:rPr lang="de-DE" b="1" dirty="0" smtClean="0">
                <a:solidFill>
                  <a:srgbClr val="006600"/>
                </a:solidFill>
                <a:latin typeface="Arial" charset="0"/>
                <a:sym typeface="Wingdings" pitchFamily="2" charset="2"/>
              </a:rPr>
              <a:t>1,44 </a:t>
            </a:r>
            <a:r>
              <a:rPr lang="de-DE" b="1" dirty="0">
                <a:solidFill>
                  <a:srgbClr val="006600"/>
                </a:solidFill>
                <a:latin typeface="Arial" charset="0"/>
                <a:sym typeface="Wingdings" pitchFamily="2" charset="2"/>
              </a:rPr>
              <a:t>Millionen Hektar</a:t>
            </a:r>
            <a:endParaRPr lang="de-DE" b="1" dirty="0">
              <a:solidFill>
                <a:srgbClr val="006600"/>
              </a:solidFill>
              <a:latin typeface="Arial" charset="0"/>
            </a:endParaRPr>
          </a:p>
        </p:txBody>
      </p:sp>
      <p:sp>
        <p:nvSpPr>
          <p:cNvPr id="15368" name="Text Box 8"/>
          <p:cNvSpPr txBox="1">
            <a:spLocks noChangeArrowheads="1"/>
          </p:cNvSpPr>
          <p:nvPr/>
        </p:nvSpPr>
        <p:spPr bwMode="auto">
          <a:xfrm>
            <a:off x="7127875" y="6545263"/>
            <a:ext cx="2016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de-DE" sz="1200" b="1">
                <a:solidFill>
                  <a:schemeClr val="bg1"/>
                </a:solidFill>
                <a:latin typeface="Arial" charset="0"/>
              </a:rPr>
              <a:t>Karl Buchgraber</a:t>
            </a:r>
          </a:p>
        </p:txBody>
      </p:sp>
      <p:sp>
        <p:nvSpPr>
          <p:cNvPr id="15369" name="Text Box 9"/>
          <p:cNvSpPr txBox="1">
            <a:spLocks noChangeArrowheads="1"/>
          </p:cNvSpPr>
          <p:nvPr/>
        </p:nvSpPr>
        <p:spPr bwMode="auto">
          <a:xfrm>
            <a:off x="11113" y="6535738"/>
            <a:ext cx="3552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de-DE" sz="1200" dirty="0">
                <a:solidFill>
                  <a:schemeClr val="bg1"/>
                </a:solidFill>
                <a:latin typeface="Arial Black" pitchFamily="34" charset="0"/>
              </a:rPr>
              <a:t>LFZ Raumberg-Gumpenstein</a:t>
            </a:r>
          </a:p>
        </p:txBody>
      </p:sp>
      <p:sp>
        <p:nvSpPr>
          <p:cNvPr id="78" name="Text Box 17"/>
          <p:cNvSpPr txBox="1">
            <a:spLocks noChangeArrowheads="1"/>
          </p:cNvSpPr>
          <p:nvPr/>
        </p:nvSpPr>
        <p:spPr bwMode="auto">
          <a:xfrm>
            <a:off x="179512" y="85724"/>
            <a:ext cx="8712968" cy="400110"/>
          </a:xfrm>
          <a:prstGeom prst="rect">
            <a:avLst/>
          </a:prstGeom>
          <a:blipFill>
            <a:blip r:embed="rId3"/>
            <a:tile tx="0" ty="0" sx="100000" sy="100000" flip="none" algn="tl"/>
          </a:blipFill>
          <a:ln>
            <a:noFill/>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2000" b="1" dirty="0" smtClean="0">
                <a:latin typeface="Calibri" panose="020F0502020204030204" pitchFamily="34" charset="0"/>
              </a:rPr>
              <a:t>Grünland in Österreich</a:t>
            </a:r>
            <a:endParaRPr lang="de-DE" sz="2000" b="1" dirty="0">
              <a:latin typeface="Calibri" panose="020F0502020204030204" pitchFamily="34" charset="0"/>
            </a:endParaRPr>
          </a:p>
        </p:txBody>
      </p:sp>
      <p:graphicFrame>
        <p:nvGraphicFramePr>
          <p:cNvPr id="2" name="Diagramm 1"/>
          <p:cNvGraphicFramePr/>
          <p:nvPr>
            <p:extLst>
              <p:ext uri="{D42A27DB-BD31-4B8C-83A1-F6EECF244321}">
                <p14:modId xmlns:p14="http://schemas.microsoft.com/office/powerpoint/2010/main" val="2716048752"/>
              </p:ext>
            </p:extLst>
          </p:nvPr>
        </p:nvGraphicFramePr>
        <p:xfrm>
          <a:off x="239078" y="3632994"/>
          <a:ext cx="4613910" cy="2940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m 2"/>
          <p:cNvGraphicFramePr/>
          <p:nvPr>
            <p:extLst>
              <p:ext uri="{D42A27DB-BD31-4B8C-83A1-F6EECF244321}">
                <p14:modId xmlns:p14="http://schemas.microsoft.com/office/powerpoint/2010/main" val="1494263773"/>
              </p:ext>
            </p:extLst>
          </p:nvPr>
        </p:nvGraphicFramePr>
        <p:xfrm>
          <a:off x="4198620" y="1374140"/>
          <a:ext cx="4789805" cy="314452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feld 3"/>
          <p:cNvSpPr txBox="1"/>
          <p:nvPr/>
        </p:nvSpPr>
        <p:spPr>
          <a:xfrm>
            <a:off x="7642860" y="5425440"/>
            <a:ext cx="1501140" cy="276999"/>
          </a:xfrm>
          <a:prstGeom prst="rect">
            <a:avLst/>
          </a:prstGeom>
          <a:noFill/>
        </p:spPr>
        <p:txBody>
          <a:bodyPr wrap="square" rtlCol="0">
            <a:spAutoFit/>
          </a:bodyPr>
          <a:lstStyle/>
          <a:p>
            <a:r>
              <a:rPr lang="de-AT" sz="1200" dirty="0" smtClean="0">
                <a:latin typeface="Calibri" panose="020F0502020204030204" pitchFamily="34" charset="0"/>
              </a:rPr>
              <a:t>BMLFUW 2014</a:t>
            </a:r>
            <a:endParaRPr lang="de-AT" sz="1200" dirty="0">
              <a:latin typeface="Calibri" panose="020F0502020204030204" pitchFamily="34" charset="0"/>
            </a:endParaRPr>
          </a:p>
        </p:txBody>
      </p:sp>
      <p:sp>
        <p:nvSpPr>
          <p:cNvPr id="10" name="Textfeld 9"/>
          <p:cNvSpPr txBox="1"/>
          <p:nvPr/>
        </p:nvSpPr>
        <p:spPr>
          <a:xfrm>
            <a:off x="201085" y="6547900"/>
            <a:ext cx="5112568" cy="246221"/>
          </a:xfrm>
          <a:prstGeom prst="rect">
            <a:avLst/>
          </a:prstGeom>
          <a:noFill/>
        </p:spPr>
        <p:txBody>
          <a:bodyPr wrap="square" rtlCol="0">
            <a:spAutoFit/>
          </a:bodyPr>
          <a:lstStyle/>
          <a:p>
            <a:r>
              <a:rPr lang="de-AT" sz="1000" dirty="0" smtClean="0"/>
              <a:t>Quelle: BUCHGRABER, 2018</a:t>
            </a:r>
            <a:endParaRPr lang="de-AT" sz="10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6059293"/>
            <a:ext cx="1226726" cy="6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21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torage02\institut2\Gruenland\Heidi\Zeitgemäße Grünlandbewirtschaftung\3. Auflage 2018\Verwendete Bilder\Bild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738" y="1027113"/>
            <a:ext cx="7248525" cy="4803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059293"/>
            <a:ext cx="1226726" cy="68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14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893880853"/>
              </p:ext>
            </p:extLst>
          </p:nvPr>
        </p:nvGraphicFramePr>
        <p:xfrm>
          <a:off x="179512" y="1124744"/>
          <a:ext cx="8784976" cy="4907915"/>
        </p:xfrm>
        <a:graphic>
          <a:graphicData uri="http://schemas.openxmlformats.org/drawingml/2006/table">
            <a:tbl>
              <a:tblPr firstRow="1" firstCol="1" bandRow="1"/>
              <a:tblGrid>
                <a:gridCol w="4077062"/>
                <a:gridCol w="1915452"/>
                <a:gridCol w="2792462"/>
              </a:tblGrid>
              <a:tr h="442739">
                <a:tc gridSpan="2">
                  <a:txBody>
                    <a:bodyPr/>
                    <a:lstStyle/>
                    <a:p>
                      <a:pPr>
                        <a:lnSpc>
                          <a:spcPct val="107000"/>
                        </a:lnSpc>
                        <a:spcAft>
                          <a:spcPts val="0"/>
                        </a:spcAft>
                      </a:pPr>
                      <a:r>
                        <a:rPr lang="de-DE" sz="1200" b="1" dirty="0">
                          <a:effectLst/>
                          <a:latin typeface="Arial"/>
                          <a:ea typeface="Calibri"/>
                          <a:cs typeface="Times New Roman"/>
                        </a:rPr>
                        <a:t>Wirtschaftsgrünland</a:t>
                      </a:r>
                      <a:r>
                        <a:rPr lang="de-DE" sz="1200" dirty="0">
                          <a:effectLst/>
                          <a:latin typeface="Arial"/>
                          <a:ea typeface="Calibri"/>
                          <a:cs typeface="Times New Roman"/>
                        </a:rPr>
                        <a:t> (mehr als zwei Nutzungen pro Jahr)</a:t>
                      </a:r>
                      <a:endParaRPr lang="de-AT"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gn="r">
                        <a:lnSpc>
                          <a:spcPct val="107000"/>
                        </a:lnSpc>
                        <a:spcAft>
                          <a:spcPts val="0"/>
                        </a:spcAft>
                      </a:pPr>
                      <a:r>
                        <a:rPr lang="de-DE" sz="1200">
                          <a:effectLst/>
                          <a:latin typeface="Arial"/>
                          <a:ea typeface="Calibri"/>
                          <a:cs typeface="Times New Roman"/>
                        </a:rPr>
                        <a:t>566.651 ha</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722">
                <a:tc gridSpan="2">
                  <a:txBody>
                    <a:bodyPr/>
                    <a:lstStyle/>
                    <a:p>
                      <a:pPr>
                        <a:lnSpc>
                          <a:spcPct val="107000"/>
                        </a:lnSpc>
                        <a:spcAft>
                          <a:spcPts val="0"/>
                        </a:spcAft>
                      </a:pPr>
                      <a:r>
                        <a:rPr lang="de-DE" sz="1200" b="1">
                          <a:effectLst/>
                          <a:latin typeface="Arial"/>
                          <a:ea typeface="Calibri"/>
                          <a:cs typeface="Times New Roman"/>
                        </a:rPr>
                        <a:t>Öko-Grünland</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gn="r">
                        <a:lnSpc>
                          <a:spcPct val="107000"/>
                        </a:lnSpc>
                        <a:spcAft>
                          <a:spcPts val="0"/>
                        </a:spcAft>
                      </a:pPr>
                      <a:r>
                        <a:rPr lang="de-DE" sz="1200" dirty="0">
                          <a:effectLst/>
                          <a:latin typeface="Arial"/>
                          <a:ea typeface="Calibri"/>
                          <a:cs typeface="Times New Roman"/>
                        </a:rPr>
                        <a:t>1.205.623 ha</a:t>
                      </a:r>
                      <a:endParaRPr lang="de-AT"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39">
                <a:tc gridSpan="2">
                  <a:txBody>
                    <a:bodyPr/>
                    <a:lstStyle/>
                    <a:p>
                      <a:pPr>
                        <a:lnSpc>
                          <a:spcPct val="107000"/>
                        </a:lnSpc>
                        <a:spcAft>
                          <a:spcPts val="0"/>
                        </a:spcAft>
                        <a:tabLst>
                          <a:tab pos="194310" algn="l"/>
                        </a:tabLst>
                      </a:pPr>
                      <a:r>
                        <a:rPr lang="de-DE" sz="1200">
                          <a:effectLst/>
                          <a:latin typeface="Arial"/>
                          <a:ea typeface="Calibri"/>
                          <a:cs typeface="Times New Roman"/>
                        </a:rPr>
                        <a:t>	Extensives Grünland (weniger als drei Nutzungen pro Jahr)</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nSpc>
                          <a:spcPct val="107000"/>
                        </a:lnSpc>
                        <a:spcAft>
                          <a:spcPts val="0"/>
                        </a:spcAft>
                        <a:tabLst>
                          <a:tab pos="814705" algn="r"/>
                        </a:tabLst>
                      </a:pPr>
                      <a:r>
                        <a:rPr lang="de-DE" sz="1200">
                          <a:effectLst/>
                          <a:latin typeface="Arial"/>
                          <a:ea typeface="Calibri"/>
                          <a:cs typeface="Times New Roman"/>
                        </a:rPr>
                        <a:t>	303.733 ha</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722">
                <a:tc gridSpan="2">
                  <a:txBody>
                    <a:bodyPr/>
                    <a:lstStyle/>
                    <a:p>
                      <a:pPr>
                        <a:lnSpc>
                          <a:spcPct val="107000"/>
                        </a:lnSpc>
                        <a:spcAft>
                          <a:spcPts val="0"/>
                        </a:spcAft>
                        <a:tabLst>
                          <a:tab pos="194310" algn="l"/>
                        </a:tabLst>
                      </a:pPr>
                      <a:r>
                        <a:rPr lang="de-DE" sz="1200">
                          <a:effectLst/>
                          <a:latin typeface="Arial"/>
                          <a:ea typeface="Calibri"/>
                          <a:cs typeface="Times New Roman"/>
                        </a:rPr>
                        <a:t>	Almfutterflächen lt. AMA</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nSpc>
                          <a:spcPct val="107000"/>
                        </a:lnSpc>
                        <a:spcAft>
                          <a:spcPts val="0"/>
                        </a:spcAft>
                        <a:tabLst>
                          <a:tab pos="814705" algn="r"/>
                        </a:tabLst>
                      </a:pPr>
                      <a:r>
                        <a:rPr lang="de-DE" sz="1200">
                          <a:effectLst/>
                          <a:latin typeface="Arial"/>
                          <a:ea typeface="Calibri"/>
                          <a:cs typeface="Times New Roman"/>
                        </a:rPr>
                        <a:t>	335.222 ha</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39">
                <a:tc gridSpan="2">
                  <a:txBody>
                    <a:bodyPr/>
                    <a:lstStyle/>
                    <a:p>
                      <a:pPr>
                        <a:lnSpc>
                          <a:spcPct val="107000"/>
                        </a:lnSpc>
                        <a:spcAft>
                          <a:spcPts val="0"/>
                        </a:spcAft>
                        <a:tabLst>
                          <a:tab pos="194310" algn="l"/>
                        </a:tabLst>
                      </a:pPr>
                      <a:r>
                        <a:rPr lang="de-DE" sz="1200" dirty="0">
                          <a:effectLst/>
                          <a:latin typeface="Arial"/>
                          <a:ea typeface="Calibri"/>
                          <a:cs typeface="Times New Roman"/>
                        </a:rPr>
                        <a:t>	Almflächen mit Landschaftselementen und Wald</a:t>
                      </a:r>
                      <a:endParaRPr lang="de-AT"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nSpc>
                          <a:spcPct val="107000"/>
                        </a:lnSpc>
                        <a:spcAft>
                          <a:spcPts val="0"/>
                        </a:spcAft>
                        <a:tabLst>
                          <a:tab pos="814705" algn="r"/>
                        </a:tabLst>
                      </a:pPr>
                      <a:r>
                        <a:rPr lang="de-DE" sz="1200">
                          <a:effectLst/>
                          <a:latin typeface="Arial"/>
                          <a:ea typeface="Calibri"/>
                          <a:cs typeface="Times New Roman"/>
                        </a:rPr>
                        <a:t>	523.468 ha</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722">
                <a:tc gridSpan="2">
                  <a:txBody>
                    <a:bodyPr/>
                    <a:lstStyle/>
                    <a:p>
                      <a:pPr>
                        <a:lnSpc>
                          <a:spcPct val="107000"/>
                        </a:lnSpc>
                        <a:spcAft>
                          <a:spcPts val="0"/>
                        </a:spcAft>
                        <a:tabLst>
                          <a:tab pos="194310" algn="l"/>
                        </a:tabLst>
                      </a:pPr>
                      <a:r>
                        <a:rPr lang="de-DE" sz="1200" dirty="0">
                          <a:effectLst/>
                          <a:latin typeface="Arial"/>
                          <a:ea typeface="Calibri"/>
                          <a:cs typeface="Times New Roman"/>
                        </a:rPr>
                        <a:t>	Nichtgenutztes Dauergrünland</a:t>
                      </a:r>
                      <a:endParaRPr lang="de-AT"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nSpc>
                          <a:spcPct val="107000"/>
                        </a:lnSpc>
                        <a:spcAft>
                          <a:spcPts val="0"/>
                        </a:spcAft>
                        <a:tabLst>
                          <a:tab pos="814705" algn="r"/>
                        </a:tabLst>
                      </a:pPr>
                      <a:r>
                        <a:rPr lang="de-DE" sz="1200">
                          <a:effectLst/>
                          <a:latin typeface="Arial"/>
                          <a:ea typeface="Calibri"/>
                          <a:cs typeface="Times New Roman"/>
                        </a:rPr>
                        <a:t>	43.200 ha</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109">
                <a:tc gridSpan="2">
                  <a:txBody>
                    <a:bodyPr/>
                    <a:lstStyle/>
                    <a:p>
                      <a:pPr>
                        <a:lnSpc>
                          <a:spcPct val="107000"/>
                        </a:lnSpc>
                        <a:spcAft>
                          <a:spcPts val="0"/>
                        </a:spcAft>
                        <a:tabLst>
                          <a:tab pos="194310" algn="l"/>
                        </a:tabLst>
                      </a:pPr>
                      <a:r>
                        <a:rPr lang="de-DE" sz="1200" b="1">
                          <a:effectLst/>
                          <a:latin typeface="Arial"/>
                          <a:ea typeface="Calibri"/>
                          <a:cs typeface="Times New Roman"/>
                        </a:rPr>
                        <a:t>Feldfutterbau und Wechselwiesen</a:t>
                      </a:r>
                      <a:r>
                        <a:rPr lang="de-DE" sz="1200">
                          <a:effectLst/>
                          <a:latin typeface="Arial"/>
                          <a:ea typeface="Calibri"/>
                          <a:cs typeface="Times New Roman"/>
                        </a:rPr>
                        <a:t> (ohne Silomais) auf Ackerflächen</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gn="r">
                        <a:lnSpc>
                          <a:spcPct val="107000"/>
                        </a:lnSpc>
                        <a:spcAft>
                          <a:spcPts val="0"/>
                        </a:spcAft>
                      </a:pPr>
                      <a:r>
                        <a:rPr lang="de-DE" sz="1200">
                          <a:effectLst/>
                          <a:latin typeface="Arial"/>
                          <a:ea typeface="Calibri"/>
                          <a:cs typeface="Times New Roman"/>
                        </a:rPr>
                        <a:t>147.732 ha</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739">
                <a:tc gridSpan="2">
                  <a:txBody>
                    <a:bodyPr/>
                    <a:lstStyle/>
                    <a:p>
                      <a:pPr>
                        <a:lnSpc>
                          <a:spcPct val="107000"/>
                        </a:lnSpc>
                        <a:spcAft>
                          <a:spcPts val="0"/>
                        </a:spcAft>
                        <a:tabLst>
                          <a:tab pos="194310" algn="l"/>
                        </a:tabLst>
                      </a:pPr>
                      <a:r>
                        <a:rPr lang="de-DE" sz="1200" b="1">
                          <a:effectLst/>
                          <a:latin typeface="Arial"/>
                          <a:ea typeface="Calibri"/>
                          <a:cs typeface="Times New Roman"/>
                        </a:rPr>
                        <a:t>Gesamtfläche mit Grünlandkulturen</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c>
                  <a:txBody>
                    <a:bodyPr/>
                    <a:lstStyle/>
                    <a:p>
                      <a:pPr algn="r">
                        <a:lnSpc>
                          <a:spcPct val="107000"/>
                        </a:lnSpc>
                        <a:spcAft>
                          <a:spcPts val="0"/>
                        </a:spcAft>
                      </a:pPr>
                      <a:r>
                        <a:rPr lang="de-DE" sz="1200" b="1">
                          <a:effectLst/>
                          <a:latin typeface="Arial"/>
                          <a:ea typeface="Calibri"/>
                          <a:cs typeface="Times New Roman"/>
                        </a:rPr>
                        <a:t>1.920.006 ha</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468">
                <a:tc>
                  <a:txBody>
                    <a:bodyPr/>
                    <a:lstStyle/>
                    <a:p>
                      <a:pPr>
                        <a:lnSpc>
                          <a:spcPct val="107000"/>
                        </a:lnSpc>
                        <a:spcAft>
                          <a:spcPts val="0"/>
                        </a:spcAft>
                        <a:tabLst>
                          <a:tab pos="194310" algn="l"/>
                        </a:tabLst>
                      </a:pPr>
                      <a:r>
                        <a:rPr lang="de-DE" sz="1200">
                          <a:effectLst/>
                          <a:latin typeface="Arial"/>
                          <a:ea typeface="Calibri"/>
                          <a:cs typeface="Times New Roman"/>
                        </a:rPr>
                        <a:t>Prozentuelle Aufteilung:</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de-AT"/>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AT"/>
                    </a:p>
                  </a:txBody>
                  <a:tcPr/>
                </a:tc>
              </a:tr>
              <a:tr h="285152">
                <a:tc>
                  <a:txBody>
                    <a:bodyPr/>
                    <a:lstStyle/>
                    <a:p>
                      <a:pPr algn="ctr">
                        <a:lnSpc>
                          <a:spcPct val="107000"/>
                        </a:lnSpc>
                        <a:spcAft>
                          <a:spcPts val="0"/>
                        </a:spcAft>
                      </a:pPr>
                      <a:r>
                        <a:rPr lang="de-DE" sz="1000" b="1">
                          <a:effectLst/>
                          <a:latin typeface="Arial"/>
                          <a:ea typeface="Calibri"/>
                          <a:cs typeface="Times New Roman"/>
                        </a:rPr>
                        <a:t>62,8</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0"/>
                        </a:spcAft>
                      </a:pPr>
                      <a:r>
                        <a:rPr lang="de-DE" sz="1000" b="1">
                          <a:effectLst/>
                          <a:latin typeface="Arial"/>
                          <a:ea typeface="Calibri"/>
                          <a:cs typeface="Times New Roman"/>
                        </a:rPr>
                        <a:t>29,5</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de-DE" sz="1000" b="1">
                          <a:effectLst/>
                          <a:latin typeface="Arial"/>
                          <a:ea typeface="Calibri"/>
                          <a:cs typeface="Times New Roman"/>
                        </a:rPr>
                        <a:t>7,7</a:t>
                      </a:r>
                      <a:endParaRPr lang="de-AT"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295064">
                <a:tc>
                  <a:txBody>
                    <a:bodyPr/>
                    <a:lstStyle/>
                    <a:p>
                      <a:pPr algn="ctr">
                        <a:lnSpc>
                          <a:spcPct val="107000"/>
                        </a:lnSpc>
                        <a:spcAft>
                          <a:spcPts val="0"/>
                        </a:spcAft>
                      </a:pPr>
                      <a:r>
                        <a:rPr lang="de-DE" sz="800" b="1">
                          <a:effectLst/>
                          <a:latin typeface="Arial"/>
                          <a:ea typeface="Calibri"/>
                          <a:cs typeface="Times New Roman"/>
                        </a:rPr>
                        <a:t>Ökogrünland</a:t>
                      </a:r>
                      <a:endParaRPr lang="de-AT" sz="11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de-DE" sz="800" b="1">
                          <a:effectLst/>
                          <a:latin typeface="Arial"/>
                          <a:ea typeface="Calibri"/>
                          <a:cs typeface="Times New Roman"/>
                        </a:rPr>
                        <a:t>Wirtschaftsgrünland</a:t>
                      </a:r>
                      <a:endParaRPr lang="de-AT" sz="11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de-DE" sz="800" b="1" dirty="0">
                          <a:effectLst/>
                          <a:latin typeface="Arial"/>
                          <a:ea typeface="Calibri"/>
                          <a:cs typeface="Times New Roman"/>
                        </a:rPr>
                        <a:t>Feldfutterbau</a:t>
                      </a:r>
                      <a:endParaRPr lang="de-AT"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Rectangle 2"/>
          <p:cNvSpPr>
            <a:spLocks noChangeArrowheads="1"/>
          </p:cNvSpPr>
          <p:nvPr/>
        </p:nvSpPr>
        <p:spPr bwMode="auto">
          <a:xfrm>
            <a:off x="179512" y="207314"/>
            <a:ext cx="8712968" cy="707886"/>
          </a:xfrm>
          <a:prstGeom prst="rect">
            <a:avLst/>
          </a:prstGeom>
          <a:blipFill>
            <a:blip r:embed="rId2"/>
            <a:tile tx="0" ty="0" sx="100000" sy="100000" flip="none" algn="tl"/>
          </a:blipFill>
          <a:ln>
            <a:noFill/>
          </a:ln>
          <a:effectLst/>
          <a:extLst/>
        </p:spPr>
        <p:style>
          <a:lnRef idx="0">
            <a:scrgbClr r="0" g="0" b="0"/>
          </a:lnRef>
          <a:fillRef idx="1002">
            <a:schemeClr val="lt2"/>
          </a:fillRef>
          <a:effectRef idx="0">
            <a:scrgbClr r="0" g="0" b="0"/>
          </a:effectRef>
          <a:fontRef idx="major"/>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93675" algn="l"/>
              </a:tabLst>
              <a:defRPr>
                <a:solidFill>
                  <a:schemeClr val="tx1"/>
                </a:solidFill>
                <a:latin typeface="Arial" pitchFamily="34" charset="0"/>
                <a:cs typeface="Arial" pitchFamily="34" charset="0"/>
              </a:defRPr>
            </a:lvl1pPr>
            <a:lvl2pPr fontAlgn="base">
              <a:spcBef>
                <a:spcPct val="0"/>
              </a:spcBef>
              <a:spcAft>
                <a:spcPct val="0"/>
              </a:spcAft>
              <a:tabLst>
                <a:tab pos="193675" algn="l"/>
              </a:tabLst>
              <a:defRPr>
                <a:solidFill>
                  <a:schemeClr val="tx1"/>
                </a:solidFill>
                <a:latin typeface="Arial" pitchFamily="34" charset="0"/>
                <a:cs typeface="Arial" pitchFamily="34" charset="0"/>
              </a:defRPr>
            </a:lvl2pPr>
            <a:lvl3pPr fontAlgn="base">
              <a:spcBef>
                <a:spcPct val="0"/>
              </a:spcBef>
              <a:spcAft>
                <a:spcPct val="0"/>
              </a:spcAft>
              <a:tabLst>
                <a:tab pos="193675" algn="l"/>
              </a:tabLst>
              <a:defRPr>
                <a:solidFill>
                  <a:schemeClr val="tx1"/>
                </a:solidFill>
                <a:latin typeface="Arial" pitchFamily="34" charset="0"/>
                <a:cs typeface="Arial" pitchFamily="34" charset="0"/>
              </a:defRPr>
            </a:lvl3pPr>
            <a:lvl4pPr fontAlgn="base">
              <a:spcBef>
                <a:spcPct val="0"/>
              </a:spcBef>
              <a:spcAft>
                <a:spcPct val="0"/>
              </a:spcAft>
              <a:tabLst>
                <a:tab pos="193675" algn="l"/>
              </a:tabLst>
              <a:defRPr>
                <a:solidFill>
                  <a:schemeClr val="tx1"/>
                </a:solidFill>
                <a:latin typeface="Arial" pitchFamily="34" charset="0"/>
                <a:cs typeface="Arial" pitchFamily="34" charset="0"/>
              </a:defRPr>
            </a:lvl4pPr>
            <a:lvl5pPr fontAlgn="base">
              <a:spcBef>
                <a:spcPct val="0"/>
              </a:spcBef>
              <a:spcAft>
                <a:spcPct val="0"/>
              </a:spcAft>
              <a:tabLst>
                <a:tab pos="193675" algn="l"/>
              </a:tabLst>
              <a:defRPr>
                <a:solidFill>
                  <a:schemeClr val="tx1"/>
                </a:solidFill>
                <a:latin typeface="Arial" pitchFamily="34" charset="0"/>
                <a:cs typeface="Arial" pitchFamily="34" charset="0"/>
              </a:defRPr>
            </a:lvl5pPr>
            <a:lvl6pPr fontAlgn="base">
              <a:spcBef>
                <a:spcPct val="0"/>
              </a:spcBef>
              <a:spcAft>
                <a:spcPct val="0"/>
              </a:spcAft>
              <a:tabLst>
                <a:tab pos="193675" algn="l"/>
              </a:tabLst>
              <a:defRPr>
                <a:solidFill>
                  <a:schemeClr val="tx1"/>
                </a:solidFill>
                <a:latin typeface="Arial" pitchFamily="34" charset="0"/>
                <a:cs typeface="Arial" pitchFamily="34" charset="0"/>
              </a:defRPr>
            </a:lvl6pPr>
            <a:lvl7pPr fontAlgn="base">
              <a:spcBef>
                <a:spcPct val="0"/>
              </a:spcBef>
              <a:spcAft>
                <a:spcPct val="0"/>
              </a:spcAft>
              <a:tabLst>
                <a:tab pos="193675" algn="l"/>
              </a:tabLst>
              <a:defRPr>
                <a:solidFill>
                  <a:schemeClr val="tx1"/>
                </a:solidFill>
                <a:latin typeface="Arial" pitchFamily="34" charset="0"/>
                <a:cs typeface="Arial" pitchFamily="34" charset="0"/>
              </a:defRPr>
            </a:lvl7pPr>
            <a:lvl8pPr fontAlgn="base">
              <a:spcBef>
                <a:spcPct val="0"/>
              </a:spcBef>
              <a:spcAft>
                <a:spcPct val="0"/>
              </a:spcAft>
              <a:tabLst>
                <a:tab pos="193675" algn="l"/>
              </a:tabLst>
              <a:defRPr>
                <a:solidFill>
                  <a:schemeClr val="tx1"/>
                </a:solidFill>
                <a:latin typeface="Arial" pitchFamily="34" charset="0"/>
                <a:cs typeface="Arial" pitchFamily="34" charset="0"/>
              </a:defRPr>
            </a:lvl8pPr>
            <a:lvl9pPr fontAlgn="base">
              <a:spcBef>
                <a:spcPct val="0"/>
              </a:spcBef>
              <a:spcAft>
                <a:spcPct val="0"/>
              </a:spcAft>
              <a:tabLst>
                <a:tab pos="1936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93675" algn="l"/>
              </a:tabLst>
            </a:pPr>
            <a:r>
              <a:rPr kumimoji="0" lang="de-DE" altLang="de-DE" sz="2000" b="1" i="0" u="none" strike="noStrike" cap="none" normalizeH="0" baseline="0" dirty="0" smtClean="0">
                <a:ln>
                  <a:noFill/>
                </a:ln>
                <a:solidFill>
                  <a:schemeClr val="bg2">
                    <a:lumMod val="25000"/>
                  </a:schemeClr>
                </a:solidFill>
                <a:effectLst/>
                <a:latin typeface="+mn-lt"/>
                <a:ea typeface="Calibri" pitchFamily="34" charset="0"/>
                <a:cs typeface="Arial" pitchFamily="34" charset="0"/>
              </a:rPr>
              <a:t>Grünlandflächen für Futter und Kulturlandschaft in </a:t>
            </a:r>
          </a:p>
          <a:p>
            <a:pPr marL="0" marR="0" lvl="0" indent="0" algn="l" defTabSz="914400" rtl="0" eaLnBrk="1" fontAlgn="base" latinLnBrk="0" hangingPunct="1">
              <a:lnSpc>
                <a:spcPct val="100000"/>
              </a:lnSpc>
              <a:spcBef>
                <a:spcPct val="0"/>
              </a:spcBef>
              <a:spcAft>
                <a:spcPct val="0"/>
              </a:spcAft>
              <a:buClrTx/>
              <a:buSzTx/>
              <a:buFontTx/>
              <a:buNone/>
              <a:tabLst>
                <a:tab pos="193675" algn="l"/>
              </a:tabLst>
            </a:pPr>
            <a:r>
              <a:rPr kumimoji="0" lang="de-DE" altLang="de-DE" sz="2000" b="1" i="0" u="none" strike="noStrike" cap="none" normalizeH="0" baseline="0" dirty="0" smtClean="0">
                <a:ln>
                  <a:noFill/>
                </a:ln>
                <a:solidFill>
                  <a:schemeClr val="bg2">
                    <a:lumMod val="25000"/>
                  </a:schemeClr>
                </a:solidFill>
                <a:effectLst/>
                <a:latin typeface="+mn-lt"/>
                <a:ea typeface="Calibri" pitchFamily="34" charset="0"/>
                <a:cs typeface="Arial" pitchFamily="34" charset="0"/>
              </a:rPr>
              <a:t>Österreich 2016 (Quelle: BMLFUW, 2017)</a:t>
            </a:r>
            <a:endParaRPr kumimoji="0" lang="de-AT" altLang="de-DE" sz="2000" b="0" i="0" u="none" strike="noStrike" cap="none" normalizeH="0" baseline="0" dirty="0" smtClean="0">
              <a:ln>
                <a:noFill/>
              </a:ln>
              <a:solidFill>
                <a:schemeClr val="bg2">
                  <a:lumMod val="25000"/>
                </a:schemeClr>
              </a:solidFill>
              <a:effectLst/>
              <a:latin typeface="+mn-lt"/>
              <a:cs typeface="Arial" pitchFamily="34" charset="0"/>
            </a:endParaRPr>
          </a:p>
        </p:txBody>
      </p:sp>
      <p:sp>
        <p:nvSpPr>
          <p:cNvPr id="2" name="Textfeld 1"/>
          <p:cNvSpPr txBox="1"/>
          <p:nvPr/>
        </p:nvSpPr>
        <p:spPr>
          <a:xfrm>
            <a:off x="251520" y="6237312"/>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67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116632"/>
            <a:ext cx="8712968" cy="707886"/>
          </a:xfrm>
          <a:prstGeom prst="rect">
            <a:avLst/>
          </a:prstGeom>
          <a:blipFill>
            <a:blip r:embed="rId2"/>
            <a:tile tx="0" ty="0" sx="100000" sy="100000" flip="none" algn="tl"/>
          </a:blipFill>
        </p:spPr>
        <p:txBody>
          <a:bodyPr wrap="square">
            <a:spAutoFit/>
          </a:bodyPr>
          <a:lstStyle/>
          <a:p>
            <a:r>
              <a:rPr lang="de-DE" sz="2000" b="1" dirty="0" smtClean="0">
                <a:solidFill>
                  <a:schemeClr val="bg2">
                    <a:lumMod val="25000"/>
                  </a:schemeClr>
                </a:solidFill>
              </a:rPr>
              <a:t>Potenzielle </a:t>
            </a:r>
            <a:r>
              <a:rPr lang="de-DE" sz="2000" b="1" dirty="0">
                <a:solidFill>
                  <a:schemeClr val="bg2">
                    <a:lumMod val="25000"/>
                  </a:schemeClr>
                </a:solidFill>
              </a:rPr>
              <a:t>Futterflächen in den Bundesländern Österreichs im Jahre 2016 (Quelle: BMLFUW, </a:t>
            </a:r>
            <a:r>
              <a:rPr lang="de-DE" sz="2000" b="1" dirty="0" smtClean="0">
                <a:solidFill>
                  <a:schemeClr val="bg2">
                    <a:lumMod val="25000"/>
                  </a:schemeClr>
                </a:solidFill>
              </a:rPr>
              <a:t>2017)</a:t>
            </a:r>
            <a:endParaRPr lang="de-AT" sz="2000" dirty="0">
              <a:solidFill>
                <a:schemeClr val="bg2">
                  <a:lumMod val="25000"/>
                </a:schemeClr>
              </a:solidFill>
            </a:endParaRPr>
          </a:p>
        </p:txBody>
      </p:sp>
      <p:sp>
        <p:nvSpPr>
          <p:cNvPr id="4" name="Textfeld 3"/>
          <p:cNvSpPr txBox="1"/>
          <p:nvPr/>
        </p:nvSpPr>
        <p:spPr>
          <a:xfrm>
            <a:off x="251520" y="6237312"/>
            <a:ext cx="5112568" cy="246221"/>
          </a:xfrm>
          <a:prstGeom prst="rect">
            <a:avLst/>
          </a:prstGeom>
          <a:noFill/>
        </p:spPr>
        <p:txBody>
          <a:bodyPr wrap="square" rtlCol="0">
            <a:spAutoFit/>
          </a:bodyPr>
          <a:lstStyle/>
          <a:p>
            <a:r>
              <a:rPr lang="de-AT" sz="1000" dirty="0" smtClean="0"/>
              <a:t>Quelle: Grünlandbuch (BUCHGRABER, 2018)</a:t>
            </a:r>
            <a:endParaRPr lang="de-AT" sz="1000" dirty="0"/>
          </a:p>
        </p:txBody>
      </p:sp>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24518"/>
            <a:ext cx="4308475"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549" y="2636912"/>
            <a:ext cx="4497387"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5979184"/>
            <a:ext cx="1370742" cy="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4295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Ã¤sentation_hblfa_Ra_Gu_Vorlage">
  <a:themeElements>
    <a:clrScheme name="Benutzerdefiniert 1">
      <a:dk1>
        <a:sysClr val="windowText" lastClr="000000"/>
      </a:dk1>
      <a:lt1>
        <a:sysClr val="window" lastClr="FFFFFF"/>
      </a:lt1>
      <a:dk2>
        <a:srgbClr val="006600"/>
      </a:dk2>
      <a:lt2>
        <a:srgbClr val="EEECE1"/>
      </a:lt2>
      <a:accent1>
        <a:srgbClr val="006600"/>
      </a:accent1>
      <a:accent2>
        <a:srgbClr val="C0504D"/>
      </a:accent2>
      <a:accent3>
        <a:srgbClr val="9BBB59"/>
      </a:accent3>
      <a:accent4>
        <a:srgbClr val="8064A2"/>
      </a:accent4>
      <a:accent5>
        <a:srgbClr val="006600"/>
      </a:accent5>
      <a:accent6>
        <a:srgbClr val="F79646"/>
      </a:accent6>
      <a:hlink>
        <a:srgbClr val="006600"/>
      </a:hlink>
      <a:folHlink>
        <a:srgbClr val="003300"/>
      </a:folHlink>
    </a:clrScheme>
    <a:fontScheme name="Praesentation_lfz_Raumberg_Gumpenstein_0701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B6D3C"/>
          </a:buClr>
          <a:buSzTx/>
          <a:buFont typeface="Wingdings" pitchFamily="2" charset="2"/>
          <a:buBlip>
            <a:blip xmlns:r="http://schemas.openxmlformats.org/officeDocument/2006/relationships" r:embed="rId1"/>
          </a:buBlip>
          <a:tabLst/>
          <a:defRPr kumimoji="0" lang="de-DE" sz="1500" b="0" i="0" u="none" strike="noStrike" cap="none" normalizeH="0" baseline="0" smtClean="0">
            <a:ln>
              <a:noFill/>
            </a:ln>
            <a:solidFill>
              <a:srgbClr val="313232"/>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B6D3C"/>
          </a:buClr>
          <a:buSzTx/>
          <a:buFont typeface="Wingdings" pitchFamily="2" charset="2"/>
          <a:buBlip>
            <a:blip xmlns:r="http://schemas.openxmlformats.org/officeDocument/2006/relationships" r:embed="rId1"/>
          </a:buBlip>
          <a:tabLst/>
          <a:defRPr kumimoji="0" lang="de-DE" sz="1500" b="0" i="0" u="none" strike="noStrike" cap="none" normalizeH="0" baseline="0" smtClean="0">
            <a:ln>
              <a:noFill/>
            </a:ln>
            <a:solidFill>
              <a:srgbClr val="313232"/>
            </a:solidFill>
            <a:effectLst/>
            <a:latin typeface="Arial" charset="0"/>
            <a:ea typeface="ＭＳ Ｐゴシック" pitchFamily="1" charset="-128"/>
          </a:defRPr>
        </a:defPPr>
      </a:lstStyle>
    </a:lnDef>
  </a:objectDefaults>
  <a:extraClrSchemeLst>
    <a:extraClrScheme>
      <a:clrScheme name="Praesentation_lfz_Raumberg_Gumpenstein_0701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esentation_lfz_Raumberg_Gumpenstein_0701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esentation_lfz_Raumberg_Gumpenstein_0701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esentation_lfz_Raumberg_Gumpenstein_0701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esentation_lfz_Raumberg_Gumpenstein_0701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esentation_lfz_Raumberg_Gumpenstein_0701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esentation_lfz_Raumberg_Gumpenstein_0701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esentation_lfz_Raumberg_Gumpenstein_0701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esentation_lfz_Raumberg_Gumpenstein_0701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esentation_lfz_Raumberg_Gumpenstein_0701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esentation_lfz_Raumberg_Gumpenstein_0701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esentation_lfz_Raumberg_Gumpenstein_0701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1082</Words>
  <Application>Microsoft Office PowerPoint</Application>
  <PresentationFormat>Bildschirmpräsentation (4:3)</PresentationFormat>
  <Paragraphs>263</Paragraphs>
  <Slides>37</Slides>
  <Notes>9</Notes>
  <HiddenSlides>0</HiddenSlides>
  <MMClips>0</MMClips>
  <ScaleCrop>false</ScaleCrop>
  <HeadingPairs>
    <vt:vector size="4" baseType="variant">
      <vt:variant>
        <vt:lpstr>Design</vt:lpstr>
      </vt:variant>
      <vt:variant>
        <vt:i4>2</vt:i4>
      </vt:variant>
      <vt:variant>
        <vt:lpstr>Folientitel</vt:lpstr>
      </vt:variant>
      <vt:variant>
        <vt:i4>37</vt:i4>
      </vt:variant>
    </vt:vector>
  </HeadingPairs>
  <TitlesOfParts>
    <vt:vector size="39" baseType="lpstr">
      <vt:lpstr>Larissa</vt:lpstr>
      <vt:lpstr>PrÃ¤sentation_hblfa_Ra_Gu_Vorlage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Heidelinde Kals</dc:creator>
  <cp:lastModifiedBy>Angelika Sitzwohl</cp:lastModifiedBy>
  <cp:revision>368</cp:revision>
  <cp:lastPrinted>2018-04-18T08:17:49Z</cp:lastPrinted>
  <dcterms:created xsi:type="dcterms:W3CDTF">2018-04-11T06:01:13Z</dcterms:created>
  <dcterms:modified xsi:type="dcterms:W3CDTF">2018-07-02T08:23:20Z</dcterms:modified>
</cp:coreProperties>
</file>