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427" r:id="rId3"/>
    <p:sldId id="272" r:id="rId4"/>
    <p:sldId id="426" r:id="rId5"/>
    <p:sldId id="273" r:id="rId6"/>
    <p:sldId id="274" r:id="rId7"/>
    <p:sldId id="275" r:id="rId8"/>
    <p:sldId id="428" r:id="rId9"/>
    <p:sldId id="452" r:id="rId10"/>
    <p:sldId id="276" r:id="rId11"/>
    <p:sldId id="277" r:id="rId12"/>
    <p:sldId id="380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8C6001-2BB4-4625-BEBF-E5A4914BFC25}" type="slidenum">
              <a:rPr lang="de-AT" sz="1200"/>
              <a:pPr eaLnBrk="1" hangingPunct="1"/>
              <a:t>7</a:t>
            </a:fld>
            <a:endParaRPr lang="de-AT" sz="120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340768"/>
            <a:ext cx="8784976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Wechselbeziehungen Standort, Effizienz, Naturschutz und sektorales Miteinander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8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885698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Artenanzahl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nach Höhenstufen des Berggrünlandes in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Österreich (MAB, 2000)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3"/>
            <a:ext cx="4813126" cy="52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1888496" y="2348880"/>
            <a:ext cx="311150" cy="1682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latin typeface="Arial"/>
                <a:ea typeface="Calibri"/>
                <a:cs typeface="Times New Roman"/>
              </a:rPr>
              <a:t>Artenzahl</a:t>
            </a:r>
            <a:endParaRPr lang="de-A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59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Artenzahlen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 Pflanzengesellschaften im Wirtschaftsgrünland und Ökogrünland bei angepasster Bewirtschaftung (BOHNER, 2000)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1982"/>
              </p:ext>
            </p:extLst>
          </p:nvPr>
        </p:nvGraphicFramePr>
        <p:xfrm>
          <a:off x="863588" y="980728"/>
          <a:ext cx="7344816" cy="5145744"/>
        </p:xfrm>
        <a:graphic>
          <a:graphicData uri="http://schemas.openxmlformats.org/drawingml/2006/table">
            <a:tbl>
              <a:tblPr/>
              <a:tblGrid>
                <a:gridCol w="2017402"/>
                <a:gridCol w="1199515"/>
                <a:gridCol w="1635771"/>
                <a:gridCol w="938683"/>
                <a:gridCol w="1553445"/>
              </a:tblGrid>
              <a:tr h="38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Pflanzengesellschaft</a:t>
                      </a:r>
                      <a:endParaRPr lang="de-AT" sz="14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Nutzungsform</a:t>
                      </a:r>
                      <a:endParaRPr lang="de-AT" sz="14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Nutzungshäufigkeit pro Jahr</a:t>
                      </a:r>
                      <a:endParaRPr lang="de-AT" sz="14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Ø Artenzahl</a:t>
                      </a:r>
                      <a:endParaRPr lang="de-AT" sz="14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 100 m²</a:t>
                      </a:r>
                      <a:endParaRPr lang="de-AT" sz="14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Feuchtigkeitszustand des Standortes</a:t>
                      </a:r>
                      <a:endParaRPr lang="de-AT" sz="14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Kohldistel-Schlangenknöterich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Zweischnittwiese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feucht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3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Fadenbinsen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Zweischnittwiese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nass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Rotschwingel-Straußgras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Ein- bis </a:t>
                      </a: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Zwei­schnitt­­­wiese</a:t>
                      </a: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mit Nachweide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frisch bis </a:t>
                      </a: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krumen</a:t>
                      </a: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-wechselfeucht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Rotschwingel-Weißklee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Hutweide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 bis zwei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Weidegänge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frisch bis </a:t>
                      </a: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krumen</a:t>
                      </a: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-wechselfeucht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Mittelwegerich-Wiesen-Kammschmiele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Hutweide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 bis zwei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Weidegänge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halbtrocken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Rohrglanzgrasröhricht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Ein- bis </a:t>
                      </a: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Zweischnitt­wiese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mäßig nass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3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Schlankseggen-Ried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Streuwiese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Einschnittwiese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nass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Frauenmantel-Weißklee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Kulturweide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bis 5 x beweidet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krumenwechsel</a:t>
                      </a: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-feucht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Weißklee-Gewöhnliches Rispengras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Mähweide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bis 2 x gemäht und 2  bis 3 x beweidet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überwiegend </a:t>
                      </a: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kru</a:t>
                      </a: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-­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men­wechselfeucht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Frauenmantel-Glatthafer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Dreischnittwiese mit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Nachweide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überwiegend frisch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3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Wiesenfuchsschwanz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Dreischnittwiese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feucht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Wald-Storchschnabel-Goldhafer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Zweischnittwiese mit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Nachweide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überwiegend frisch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Kriech-Schaumkresse-Goldhafer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Dauerwiese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Zweischnittwiese mit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Nachweide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überwiegend frisch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30897"/>
            <a:ext cx="1082710" cy="6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2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8165" y="244679"/>
            <a:ext cx="900100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Sektorales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Zusammenwirken und vernetztes Miteinander</a:t>
            </a:r>
            <a:endParaRPr lang="de-A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2341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4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374775"/>
            <a:ext cx="57435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2018), (Herndl et. al., 2018)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4215" y="444734"/>
            <a:ext cx="9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 err="1" smtClean="0">
                <a:solidFill>
                  <a:schemeClr val="bg2">
                    <a:lumMod val="25000"/>
                  </a:schemeClr>
                </a:solidFill>
              </a:rPr>
              <a:t>Farmlife</a:t>
            </a:r>
            <a:endParaRPr lang="de-AT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684"/>
            <a:ext cx="867826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44650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188640"/>
            <a:ext cx="892899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Durchschnittliche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Niederschlagssumme von 2006 bis 2017 (SCHAUMBERGER, 2018) </a:t>
            </a:r>
            <a:endParaRPr lang="de-A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5" y="980728"/>
            <a:ext cx="7507287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2696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Geologische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Übersichtskarte Österreich (GEOLOGISCHE BUNDESANSTALT WIEN, 1999)</a:t>
            </a:r>
            <a:endParaRPr lang="de-A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3" y="1124744"/>
            <a:ext cx="778978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80" y="6164652"/>
            <a:ext cx="1165597" cy="6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95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28600" y="836712"/>
            <a:ext cx="86868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b="1" dirty="0">
                <a:solidFill>
                  <a:srgbClr val="800000"/>
                </a:solidFill>
                <a:latin typeface="Wingdings" panose="05000000000000000000" pitchFamily="2" charset="2"/>
              </a:rPr>
              <a:t>q</a:t>
            </a:r>
            <a:r>
              <a:rPr lang="de-AT" b="1" dirty="0">
                <a:solidFill>
                  <a:srgbClr val="800000"/>
                </a:solidFill>
                <a:latin typeface="Calibri" panose="020F0502020204030204" pitchFamily="34" charset="0"/>
              </a:rPr>
              <a:t>	</a:t>
            </a:r>
            <a:r>
              <a:rPr lang="de-DE" b="1" dirty="0">
                <a:solidFill>
                  <a:srgbClr val="800000"/>
                </a:solidFill>
                <a:latin typeface="Calibri" panose="020F0502020204030204" pitchFamily="34" charset="0"/>
              </a:rPr>
              <a:t>Beiderseitige Akzeptanz</a:t>
            </a:r>
            <a:endParaRPr lang="de-AT" b="1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de-AT" sz="2000" b="1" dirty="0">
                <a:latin typeface="Calibri" panose="020F0502020204030204" pitchFamily="34" charset="0"/>
              </a:rPr>
              <a:t>•	</a:t>
            </a:r>
            <a:r>
              <a:rPr lang="de-DE" sz="2000" b="1" dirty="0">
                <a:latin typeface="Calibri" panose="020F0502020204030204" pitchFamily="34" charset="0"/>
              </a:rPr>
              <a:t>Landwirt + Naturschutzbeauftragter</a:t>
            </a:r>
            <a:endParaRPr lang="de-AT" sz="2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de-DE" sz="2000" b="1" dirty="0">
                <a:latin typeface="Calibri" panose="020F0502020204030204" pitchFamily="34" charset="0"/>
              </a:rPr>
              <a:t>	</a:t>
            </a:r>
            <a:r>
              <a:rPr lang="de-AT" sz="2000" b="1" dirty="0">
                <a:latin typeface="Calibri" panose="020F0502020204030204" pitchFamily="34" charset="0"/>
              </a:rPr>
              <a:t>•	</a:t>
            </a:r>
            <a:r>
              <a:rPr lang="de-DE" sz="2000" b="1" dirty="0">
                <a:latin typeface="Calibri" panose="020F0502020204030204" pitchFamily="34" charset="0"/>
              </a:rPr>
              <a:t>Eigentumsrecht + Vertragsnaturschutz</a:t>
            </a:r>
            <a:endParaRPr lang="de-AT" sz="2000" b="1" dirty="0">
              <a:latin typeface="Calibri" panose="020F0502020204030204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28600" y="4799112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b="1" dirty="0">
                <a:solidFill>
                  <a:srgbClr val="800000"/>
                </a:solidFill>
                <a:latin typeface="Wingdings" panose="05000000000000000000" pitchFamily="2" charset="2"/>
              </a:rPr>
              <a:t>q</a:t>
            </a:r>
            <a:r>
              <a:rPr lang="de-AT" b="1" dirty="0">
                <a:solidFill>
                  <a:srgbClr val="800000"/>
                </a:solidFill>
                <a:latin typeface="Calibri" panose="020F0502020204030204" pitchFamily="34" charset="0"/>
              </a:rPr>
              <a:t>	</a:t>
            </a:r>
            <a:r>
              <a:rPr lang="de-DE" b="1" dirty="0">
                <a:solidFill>
                  <a:srgbClr val="800000"/>
                </a:solidFill>
                <a:latin typeface="Calibri" panose="020F0502020204030204" pitchFamily="34" charset="0"/>
              </a:rPr>
              <a:t>Kombination und Integration der angebotenen Förderungsinstrumente</a:t>
            </a:r>
            <a:endParaRPr lang="de-AT" b="1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de-DE" sz="2000" b="1" dirty="0">
                <a:latin typeface="Calibri" panose="020F0502020204030204" pitchFamily="34" charset="0"/>
              </a:rPr>
              <a:t>	</a:t>
            </a:r>
            <a:r>
              <a:rPr lang="de-AT" sz="2000" b="1" dirty="0">
                <a:latin typeface="Calibri" panose="020F0502020204030204" pitchFamily="34" charset="0"/>
              </a:rPr>
              <a:t>•	</a:t>
            </a:r>
            <a:r>
              <a:rPr lang="de-DE" sz="2000" b="1" dirty="0">
                <a:latin typeface="Calibri" panose="020F0502020204030204" pitchFamily="34" charset="0"/>
              </a:rPr>
              <a:t>ÖPUL + NATURA 2000 (Vernetzung)</a:t>
            </a:r>
            <a:endParaRPr lang="de-AT" sz="2000" b="1" dirty="0">
              <a:latin typeface="Calibri" panose="020F0502020204030204" pitchFamily="34" charset="0"/>
            </a:endParaRPr>
          </a:p>
        </p:txBody>
      </p:sp>
      <p:grpSp>
        <p:nvGrpSpPr>
          <p:cNvPr id="55324" name="Group 28"/>
          <p:cNvGrpSpPr>
            <a:grpSpLocks/>
          </p:cNvGrpSpPr>
          <p:nvPr/>
        </p:nvGrpSpPr>
        <p:grpSpPr bwMode="auto">
          <a:xfrm>
            <a:off x="1143000" y="2360712"/>
            <a:ext cx="6934200" cy="838200"/>
            <a:chOff x="720" y="768"/>
            <a:chExt cx="4368" cy="528"/>
          </a:xfrm>
        </p:grpSpPr>
        <p:sp>
          <p:nvSpPr>
            <p:cNvPr id="53257" name="AutoShape 10"/>
            <p:cNvSpPr>
              <a:spLocks noChangeArrowheads="1"/>
            </p:cNvSpPr>
            <p:nvPr/>
          </p:nvSpPr>
          <p:spPr bwMode="auto">
            <a:xfrm>
              <a:off x="720" y="768"/>
              <a:ext cx="4368" cy="528"/>
            </a:xfrm>
            <a:prstGeom prst="roundRect">
              <a:avLst>
                <a:gd name="adj" fmla="val 41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latin typeface="Calibri" panose="020F0502020204030204" pitchFamily="34" charset="0"/>
              </a:endParaRP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816" y="873"/>
              <a:ext cx="42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2800" b="1" dirty="0">
                  <a:latin typeface="Calibri" panose="020F0502020204030204" pitchFamily="34" charset="0"/>
                </a:rPr>
                <a:t>Landwirtschaft + Naturschutz</a:t>
              </a:r>
              <a:endParaRPr lang="de-AT" sz="28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5325" name="Group 29"/>
          <p:cNvGrpSpPr>
            <a:grpSpLocks/>
          </p:cNvGrpSpPr>
          <p:nvPr/>
        </p:nvGrpSpPr>
        <p:grpSpPr bwMode="auto">
          <a:xfrm>
            <a:off x="304800" y="3503712"/>
            <a:ext cx="8534400" cy="990600"/>
            <a:chOff x="192" y="2352"/>
            <a:chExt cx="5376" cy="624"/>
          </a:xfrm>
        </p:grpSpPr>
        <p:sp>
          <p:nvSpPr>
            <p:cNvPr id="53255" name="AutoShape 24"/>
            <p:cNvSpPr>
              <a:spLocks noChangeArrowheads="1"/>
            </p:cNvSpPr>
            <p:nvPr/>
          </p:nvSpPr>
          <p:spPr bwMode="auto">
            <a:xfrm>
              <a:off x="192" y="2352"/>
              <a:ext cx="5376" cy="624"/>
            </a:xfrm>
            <a:prstGeom prst="roundRect">
              <a:avLst>
                <a:gd name="adj" fmla="val 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latin typeface="Calibri" panose="020F0502020204030204" pitchFamily="34" charset="0"/>
              </a:endParaRPr>
            </a:p>
          </p:txBody>
        </p:sp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336" y="2400"/>
              <a:ext cx="51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>
                  <a:solidFill>
                    <a:srgbClr val="FFFF00"/>
                  </a:solidFill>
                  <a:latin typeface="Calibri" panose="020F0502020204030204" pitchFamily="34" charset="0"/>
                </a:rPr>
                <a:t>für eine gepflegte, vielfältige und artenreiche Natur- und Kulturlandschaft</a:t>
              </a:r>
              <a:endParaRPr lang="de-AT" b="1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7504" y="116632"/>
            <a:ext cx="8928992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Zielsetzung für die Zukunft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6683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torage02\institut2\Gruenland\Heidi\Zeitgemäße Grünlandbewirtschaftung\3. Auflage 2018\Verwendete Bilder\Bild 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941388"/>
            <a:ext cx="7623175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0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85698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Artenzahlen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 unterschiedlichen Nutzungsformen im öster­rei­chi­schen Grünland aus acht Untersuchungsgebieten im Berggebiet (MAB, 2000)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7" y="1628800"/>
            <a:ext cx="8748510" cy="36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6992170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Bildschirmpräsentation (4:3)</PresentationFormat>
  <Paragraphs>103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2018-07-02T08:24:59Z</dcterms:modified>
</cp:coreProperties>
</file>