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429" r:id="rId3"/>
    <p:sldId id="278" r:id="rId4"/>
    <p:sldId id="279" r:id="rId5"/>
    <p:sldId id="453" r:id="rId6"/>
    <p:sldId id="443" r:id="rId7"/>
    <p:sldId id="444" r:id="rId8"/>
    <p:sldId id="454" r:id="rId9"/>
    <p:sldId id="455" r:id="rId10"/>
    <p:sldId id="282" r:id="rId1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2829A-6732-49F8-B542-AF978A51F3E4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2009E-0055-4ABB-BFF3-029D406AB43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9605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93911-63E5-4E1B-B2C2-3A083D24EF76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52BFC-E2CD-4AF3-BBDD-6E727B3608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740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960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364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313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814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5553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49245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0261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2442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4550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342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1663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5348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76419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232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952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500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990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848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098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698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395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251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228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Hintergru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819"/>
          <a:stretch>
            <a:fillRect/>
          </a:stretch>
        </p:blipFill>
        <p:spPr bwMode="auto">
          <a:xfrm>
            <a:off x="-34925" y="-25400"/>
            <a:ext cx="92868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dirty="0" smtClean="0"/>
              <a:t>Textmasterformate durch Klicken bearbeiten</a:t>
            </a:r>
          </a:p>
          <a:p>
            <a:pPr lvl="1"/>
            <a:r>
              <a:rPr lang="de-AT" altLang="de-DE" dirty="0" smtClean="0"/>
              <a:t>Zweite Ebene</a:t>
            </a:r>
          </a:p>
          <a:p>
            <a:pPr lvl="2"/>
            <a:r>
              <a:rPr lang="de-AT" altLang="de-DE" dirty="0" smtClean="0"/>
              <a:t>Dritte Ebene</a:t>
            </a:r>
          </a:p>
          <a:p>
            <a:pPr lvl="3"/>
            <a:r>
              <a:rPr lang="de-AT" altLang="de-DE" dirty="0" smtClean="0"/>
              <a:t>Vierte Ebene</a:t>
            </a:r>
          </a:p>
          <a:p>
            <a:pPr lvl="4"/>
            <a:r>
              <a:rPr lang="de-AT" altLang="de-DE" dirty="0" smtClean="0"/>
              <a:t>Fünfte Ebene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1691680" y="6290156"/>
            <a:ext cx="56883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Univ.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Doz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Dr. Karl Buchgraber</a:t>
            </a:r>
            <a:b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 für Pflanzenbau und Kulturlandschaft</a:t>
            </a:r>
            <a:endParaRPr lang="de-AT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84" y="6192688"/>
            <a:ext cx="724466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5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1323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1323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1323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1323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82102" y="2060848"/>
            <a:ext cx="8784976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>
                <a:solidFill>
                  <a:schemeClr val="bg2">
                    <a:lumMod val="25000"/>
                  </a:schemeClr>
                </a:solidFill>
              </a:rPr>
              <a:t>Pflanzenbestand</a:t>
            </a:r>
            <a:endParaRPr lang="de-AT" sz="6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74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260648"/>
            <a:ext cx="878497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Zusammensetzung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eines idealen, leistungsfähigen Dauergrünland­bestandes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683568" y="1412777"/>
            <a:ext cx="7632848" cy="4032448"/>
            <a:chOff x="1622425" y="1958975"/>
            <a:chExt cx="5899150" cy="2938463"/>
          </a:xfrm>
        </p:grpSpPr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2425" y="1958975"/>
              <a:ext cx="5899150" cy="2938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Gerade Verbindung 4"/>
            <p:cNvCxnSpPr/>
            <p:nvPr/>
          </p:nvCxnSpPr>
          <p:spPr>
            <a:xfrm>
              <a:off x="7521575" y="1958975"/>
              <a:ext cx="0" cy="27661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79184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3365725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260648"/>
            <a:ext cx="878497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Spezifische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Eigenschaften der Artengruppen im Grünland inkl. Futter</a:t>
            </a:r>
            <a:endParaRPr lang="de-AT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38188"/>
            <a:ext cx="7344816" cy="474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79184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18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storage02\institut2\Gruenland\Heidi\Zeitgemäße Grünlandbewirtschaftung\3. Auflage 2018\Verwendete Bilder\Bild 6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6" y="836712"/>
            <a:ext cx="7128791" cy="475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79184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9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694639"/>
              </p:ext>
            </p:extLst>
          </p:nvPr>
        </p:nvGraphicFramePr>
        <p:xfrm>
          <a:off x="923764" y="955064"/>
          <a:ext cx="7224464" cy="502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728077"/>
                <a:gridCol w="2408155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de-AT" sz="3200" dirty="0" err="1" smtClean="0">
                          <a:solidFill>
                            <a:schemeClr val="bg2"/>
                          </a:solidFill>
                        </a:rPr>
                        <a:t>Beikräuter</a:t>
                      </a:r>
                      <a:endParaRPr lang="de-AT" sz="3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bevorzugt gefressen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gern gefressen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Futterwürzkräuter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100" dirty="0" smtClean="0"/>
                        <a:t>Kuhblume </a:t>
                      </a:r>
                      <a:r>
                        <a:rPr lang="de-AT" sz="1100" baseline="30000" dirty="0" smtClean="0"/>
                        <a:t>2)3)</a:t>
                      </a:r>
                    </a:p>
                    <a:p>
                      <a:r>
                        <a:rPr lang="de-AT" sz="1100" baseline="0" dirty="0" err="1" smtClean="0"/>
                        <a:t>Bärnklau</a:t>
                      </a:r>
                      <a:r>
                        <a:rPr lang="de-AT" sz="1100" baseline="0" dirty="0" smtClean="0"/>
                        <a:t> jung</a:t>
                      </a:r>
                    </a:p>
                    <a:p>
                      <a:r>
                        <a:rPr lang="de-AT" sz="1100" baseline="0" dirty="0" smtClean="0"/>
                        <a:t>Frauenmantel</a:t>
                      </a:r>
                    </a:p>
                    <a:p>
                      <a:r>
                        <a:rPr lang="de-AT" sz="1100" baseline="0" dirty="0" smtClean="0"/>
                        <a:t>Löwenzahnarten jung</a:t>
                      </a:r>
                    </a:p>
                    <a:p>
                      <a:r>
                        <a:rPr lang="de-AT" sz="1100" baseline="0" dirty="0" smtClean="0"/>
                        <a:t>Wiesenkümmel jung</a:t>
                      </a:r>
                    </a:p>
                    <a:p>
                      <a:r>
                        <a:rPr lang="de-AT" sz="1100" baseline="0" dirty="0" smtClean="0"/>
                        <a:t>Kleiner Wiesenknopf</a:t>
                      </a:r>
                      <a:endParaRPr lang="de-AT" sz="1100" baseline="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100" dirty="0" smtClean="0"/>
                        <a:t>Kohldistel jung</a:t>
                      </a:r>
                    </a:p>
                    <a:p>
                      <a:r>
                        <a:rPr lang="de-AT" sz="1100" dirty="0" smtClean="0"/>
                        <a:t>Sauerampfer </a:t>
                      </a:r>
                      <a:r>
                        <a:rPr lang="de-AT" sz="1100" baseline="30000" dirty="0" smtClean="0"/>
                        <a:t>1)</a:t>
                      </a:r>
                    </a:p>
                    <a:p>
                      <a:r>
                        <a:rPr lang="de-AT" sz="1100" dirty="0" smtClean="0"/>
                        <a:t>Wiesenbocksbart</a:t>
                      </a:r>
                    </a:p>
                    <a:p>
                      <a:r>
                        <a:rPr lang="de-AT" sz="1100" dirty="0" smtClean="0"/>
                        <a:t>Wiesenkerbel jung</a:t>
                      </a:r>
                    </a:p>
                    <a:p>
                      <a:r>
                        <a:rPr lang="de-AT" sz="1100" dirty="0" smtClean="0"/>
                        <a:t>Wiesenkümmel </a:t>
                      </a:r>
                      <a:r>
                        <a:rPr lang="de-AT" sz="1100" baseline="30000" dirty="0" smtClean="0"/>
                        <a:t>2)</a:t>
                      </a:r>
                    </a:p>
                    <a:p>
                      <a:r>
                        <a:rPr lang="de-AT" sz="1100" dirty="0" smtClean="0"/>
                        <a:t>Wiesenpippau </a:t>
                      </a:r>
                      <a:r>
                        <a:rPr lang="de-AT" sz="1100" baseline="30000" dirty="0" smtClean="0"/>
                        <a:t>2)</a:t>
                      </a:r>
                      <a:endParaRPr lang="de-AT" sz="1100" baseline="300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/>
                        <a:t>gefressen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/>
                        <a:t>ungern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dirty="0" smtClean="0"/>
                        <a:t>gefressen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/>
                        <a:t>Futterwürzkräuter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100" dirty="0" smtClean="0"/>
                        <a:t>Große</a:t>
                      </a:r>
                      <a:r>
                        <a:rPr lang="de-AT" sz="1100" baseline="0" dirty="0" smtClean="0"/>
                        <a:t> Bibernelle</a:t>
                      </a:r>
                    </a:p>
                    <a:p>
                      <a:r>
                        <a:rPr lang="de-AT" sz="1100" dirty="0" smtClean="0"/>
                        <a:t>Kleine Bibernelle</a:t>
                      </a:r>
                    </a:p>
                    <a:p>
                      <a:r>
                        <a:rPr lang="de-AT" sz="1100" dirty="0" smtClean="0"/>
                        <a:t>Kohldistel älter</a:t>
                      </a:r>
                    </a:p>
                    <a:p>
                      <a:r>
                        <a:rPr lang="de-AT" sz="1100" dirty="0" smtClean="0"/>
                        <a:t>Kriechender Hahnenfuß</a:t>
                      </a:r>
                      <a:r>
                        <a:rPr lang="de-AT" sz="1100" baseline="0" dirty="0" smtClean="0"/>
                        <a:t> </a:t>
                      </a:r>
                      <a:r>
                        <a:rPr lang="de-AT" sz="1100" baseline="30000" dirty="0" smtClean="0"/>
                        <a:t>2)3)</a:t>
                      </a:r>
                    </a:p>
                    <a:p>
                      <a:r>
                        <a:rPr lang="de-AT" sz="1100" dirty="0" smtClean="0"/>
                        <a:t>Wilde Möhre</a:t>
                      </a:r>
                    </a:p>
                    <a:p>
                      <a:r>
                        <a:rPr lang="de-AT" sz="1100" dirty="0" smtClean="0"/>
                        <a:t>Geißfuß</a:t>
                      </a:r>
                      <a:r>
                        <a:rPr lang="de-AT" sz="1100" baseline="0" dirty="0" smtClean="0"/>
                        <a:t> </a:t>
                      </a:r>
                      <a:r>
                        <a:rPr lang="de-AT" sz="1100" baseline="30000" dirty="0" smtClean="0"/>
                        <a:t>1)</a:t>
                      </a:r>
                    </a:p>
                    <a:p>
                      <a:r>
                        <a:rPr lang="de-AT" sz="1100" dirty="0" smtClean="0"/>
                        <a:t>Beinwell jung</a:t>
                      </a:r>
                      <a:endParaRPr lang="de-AT" sz="11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100" dirty="0" smtClean="0"/>
                        <a:t>Bärenklau alt </a:t>
                      </a:r>
                      <a:r>
                        <a:rPr lang="de-AT" sz="1100" baseline="30000" dirty="0" smtClean="0"/>
                        <a:t>1)</a:t>
                      </a:r>
                    </a:p>
                    <a:p>
                      <a:r>
                        <a:rPr lang="de-AT" sz="1100" dirty="0" smtClean="0"/>
                        <a:t>Breitwegerich</a:t>
                      </a:r>
                    </a:p>
                    <a:p>
                      <a:r>
                        <a:rPr lang="de-AT" sz="1100" dirty="0" smtClean="0"/>
                        <a:t>Brunelle</a:t>
                      </a:r>
                    </a:p>
                    <a:p>
                      <a:r>
                        <a:rPr lang="de-AT" sz="1100" dirty="0" smtClean="0"/>
                        <a:t>Knautie = Wiesenflockenblume</a:t>
                      </a:r>
                    </a:p>
                    <a:p>
                      <a:r>
                        <a:rPr lang="de-AT" sz="1100" dirty="0" smtClean="0"/>
                        <a:t>Kohldistel alt</a:t>
                      </a:r>
                    </a:p>
                    <a:p>
                      <a:r>
                        <a:rPr lang="de-AT" sz="1100" dirty="0" smtClean="0"/>
                        <a:t>Schafgarbe </a:t>
                      </a:r>
                      <a:r>
                        <a:rPr lang="de-AT" sz="1100" baseline="30000" dirty="0" smtClean="0"/>
                        <a:t>1)</a:t>
                      </a:r>
                    </a:p>
                    <a:p>
                      <a:r>
                        <a:rPr lang="de-AT" sz="1100" dirty="0" smtClean="0"/>
                        <a:t>Vogelknöterich</a:t>
                      </a:r>
                    </a:p>
                    <a:p>
                      <a:r>
                        <a:rPr lang="de-AT" sz="1100" dirty="0" smtClean="0"/>
                        <a:t>Wiesenkerbel alt </a:t>
                      </a:r>
                      <a:r>
                        <a:rPr lang="de-AT" sz="1100" baseline="30000" dirty="0" smtClean="0"/>
                        <a:t>2)</a:t>
                      </a:r>
                    </a:p>
                    <a:p>
                      <a:r>
                        <a:rPr lang="de-AT" sz="1100" dirty="0" smtClean="0"/>
                        <a:t>Wiesenknöterich </a:t>
                      </a:r>
                      <a:r>
                        <a:rPr lang="de-AT" sz="1100" baseline="30000" dirty="0" smtClean="0"/>
                        <a:t>2)</a:t>
                      </a:r>
                    </a:p>
                    <a:p>
                      <a:r>
                        <a:rPr lang="de-AT" sz="1100" dirty="0" smtClean="0"/>
                        <a:t>Wiesenkümmel älter </a:t>
                      </a:r>
                      <a:r>
                        <a:rPr lang="de-AT" sz="1100" baseline="30000" dirty="0" smtClean="0"/>
                        <a:t>2)</a:t>
                      </a:r>
                    </a:p>
                    <a:p>
                      <a:r>
                        <a:rPr lang="de-AT" sz="1100" dirty="0" smtClean="0"/>
                        <a:t>Wiesensalbei</a:t>
                      </a:r>
                    </a:p>
                    <a:p>
                      <a:r>
                        <a:rPr lang="de-AT" sz="1100" dirty="0" smtClean="0"/>
                        <a:t>Wucherblume</a:t>
                      </a:r>
                    </a:p>
                    <a:p>
                      <a:r>
                        <a:rPr lang="de-AT" sz="1100" dirty="0" smtClean="0"/>
                        <a:t>Behaarter Kälberkropf </a:t>
                      </a:r>
                      <a:r>
                        <a:rPr lang="de-AT" sz="1100" baseline="30000" dirty="0" smtClean="0"/>
                        <a:t>1)</a:t>
                      </a:r>
                    </a:p>
                    <a:p>
                      <a:r>
                        <a:rPr lang="de-AT" sz="1100" dirty="0" smtClean="0"/>
                        <a:t>Wiesenstorchschnabel </a:t>
                      </a:r>
                      <a:r>
                        <a:rPr lang="de-AT" sz="1100" baseline="30000" dirty="0" smtClean="0"/>
                        <a:t>2)</a:t>
                      </a:r>
                    </a:p>
                    <a:p>
                      <a:r>
                        <a:rPr lang="de-AT" sz="1100" dirty="0" smtClean="0"/>
                        <a:t>Beinwell alt </a:t>
                      </a:r>
                      <a:r>
                        <a:rPr lang="de-AT" sz="1100" baseline="30000" dirty="0" smtClean="0"/>
                        <a:t>1)</a:t>
                      </a:r>
                      <a:endParaRPr lang="de-AT" sz="1100" baseline="300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251520" y="116632"/>
            <a:ext cx="8568952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Die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Kräuter des Grünlandes eingeteilt nach Nutzwerten und Giftigkeit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79184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884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815952"/>
              </p:ext>
            </p:extLst>
          </p:nvPr>
        </p:nvGraphicFramePr>
        <p:xfrm>
          <a:off x="923764" y="1052736"/>
          <a:ext cx="7224464" cy="468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376264"/>
                <a:gridCol w="2759968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de-AT" sz="3200" dirty="0" smtClean="0">
                          <a:solidFill>
                            <a:schemeClr val="bg2"/>
                          </a:solidFill>
                        </a:rPr>
                        <a:t>Unkräuter</a:t>
                      </a:r>
                      <a:endParaRPr lang="de-AT" sz="3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meist gemieden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Geringe Akzeptanz als Futter</a:t>
                      </a:r>
                      <a:endParaRPr lang="de-AT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100" baseline="0" dirty="0" smtClean="0"/>
                        <a:t>Acker(kratz)</a:t>
                      </a:r>
                      <a:r>
                        <a:rPr lang="de-AT" sz="1100" baseline="0" dirty="0" err="1" smtClean="0"/>
                        <a:t>distel</a:t>
                      </a:r>
                      <a:endParaRPr lang="de-AT" sz="1100" baseline="0" dirty="0" smtClean="0"/>
                    </a:p>
                    <a:p>
                      <a:r>
                        <a:rPr lang="de-AT" sz="1100" baseline="0" dirty="0" err="1" smtClean="0"/>
                        <a:t>Brennessel</a:t>
                      </a:r>
                      <a:r>
                        <a:rPr lang="de-AT" sz="1100" baseline="0" dirty="0" smtClean="0"/>
                        <a:t> </a:t>
                      </a:r>
                      <a:r>
                        <a:rPr lang="de-AT" sz="1100" baseline="30000" dirty="0" smtClean="0"/>
                        <a:t>1)</a:t>
                      </a:r>
                    </a:p>
                    <a:p>
                      <a:r>
                        <a:rPr lang="de-AT" sz="1100" baseline="0" dirty="0" smtClean="0"/>
                        <a:t>Gänsefingerkraut</a:t>
                      </a:r>
                    </a:p>
                    <a:p>
                      <a:r>
                        <a:rPr lang="de-AT" sz="1100" baseline="0" dirty="0" smtClean="0"/>
                        <a:t>Großer Wiesenknopf</a:t>
                      </a:r>
                    </a:p>
                    <a:p>
                      <a:r>
                        <a:rPr lang="de-AT" sz="1100" baseline="0" dirty="0" smtClean="0"/>
                        <a:t>Hirtentäschel</a:t>
                      </a:r>
                    </a:p>
                    <a:p>
                      <a:r>
                        <a:rPr lang="de-AT" sz="1100" baseline="0" dirty="0" smtClean="0"/>
                        <a:t>Krauser Ampfer </a:t>
                      </a:r>
                      <a:r>
                        <a:rPr lang="de-AT" sz="1100" baseline="30000" dirty="0" smtClean="0"/>
                        <a:t>1)</a:t>
                      </a:r>
                      <a:endParaRPr lang="de-AT" sz="1100" baseline="300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100" baseline="0" dirty="0" smtClean="0"/>
                        <a:t>Kuckucksnelke</a:t>
                      </a:r>
                    </a:p>
                    <a:p>
                      <a:r>
                        <a:rPr lang="de-AT" sz="1100" baseline="0" dirty="0" smtClean="0"/>
                        <a:t>Pastinak</a:t>
                      </a:r>
                    </a:p>
                    <a:p>
                      <a:r>
                        <a:rPr lang="de-AT" sz="1100" baseline="0" dirty="0" smtClean="0"/>
                        <a:t>Stumpfblättriger Ampfer </a:t>
                      </a:r>
                      <a:r>
                        <a:rPr lang="de-AT" sz="1100" baseline="30000" dirty="0" smtClean="0"/>
                        <a:t>1)</a:t>
                      </a:r>
                    </a:p>
                    <a:p>
                      <a:r>
                        <a:rPr lang="de-AT" sz="1100" baseline="0" dirty="0" smtClean="0"/>
                        <a:t>Almampfer </a:t>
                      </a:r>
                      <a:r>
                        <a:rPr lang="de-AT" sz="1100" baseline="30000" dirty="0" smtClean="0"/>
                        <a:t>1)</a:t>
                      </a:r>
                    </a:p>
                    <a:p>
                      <a:r>
                        <a:rPr lang="de-AT" sz="1100" baseline="0" dirty="0" smtClean="0"/>
                        <a:t>Wegwarte</a:t>
                      </a:r>
                    </a:p>
                    <a:p>
                      <a:r>
                        <a:rPr lang="de-AT" sz="1100" baseline="0" dirty="0" smtClean="0"/>
                        <a:t>Wiesenkümmel alt</a:t>
                      </a:r>
                    </a:p>
                    <a:p>
                      <a:r>
                        <a:rPr lang="de-AT" sz="1100" baseline="0" dirty="0" smtClean="0"/>
                        <a:t>Vogelmiere </a:t>
                      </a:r>
                      <a:r>
                        <a:rPr lang="de-AT" sz="1100" baseline="30000" dirty="0" smtClean="0"/>
                        <a:t>1)</a:t>
                      </a:r>
                    </a:p>
                    <a:p>
                      <a:r>
                        <a:rPr lang="de-AT" sz="1100" baseline="0" dirty="0" smtClean="0"/>
                        <a:t>Weiße Taubnessel </a:t>
                      </a:r>
                      <a:r>
                        <a:rPr lang="de-AT" sz="1100" baseline="30000" dirty="0" smtClean="0"/>
                        <a:t>2)</a:t>
                      </a:r>
                      <a:endParaRPr lang="de-AT" sz="1100" baseline="300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/>
                        <a:t>vollkommen gemieden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/>
                        <a:t>„</a:t>
                      </a:r>
                      <a:r>
                        <a:rPr lang="de-AT" dirty="0" err="1" smtClean="0"/>
                        <a:t>Milchverpester</a:t>
                      </a:r>
                      <a:r>
                        <a:rPr lang="de-AT" dirty="0" smtClean="0"/>
                        <a:t>“ bzw. „giftverdächtige bzw. giftige Kräuter“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100" dirty="0" smtClean="0"/>
                        <a:t>Adlerfarn </a:t>
                      </a:r>
                      <a:r>
                        <a:rPr lang="de-AT" sz="1100" baseline="30000" dirty="0" smtClean="0"/>
                        <a:t>1)</a:t>
                      </a:r>
                    </a:p>
                    <a:p>
                      <a:r>
                        <a:rPr lang="de-AT" sz="1100" dirty="0" smtClean="0"/>
                        <a:t>Ackerminze</a:t>
                      </a:r>
                    </a:p>
                    <a:p>
                      <a:r>
                        <a:rPr lang="de-AT" sz="1100" dirty="0" smtClean="0"/>
                        <a:t>Rossminze</a:t>
                      </a:r>
                    </a:p>
                    <a:p>
                      <a:r>
                        <a:rPr lang="de-AT" sz="1100" dirty="0" smtClean="0"/>
                        <a:t>Bärlauch</a:t>
                      </a:r>
                    </a:p>
                    <a:p>
                      <a:r>
                        <a:rPr lang="de-AT" sz="1100" dirty="0" smtClean="0"/>
                        <a:t>Beinwell </a:t>
                      </a:r>
                      <a:r>
                        <a:rPr lang="de-AT" sz="1100" baseline="30000" dirty="0" smtClean="0"/>
                        <a:t>1)</a:t>
                      </a:r>
                    </a:p>
                    <a:p>
                      <a:r>
                        <a:rPr lang="de-AT" sz="1100" dirty="0" err="1" smtClean="0"/>
                        <a:t>Greiskrautarten</a:t>
                      </a:r>
                      <a:endParaRPr lang="de-AT" sz="1100" dirty="0" smtClean="0"/>
                    </a:p>
                    <a:p>
                      <a:r>
                        <a:rPr lang="de-AT" sz="1100" dirty="0" smtClean="0"/>
                        <a:t>Große Klette</a:t>
                      </a:r>
                    </a:p>
                    <a:p>
                      <a:r>
                        <a:rPr lang="de-AT" sz="1100" dirty="0" smtClean="0"/>
                        <a:t>Herbstzeitlose</a:t>
                      </a:r>
                      <a:endParaRPr lang="de-AT" sz="11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100" baseline="0" dirty="0" smtClean="0"/>
                        <a:t>Huflattich</a:t>
                      </a:r>
                    </a:p>
                    <a:p>
                      <a:r>
                        <a:rPr lang="de-AT" sz="1100" baseline="0" dirty="0" smtClean="0"/>
                        <a:t>Kleiner Klappertopf </a:t>
                      </a:r>
                      <a:r>
                        <a:rPr lang="de-AT" sz="1100" baseline="30000" dirty="0" smtClean="0"/>
                        <a:t>2)</a:t>
                      </a:r>
                      <a:endParaRPr lang="de-AT" sz="1100" baseline="0" dirty="0" smtClean="0"/>
                    </a:p>
                    <a:p>
                      <a:r>
                        <a:rPr lang="de-AT" sz="1100" baseline="0" dirty="0" smtClean="0"/>
                        <a:t>Pestwurz </a:t>
                      </a:r>
                      <a:r>
                        <a:rPr lang="de-AT" sz="1100" baseline="30000" dirty="0" smtClean="0"/>
                        <a:t>1)</a:t>
                      </a:r>
                      <a:endParaRPr lang="de-AT" sz="1100" baseline="0" dirty="0" smtClean="0"/>
                    </a:p>
                    <a:p>
                      <a:r>
                        <a:rPr lang="de-AT" sz="1100" baseline="0" dirty="0" smtClean="0"/>
                        <a:t>Sumpfdotterblume </a:t>
                      </a:r>
                    </a:p>
                    <a:p>
                      <a:r>
                        <a:rPr lang="de-AT" sz="1100" baseline="0" dirty="0" smtClean="0"/>
                        <a:t>Sumpfkratzdistel </a:t>
                      </a:r>
                      <a:r>
                        <a:rPr lang="de-AT" sz="1100" baseline="30000" dirty="0" smtClean="0"/>
                        <a:t>1)</a:t>
                      </a:r>
                      <a:endParaRPr lang="de-AT" sz="1100" baseline="0" dirty="0" smtClean="0"/>
                    </a:p>
                    <a:p>
                      <a:r>
                        <a:rPr lang="de-AT" sz="1100" baseline="0" dirty="0" smtClean="0"/>
                        <a:t>Sumpfschachtelhalm</a:t>
                      </a:r>
                    </a:p>
                    <a:p>
                      <a:r>
                        <a:rPr lang="de-AT" sz="1100" baseline="0" dirty="0" smtClean="0"/>
                        <a:t>Weißer Germer </a:t>
                      </a:r>
                      <a:r>
                        <a:rPr lang="de-AT" sz="1100" baseline="30000" dirty="0" smtClean="0"/>
                        <a:t>1)</a:t>
                      </a:r>
                      <a:endParaRPr lang="de-AT" sz="1100" baseline="0" dirty="0" smtClean="0"/>
                    </a:p>
                    <a:p>
                      <a:r>
                        <a:rPr lang="de-AT" sz="1100" baseline="0" dirty="0" smtClean="0"/>
                        <a:t>Wiesenschaumkraut</a:t>
                      </a:r>
                    </a:p>
                    <a:p>
                      <a:r>
                        <a:rPr lang="de-AT" sz="1100" baseline="0" dirty="0" smtClean="0"/>
                        <a:t>Wolfsmilcharten </a:t>
                      </a:r>
                      <a:r>
                        <a:rPr lang="de-AT" sz="1100" baseline="30000" dirty="0" smtClean="0"/>
                        <a:t>1)</a:t>
                      </a:r>
                      <a:endParaRPr lang="de-AT" sz="1100" baseline="0" dirty="0" smtClean="0"/>
                    </a:p>
                    <a:p>
                      <a:r>
                        <a:rPr lang="de-AT" sz="1100" baseline="0" dirty="0" smtClean="0"/>
                        <a:t>Kren </a:t>
                      </a:r>
                      <a:r>
                        <a:rPr lang="de-AT" sz="1100" baseline="30000" dirty="0" smtClean="0"/>
                        <a:t>1)</a:t>
                      </a:r>
                      <a:endParaRPr lang="de-AT" sz="1100" baseline="0" dirty="0" smtClean="0"/>
                    </a:p>
                    <a:p>
                      <a:r>
                        <a:rPr lang="de-AT" sz="1100" baseline="0" dirty="0" smtClean="0"/>
                        <a:t>Scharfer Hahnenfuß </a:t>
                      </a:r>
                      <a:r>
                        <a:rPr lang="de-AT" sz="1100" baseline="30000" dirty="0" smtClean="0"/>
                        <a:t>2)</a:t>
                      </a:r>
                      <a:endParaRPr lang="de-AT" sz="1100" baseline="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251520" y="116632"/>
            <a:ext cx="8568952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Die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Kräuter des Grünlandes eingeteilt nach Nutzwerten und Giftigkeit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79184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479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79184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4" y="404664"/>
            <a:ext cx="8128000" cy="542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144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79184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\\storage02\institut2\Gruenland\Heidi\Zeitgemäße Grünlandbewirtschaftung\3. Auflage 2018\Verwendete Bilder\Bild 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40" y="620688"/>
            <a:ext cx="7412037" cy="50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690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Potenziale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im Ertrag und in der Biodiversität in Abhängigkeit vom Standort und der Bewirtschaftung auf Grünlandflächen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1" y="1268760"/>
            <a:ext cx="789331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70679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89937834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Ã¤sentation_hblfa_Ra_Gu_Vorlage">
  <a:themeElements>
    <a:clrScheme name="Benutzerdefiniert 1">
      <a:dk1>
        <a:sysClr val="windowText" lastClr="000000"/>
      </a:dk1>
      <a:lt1>
        <a:sysClr val="window" lastClr="FFFFFF"/>
      </a:lt1>
      <a:dk2>
        <a:srgbClr val="006600"/>
      </a:dk2>
      <a:lt2>
        <a:srgbClr val="EEECE1"/>
      </a:lt2>
      <a:accent1>
        <a:srgbClr val="0066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6600"/>
      </a:accent5>
      <a:accent6>
        <a:srgbClr val="F79646"/>
      </a:accent6>
      <a:hlink>
        <a:srgbClr val="006600"/>
      </a:hlink>
      <a:folHlink>
        <a:srgbClr val="003300"/>
      </a:folHlink>
    </a:clrScheme>
    <a:fontScheme name="Praesentation_lfz_Raumberg_Gumpenstein_0701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B6D3C"/>
          </a:buClr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de-DE" sz="1500" b="0" i="0" u="none" strike="noStrike" cap="none" normalizeH="0" baseline="0" smtClean="0">
            <a:ln>
              <a:noFill/>
            </a:ln>
            <a:solidFill>
              <a:srgbClr val="313232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B6D3C"/>
          </a:buClr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de-DE" sz="1500" b="0" i="0" u="none" strike="noStrike" cap="none" normalizeH="0" baseline="0" smtClean="0">
            <a:ln>
              <a:noFill/>
            </a:ln>
            <a:solidFill>
              <a:srgbClr val="313232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raesentation_lfz_Raumberg_Gumpenstein_0701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Bildschirmpräsentation (4:3)</PresentationFormat>
  <Paragraphs>90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Larissa</vt:lpstr>
      <vt:lpstr>PrÃ¤sentation_hblfa_Ra_Gu_Vorlage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Heidelinde Kals</dc:creator>
  <cp:lastModifiedBy>Angelika Sitzwohl</cp:lastModifiedBy>
  <cp:revision>368</cp:revision>
  <cp:lastPrinted>2018-04-18T08:17:49Z</cp:lastPrinted>
  <dcterms:created xsi:type="dcterms:W3CDTF">2018-04-11T06:01:13Z</dcterms:created>
  <dcterms:modified xsi:type="dcterms:W3CDTF">2018-07-02T08:26:09Z</dcterms:modified>
</cp:coreProperties>
</file>