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456" r:id="rId13"/>
    <p:sldId id="292" r:id="rId14"/>
    <p:sldId id="293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0679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82102" y="1844824"/>
            <a:ext cx="8784976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Futterertrag und Futterqualität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1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188640"/>
            <a:ext cx="864096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Milchertrag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aus dem Grundfutter pro Milchkuh und pro Hektar in den Höhenstufen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54139"/>
              </p:ext>
            </p:extLst>
          </p:nvPr>
        </p:nvGraphicFramePr>
        <p:xfrm>
          <a:off x="611559" y="2060847"/>
          <a:ext cx="7560840" cy="2454479"/>
        </p:xfrm>
        <a:graphic>
          <a:graphicData uri="http://schemas.openxmlformats.org/drawingml/2006/table">
            <a:tbl>
              <a:tblPr firstRow="1" firstCol="1" bandRow="1"/>
              <a:tblGrid>
                <a:gridCol w="1005452"/>
                <a:gridCol w="887403"/>
                <a:gridCol w="741673"/>
                <a:gridCol w="1047788"/>
                <a:gridCol w="949278"/>
                <a:gridCol w="1045344"/>
                <a:gridCol w="1047788"/>
                <a:gridCol w="836114"/>
              </a:tblGrid>
              <a:tr h="981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Höhenstufe</a:t>
                      </a:r>
                      <a:endParaRPr lang="de-AT" sz="12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MJ NEL-Ertrag pro ha </a:t>
                      </a:r>
                      <a:r>
                        <a:rPr lang="de-DE" sz="1200" b="1" baseline="300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de-AT" sz="12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REL %</a:t>
                      </a:r>
                      <a:endParaRPr lang="de-AT" sz="12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Milchleistung aus dem Grundfutter</a:t>
                      </a:r>
                      <a:endParaRPr lang="de-AT" sz="12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MJ NEL-Bedarf </a:t>
                      </a:r>
                      <a:r>
                        <a:rPr lang="de-DE" sz="1200" b="1" baseline="300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 Kuh/Jahr</a:t>
                      </a:r>
                      <a:endParaRPr lang="de-AT" sz="12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Milchkühe/ha</a:t>
                      </a:r>
                      <a:endParaRPr lang="de-AT" sz="12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Milchleistung aus dem Grundfutter pro ha</a:t>
                      </a:r>
                      <a:endParaRPr lang="de-AT" sz="12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REL %</a:t>
                      </a:r>
                      <a:endParaRPr lang="de-AT" sz="12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9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&lt;750 m Tallage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35.180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6.000 kg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33.840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1,04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6.240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750 – 1.100 m </a:t>
                      </a:r>
                      <a:r>
                        <a:rPr lang="de-DE" sz="12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Berglage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23.770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68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5.500 kg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32.270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0,74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4.070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&gt;1.100 m Höhenlage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19.404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5.000 kg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30.700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0,63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3.150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8175" algn="ctr"/>
                          <a:tab pos="3528060" algn="ctr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de-A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611560" y="4653136"/>
            <a:ext cx="756084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de-DE" sz="1200" baseline="30000" dirty="0" smtClean="0">
                <a:effectLst/>
                <a:ea typeface="Times New Roman"/>
                <a:cs typeface="Times New Roman"/>
              </a:rPr>
              <a:t>1)  </a:t>
            </a:r>
            <a:r>
              <a:rPr lang="de-DE" sz="1200" dirty="0" smtClean="0">
                <a:effectLst/>
                <a:ea typeface="Times New Roman"/>
                <a:cs typeface="Times New Roman"/>
              </a:rPr>
              <a:t>Bezogen auf die TM-Erträge und Energieerträge auf den Standorten (siehe Tabelle 9)</a:t>
            </a:r>
            <a:endParaRPr lang="de-AT" sz="12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de-DE" sz="1200" baseline="30000" dirty="0" smtClean="0">
                <a:effectLst/>
                <a:ea typeface="Times New Roman"/>
                <a:cs typeface="Times New Roman"/>
              </a:rPr>
              <a:t>2) </a:t>
            </a:r>
            <a:r>
              <a:rPr lang="de-DE" sz="1200" dirty="0" smtClean="0">
                <a:effectLst/>
                <a:ea typeface="Times New Roman"/>
                <a:cs typeface="Times New Roman"/>
              </a:rPr>
              <a:t>Berechnungsbasis: Milchleistung x 3,14 MJ NEL/kg Milch + Erhaltungsbedarf für eine Kuh mit 650 kg     Lebendgewicht von 15.000 MJ NEL/Jahr</a:t>
            </a:r>
            <a:endParaRPr lang="de-AT" sz="1200" dirty="0">
              <a:ea typeface="Calibri"/>
              <a:cs typeface="Times New Roman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93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\\storage02\institut2\Gruenland\Heidi\Zeitgemäße Grünlandbewirtschaftung\3. Auflage 2018\Verwendete Bilder\Bild 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023938"/>
            <a:ext cx="7443787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8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16632"/>
            <a:ext cx="871296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Ertragspotenziale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auf Grünlandstandorten bei angepasster Düngung sowie angepasster Nutzung (Schnittzeitpunkt beim Ähren- und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</a:rPr>
              <a:t>Rispen­schieben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) im Vergleich zur Unter- und Übernutzung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3641" cy="40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7064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Vergleich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der TM-Nettoerträge und MJ-Qualitätserträge auf Basis einer Dreischnittfläche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7" y="1052736"/>
            <a:ext cx="823952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16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16632"/>
            <a:ext cx="849694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Erträge</a:t>
            </a:r>
            <a:r>
              <a:rPr lang="de-DE" sz="2000" b="1" baseline="30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de-DE" sz="2000" b="1" baseline="30000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 und mögliche Verluste am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Grünland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5"/>
            <a:ext cx="7410298" cy="465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0679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78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16632"/>
            <a:ext cx="878497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Netto-Trockenmasseerträge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sowie Qualitätserträge am österreichi­schen Grünland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321647" cy="600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0679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554097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68305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4940"/>
            <a:ext cx="6840760" cy="534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79512" y="188640"/>
            <a:ext cx="885698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Ertragslage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bei den einzelnen Nutzungsformen im Grünland im Talbereich </a:t>
            </a:r>
            <a:endParaRPr lang="de-DE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unter 750 m)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08" y="608328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52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504" y="56819"/>
            <a:ext cx="885698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Ertragslage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bei den einzelnen Nutzungsformen im Grünland in einer Seehöhe vom 750 bis 1100 m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2" y="764705"/>
            <a:ext cx="6874881" cy="547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58116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188640"/>
            <a:ext cx="87129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Tägliche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TM-Produktion von Kulturweiden in Abhängigkeit von der Seehöhe auf Braunerde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(BOHNER, SOBOTIK und GERL, 2000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de-DE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0" y="1052736"/>
            <a:ext cx="7591143" cy="47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16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85698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/>
              <a:t>Tägliche </a:t>
            </a:r>
            <a:r>
              <a:rPr lang="de-DE" sz="2000" b="1" dirty="0"/>
              <a:t>TM-Produktion von Kulturweiden in Abhängigkeit von der Exposition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(BOHNER, SOBOTIK und GERL, 2000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de-DE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6002"/>
            <a:ext cx="7704856" cy="49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2714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504" y="44624"/>
            <a:ext cx="893158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Tägliche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TM-Produktion von Mähweiden in Abhängigkeit vom Wasserhaushalt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(BOHNER, SOBOTIK und GERL, 2000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de-DE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6" y="982577"/>
            <a:ext cx="7638208" cy="489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9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85698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Trockenmasse-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und Energieerträge repräsentativer Grünlandbetriebe mit 20 ha in unterschiedlicher Seehöhe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2" y="1196753"/>
            <a:ext cx="8632877" cy="44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8303544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Bildschirmpräsentation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2018-07-02T08:29:01Z</dcterms:modified>
</cp:coreProperties>
</file>