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382" r:id="rId3"/>
    <p:sldId id="294" r:id="rId4"/>
    <p:sldId id="457" r:id="rId5"/>
    <p:sldId id="458" r:id="rId6"/>
    <p:sldId id="459" r:id="rId7"/>
    <p:sldId id="295" r:id="rId8"/>
    <p:sldId id="296" r:id="rId9"/>
    <p:sldId id="297" r:id="rId10"/>
    <p:sldId id="460" r:id="rId11"/>
    <p:sldId id="383" r:id="rId12"/>
    <p:sldId id="461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430" r:id="rId21"/>
    <p:sldId id="299" r:id="rId22"/>
    <p:sldId id="462" r:id="rId23"/>
    <p:sldId id="300" r:id="rId24"/>
    <p:sldId id="301" r:id="rId25"/>
    <p:sldId id="302" r:id="rId26"/>
    <p:sldId id="303" r:id="rId27"/>
    <p:sldId id="304" r:id="rId28"/>
    <p:sldId id="305" r:id="rId29"/>
    <p:sldId id="463" r:id="rId30"/>
    <p:sldId id="306" r:id="rId3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44923475172053E-2"/>
          <c:y val="4.2569714476169307E-2"/>
          <c:w val="0.83318952788388267"/>
          <c:h val="0.81229715216827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Eiweißfrüchte, Industrieprodukte, Ölfrüchte, Getreide</c:v>
                </c:pt>
              </c:strCache>
            </c:strRef>
          </c:tx>
          <c:spPr>
            <a:solidFill>
              <a:srgbClr val="BC7D0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/>
                      <a:t>355.579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/>
                      <a:t>123.878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Raufutter verzehrende Tiere (Rinder, Schafe, Ziegen, Pferde, Wildtiere, sonstige)</c:v>
                </c:pt>
                <c:pt idx="1">
                  <c:v>Schweine</c:v>
                </c:pt>
                <c:pt idx="2">
                  <c:v>Geflügel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1">
                  <c:v>355579</c:v>
                </c:pt>
                <c:pt idx="2">
                  <c:v>123878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Grünland, Feldfutter, Silomais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/>
                      <a:t>826.384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Raufutter verzehrende Tiere (Rinder, Schafe, Ziegen, Pferde, Wildtiere, sonstige)</c:v>
                </c:pt>
                <c:pt idx="1">
                  <c:v>Schweine</c:v>
                </c:pt>
                <c:pt idx="2">
                  <c:v>Geflügel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826384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Eiweißfrüchte, Industrieprodukte, Ölfrüchte, Getreide </c:v>
                </c:pt>
              </c:strCache>
            </c:strRef>
          </c:tx>
          <c:spPr>
            <a:solidFill>
              <a:srgbClr val="BC7D00"/>
            </a:solidFill>
          </c:spPr>
          <c:invertIfNegative val="0"/>
          <c:dLbls>
            <c:dLbl>
              <c:idx val="0"/>
              <c:layout>
                <c:manualLayout>
                  <c:x val="-1.5276697683174521E-3"/>
                  <c:y val="2.586749620412546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243.545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Tabelle1!$A$2:$A$4</c:f>
              <c:strCache>
                <c:ptCount val="3"/>
                <c:pt idx="0">
                  <c:v>Raufutter verzehrende Tiere (Rinder, Schafe, Ziegen, Pferde, Wildtiere, sonstige)</c:v>
                </c:pt>
                <c:pt idx="1">
                  <c:v>Schweine</c:v>
                </c:pt>
                <c:pt idx="2">
                  <c:v>Geflügel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243545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0777088"/>
        <c:axId val="273738560"/>
      </c:barChart>
      <c:catAx>
        <c:axId val="290777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273738560"/>
        <c:crosses val="autoZero"/>
        <c:auto val="1"/>
        <c:lblAlgn val="ctr"/>
        <c:lblOffset val="100"/>
        <c:noMultiLvlLbl val="0"/>
      </c:catAx>
      <c:valAx>
        <c:axId val="27373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07770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de-DE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33099226963010542"/>
          <c:y val="0.13118135022034585"/>
          <c:w val="0.5605431768193555"/>
          <c:h val="0.4248757545457911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Rinder 977.044 t</a:t>
            </a:r>
          </a:p>
        </c:rich>
      </c:tx>
      <c:layout>
        <c:manualLayout>
          <c:xMode val="edge"/>
          <c:yMode val="edge"/>
          <c:x val="0.3640641844059713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51642A"/>
              </a:solidFill>
            </c:spPr>
          </c:dPt>
          <c:dPt>
            <c:idx val="1"/>
            <c:bubble3D val="0"/>
            <c:spPr>
              <a:solidFill>
                <a:srgbClr val="93B64E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CC9900"/>
              </a:solidFill>
            </c:spPr>
          </c:dPt>
          <c:dPt>
            <c:idx val="4"/>
            <c:bubble3D val="0"/>
            <c:spPr>
              <a:solidFill>
                <a:srgbClr val="663300"/>
              </a:solidFill>
            </c:spPr>
          </c:dPt>
          <c:dPt>
            <c:idx val="5"/>
            <c:bubble3D val="0"/>
            <c:spPr>
              <a:solidFill>
                <a:srgbClr val="996633"/>
              </a:solidFill>
            </c:spPr>
          </c:dPt>
          <c:cat>
            <c:strRef>
              <c:f>Tabelle1!$A$2:$A$7</c:f>
              <c:strCache>
                <c:ptCount val="6"/>
                <c:pt idx="0">
                  <c:v>Grünland und Feldfutterbau 70%</c:v>
                </c:pt>
                <c:pt idx="1">
                  <c:v>Silomais 7 %</c:v>
                </c:pt>
                <c:pt idx="2">
                  <c:v>Eiweißfrüchte 6 %</c:v>
                </c:pt>
                <c:pt idx="3">
                  <c:v>Getreide 7 %</c:v>
                </c:pt>
                <c:pt idx="4">
                  <c:v>Industriefrüchte 7 %</c:v>
                </c:pt>
                <c:pt idx="5">
                  <c:v>Ölfrüchte 3 %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0.7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174246752278991"/>
          <c:y val="0.15718020852000028"/>
          <c:w val="0.28825753247721009"/>
          <c:h val="0.65540914871245703"/>
        </c:manualLayout>
      </c:layout>
      <c:overlay val="0"/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Milchkühe 459.615 t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51642A"/>
              </a:solidFill>
            </c:spPr>
          </c:dPt>
          <c:dPt>
            <c:idx val="1"/>
            <c:bubble3D val="0"/>
            <c:spPr>
              <a:solidFill>
                <a:srgbClr val="93B64E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CC9900"/>
              </a:solidFill>
            </c:spPr>
          </c:dPt>
          <c:dPt>
            <c:idx val="4"/>
            <c:bubble3D val="0"/>
            <c:spPr>
              <a:solidFill>
                <a:srgbClr val="663300"/>
              </a:solidFill>
            </c:spPr>
          </c:dPt>
          <c:dPt>
            <c:idx val="5"/>
            <c:bubble3D val="0"/>
            <c:spPr>
              <a:solidFill>
                <a:srgbClr val="996633"/>
              </a:solidFill>
            </c:spPr>
          </c:dPt>
          <c:cat>
            <c:strRef>
              <c:f>Tabelle1!$A$2:$A$7</c:f>
              <c:strCache>
                <c:ptCount val="6"/>
                <c:pt idx="0">
                  <c:v>Grünland und Feldfutter 62 %</c:v>
                </c:pt>
                <c:pt idx="1">
                  <c:v>Silomais 6 %</c:v>
                </c:pt>
                <c:pt idx="2">
                  <c:v>Eiweißfrüchte 7 %</c:v>
                </c:pt>
                <c:pt idx="3">
                  <c:v>Getreide 13 %</c:v>
                </c:pt>
                <c:pt idx="4">
                  <c:v>Industrieprodukte 11 %</c:v>
                </c:pt>
                <c:pt idx="5">
                  <c:v>Ölfrüchte 1 %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62</c:v>
                </c:pt>
                <c:pt idx="1">
                  <c:v>6</c:v>
                </c:pt>
                <c:pt idx="2" formatCode="0%">
                  <c:v>7</c:v>
                </c:pt>
                <c:pt idx="3">
                  <c:v>13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de-AT" sz="2400"/>
              <a:t>Mutterkühe 158.492 t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51642A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3B64E"/>
              </a:solidFill>
            </c:spPr>
          </c:dPt>
          <c:cat>
            <c:strRef>
              <c:f>Tabelle1!$A$2:$A$4</c:f>
              <c:strCache>
                <c:ptCount val="3"/>
                <c:pt idx="0">
                  <c:v>Grünland und Feldfutter 95 %</c:v>
                </c:pt>
                <c:pt idx="1">
                  <c:v>Getreide, Eiweiß-, Öl- und Industriefrüchte 2 %</c:v>
                </c:pt>
                <c:pt idx="2">
                  <c:v>Silomais 3 %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95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89761780767727"/>
          <c:y val="0.35579970942873057"/>
          <c:w val="0.36842848158361291"/>
          <c:h val="0.36439167121750754"/>
        </c:manualLayout>
      </c:layout>
      <c:overlay val="0"/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Schafe 23.244 t</a:t>
            </a:r>
          </a:p>
        </c:rich>
      </c:tx>
      <c:layout>
        <c:manualLayout>
          <c:xMode val="edge"/>
          <c:yMode val="edge"/>
          <c:x val="0.14477938831169296"/>
          <c:y val="2.713373727705468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627A32"/>
              </a:solidFill>
            </c:spPr>
          </c:dPt>
          <c:dPt>
            <c:idx val="1"/>
            <c:bubble3D val="0"/>
            <c:spPr>
              <a:solidFill>
                <a:srgbClr val="97B854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CC9900"/>
              </a:solidFill>
            </c:spPr>
          </c:dPt>
          <c:dPt>
            <c:idx val="4"/>
            <c:bubble3D val="0"/>
            <c:spPr>
              <a:solidFill>
                <a:srgbClr val="996633"/>
              </a:solidFill>
            </c:spPr>
          </c:dPt>
          <c:dPt>
            <c:idx val="5"/>
            <c:bubble3D val="0"/>
            <c:spPr>
              <a:solidFill>
                <a:srgbClr val="663300"/>
              </a:solidFill>
            </c:spPr>
          </c:dPt>
          <c:cat>
            <c:strRef>
              <c:f>Tabelle1!$A$2:$A$7</c:f>
              <c:strCache>
                <c:ptCount val="6"/>
                <c:pt idx="0">
                  <c:v>Grünland- und Feldfutterbau 72 %</c:v>
                </c:pt>
                <c:pt idx="1">
                  <c:v>Silomais 8 %</c:v>
                </c:pt>
                <c:pt idx="2">
                  <c:v>Eiweißfrüchte 1 %</c:v>
                </c:pt>
                <c:pt idx="3">
                  <c:v>Getreide 13 %</c:v>
                </c:pt>
                <c:pt idx="4">
                  <c:v>Ölfrüchte 3 %</c:v>
                </c:pt>
                <c:pt idx="5">
                  <c:v>Industriefrüchte 3 %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72</c:v>
                </c:pt>
                <c:pt idx="1">
                  <c:v>8</c:v>
                </c:pt>
                <c:pt idx="2">
                  <c:v>1</c:v>
                </c:pt>
                <c:pt idx="3">
                  <c:v>13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25282487880121"/>
          <c:y val="2.6455393845128319E-2"/>
        </c:manualLayout>
      </c:layout>
      <c:overlay val="0"/>
      <c:txPr>
        <a:bodyPr/>
        <a:lstStyle/>
        <a:p>
          <a:pPr>
            <a:defRPr sz="2400"/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Ziegen 70.356 t</c:v>
                </c:pt>
              </c:strCache>
            </c:strRef>
          </c:tx>
          <c:dPt>
            <c:idx val="0"/>
            <c:bubble3D val="0"/>
            <c:spPr>
              <a:solidFill>
                <a:srgbClr val="627A32"/>
              </a:solidFill>
            </c:spPr>
          </c:dPt>
          <c:dPt>
            <c:idx val="1"/>
            <c:bubble3D val="0"/>
            <c:spPr>
              <a:solidFill>
                <a:srgbClr val="81A042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CC9900"/>
              </a:solidFill>
            </c:spPr>
          </c:dPt>
          <c:dPt>
            <c:idx val="4"/>
            <c:bubble3D val="0"/>
            <c:spPr>
              <a:solidFill>
                <a:srgbClr val="996633"/>
              </a:solidFill>
            </c:spPr>
          </c:dPt>
          <c:dPt>
            <c:idx val="5"/>
            <c:bubble3D val="0"/>
            <c:spPr>
              <a:solidFill>
                <a:srgbClr val="663300"/>
              </a:solidFill>
            </c:spPr>
          </c:dPt>
          <c:cat>
            <c:strRef>
              <c:f>Tabelle1!$A$2:$A$7</c:f>
              <c:strCache>
                <c:ptCount val="6"/>
                <c:pt idx="0">
                  <c:v>Grünland- und Feldfutterbau 73 %</c:v>
                </c:pt>
                <c:pt idx="1">
                  <c:v>Silomais 6 %</c:v>
                </c:pt>
                <c:pt idx="2">
                  <c:v>Eiweißfrüchte 1 %</c:v>
                </c:pt>
                <c:pt idx="3">
                  <c:v>Getreide 8 %</c:v>
                </c:pt>
                <c:pt idx="4">
                  <c:v>Ölfrüchte 9 %</c:v>
                </c:pt>
                <c:pt idx="5">
                  <c:v>Industrieprodukte 4 %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73</c:v>
                </c:pt>
                <c:pt idx="1">
                  <c:v>6</c:v>
                </c:pt>
                <c:pt idx="2">
                  <c:v>1</c:v>
                </c:pt>
                <c:pt idx="3">
                  <c:v>8</c:v>
                </c:pt>
                <c:pt idx="4">
                  <c:v>9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093889166263992"/>
          <c:y val="3.9283614810911451E-2"/>
        </c:manualLayout>
      </c:layout>
      <c:overlay val="0"/>
      <c:txPr>
        <a:bodyPr/>
        <a:lstStyle/>
        <a:p>
          <a:pPr>
            <a:defRPr sz="2400"/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Pferde 43.690 t</c:v>
                </c:pt>
              </c:strCache>
            </c:strRef>
          </c:tx>
          <c:dPt>
            <c:idx val="0"/>
            <c:bubble3D val="0"/>
            <c:spPr>
              <a:solidFill>
                <a:srgbClr val="627A32"/>
              </a:solidFill>
            </c:spPr>
          </c:dPt>
          <c:dPt>
            <c:idx val="1"/>
            <c:bubble3D val="0"/>
            <c:spPr>
              <a:solidFill>
                <a:srgbClr val="81A042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CC9900"/>
              </a:solidFill>
            </c:spPr>
          </c:dPt>
          <c:dPt>
            <c:idx val="4"/>
            <c:bubble3D val="0"/>
            <c:spPr>
              <a:solidFill>
                <a:srgbClr val="663300"/>
              </a:solidFill>
            </c:spPr>
          </c:dPt>
          <c:cat>
            <c:strRef>
              <c:f>Tabelle1!$A$2:$A$6</c:f>
              <c:strCache>
                <c:ptCount val="5"/>
                <c:pt idx="0">
                  <c:v>Grünland- und Feldfutterbau 74 %</c:v>
                </c:pt>
                <c:pt idx="1">
                  <c:v>Silomais 4 %</c:v>
                </c:pt>
                <c:pt idx="2">
                  <c:v>Eiweißfrüchte 3,3 %</c:v>
                </c:pt>
                <c:pt idx="3">
                  <c:v>Getreide 18%</c:v>
                </c:pt>
                <c:pt idx="4">
                  <c:v>Öl- und Industriefrüchte 0,7 %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74</c:v>
                </c:pt>
                <c:pt idx="1">
                  <c:v>4</c:v>
                </c:pt>
                <c:pt idx="2">
                  <c:v>3.3</c:v>
                </c:pt>
                <c:pt idx="3">
                  <c:v>18</c:v>
                </c:pt>
                <c:pt idx="4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144335368359342"/>
          <c:y val="0.22096217731782467"/>
          <c:w val="0.45855664631640664"/>
          <c:h val="0.77903782268217536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Schweine 355.579 t</c:v>
                </c:pt>
              </c:strCache>
            </c:strRef>
          </c:tx>
          <c:dPt>
            <c:idx val="0"/>
            <c:bubble3D val="0"/>
            <c:spPr>
              <a:solidFill>
                <a:srgbClr val="627A32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CC99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996600"/>
              </a:solidFill>
            </c:spPr>
          </c:dPt>
          <c:dPt>
            <c:idx val="5"/>
            <c:bubble3D val="0"/>
            <c:spPr>
              <a:solidFill>
                <a:srgbClr val="663300"/>
              </a:solidFill>
            </c:spPr>
          </c:dPt>
          <c:dPt>
            <c:idx val="6"/>
            <c:bubble3D val="0"/>
            <c:spPr>
              <a:solidFill>
                <a:srgbClr val="008000"/>
              </a:solidFill>
            </c:spPr>
          </c:dPt>
          <c:cat>
            <c:strRef>
              <c:f>Tabelle1!$A$2:$A$8</c:f>
              <c:strCache>
                <c:ptCount val="7"/>
                <c:pt idx="1">
                  <c:v>Eiweißfuttermittel (Soja) 36 %</c:v>
                </c:pt>
                <c:pt idx="2">
                  <c:v>Getreide 26 %</c:v>
                </c:pt>
                <c:pt idx="3">
                  <c:v>Körnermais 18 %</c:v>
                </c:pt>
                <c:pt idx="4">
                  <c:v>Ölfrüchte 12 %</c:v>
                </c:pt>
                <c:pt idx="5">
                  <c:v>Industriefrüchte 7 %</c:v>
                </c:pt>
                <c:pt idx="6">
                  <c:v>Grünland, Feldfutter, Silomais 1 %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1">
                  <c:v>36</c:v>
                </c:pt>
                <c:pt idx="2">
                  <c:v>26</c:v>
                </c:pt>
                <c:pt idx="3">
                  <c:v>18</c:v>
                </c:pt>
                <c:pt idx="4">
                  <c:v>12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8389982502187221"/>
          <c:y val="0.13486851378039252"/>
          <c:w val="0.40221128608923884"/>
          <c:h val="0.8191523495730989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Geflügel 123.878 t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CC99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996600"/>
              </a:solidFill>
            </c:spPr>
          </c:dPt>
          <c:dPt>
            <c:idx val="4"/>
            <c:bubble3D val="0"/>
            <c:spPr>
              <a:solidFill>
                <a:srgbClr val="663300"/>
              </a:solidFill>
            </c:spPr>
          </c:dPt>
          <c:dPt>
            <c:idx val="5"/>
            <c:bubble3D val="0"/>
            <c:spPr>
              <a:solidFill>
                <a:srgbClr val="627A32"/>
              </a:solidFill>
            </c:spPr>
          </c:dPt>
          <c:cat>
            <c:strRef>
              <c:f>Tabelle1!$A$2:$A$7</c:f>
              <c:strCache>
                <c:ptCount val="6"/>
                <c:pt idx="0">
                  <c:v>Eiweißfuttermittel 60 %</c:v>
                </c:pt>
                <c:pt idx="1">
                  <c:v>Getreide 13 %</c:v>
                </c:pt>
                <c:pt idx="2">
                  <c:v>Körnermais 10 %</c:v>
                </c:pt>
                <c:pt idx="3">
                  <c:v>Ölfrüchte 12 %</c:v>
                </c:pt>
                <c:pt idx="4">
                  <c:v>Industriefrüchte 4 %</c:v>
                </c:pt>
                <c:pt idx="5">
                  <c:v>Grünland, Feldfutter, Silomais 2 %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60</c:v>
                </c:pt>
                <c:pt idx="1">
                  <c:v>13</c:v>
                </c:pt>
                <c:pt idx="2">
                  <c:v>10</c:v>
                </c:pt>
                <c:pt idx="3">
                  <c:v>12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479849741235002"/>
          <c:y val="9.4262746847572493E-2"/>
          <c:w val="0.40221128608923884"/>
          <c:h val="0.90573725315242748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0.14978</cdr:x>
      <cdr:y>0.04975</cdr:y>
    </cdr:from>
    <cdr:to>
      <cdr:x>0.29569</cdr:x>
      <cdr:y>0.12014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245196" y="268655"/>
          <a:ext cx="1212995" cy="380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AT" sz="2000" dirty="0"/>
            <a:t>1.069.926</a:t>
          </a:r>
        </a:p>
      </cdr:txBody>
    </cdr:sp>
  </cdr:relSizeAnchor>
  <cdr:relSizeAnchor xmlns:cdr="http://schemas.openxmlformats.org/drawingml/2006/chartDrawing">
    <cdr:from>
      <cdr:x>0.17577</cdr:x>
      <cdr:y>0.41006</cdr:y>
    </cdr:from>
    <cdr:to>
      <cdr:x>0.28512</cdr:x>
      <cdr:y>0.49006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461231" y="2214570"/>
          <a:ext cx="90902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AT" sz="2000" dirty="0"/>
            <a:t>77 %</a:t>
          </a:r>
        </a:p>
      </cdr:txBody>
    </cdr:sp>
  </cdr:relSizeAnchor>
  <cdr:relSizeAnchor xmlns:cdr="http://schemas.openxmlformats.org/drawingml/2006/chartDrawing">
    <cdr:from>
      <cdr:x>0.17577</cdr:x>
      <cdr:y>0.14308</cdr:y>
    </cdr:from>
    <cdr:to>
      <cdr:x>0.2842</cdr:x>
      <cdr:y>0.24883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461230" y="772718"/>
          <a:ext cx="901401" cy="571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AT" sz="2000" dirty="0" smtClean="0"/>
            <a:t>23 </a:t>
          </a:r>
          <a:r>
            <a:rPr lang="de-AT" sz="2000" dirty="0"/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829A-6732-49F8-B542-AF978A51F3E4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009E-0055-4ABB-BFF3-029D406AB4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0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3911-63E5-4E1B-B2C2-3A083D24EF76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2BFC-E2CD-4AF3-BBDD-6E727B3608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74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9" indent="-285726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07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70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32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95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59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22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84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A77B95-2E1B-4B62-90D7-3DCD6653ADF9}" type="slidenum">
              <a:rPr lang="de-AT" sz="1200"/>
              <a:pPr eaLnBrk="1" hangingPunct="1"/>
              <a:t>10</a:t>
            </a:fld>
            <a:endParaRPr lang="de-AT" sz="1200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60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6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13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814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55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924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26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244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55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34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6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34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41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232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95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50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9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4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98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9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95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5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2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819"/>
          <a:stretch>
            <a:fillRect/>
          </a:stretch>
        </p:blipFill>
        <p:spPr bwMode="auto">
          <a:xfrm>
            <a:off x="-34925" y="-25400"/>
            <a:ext cx="92868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  <a:p>
            <a:pPr lvl="4"/>
            <a:r>
              <a:rPr lang="de-AT" altLang="de-DE" dirty="0" smtClean="0"/>
              <a:t>Fünfte Ebene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691680" y="6290156"/>
            <a:ext cx="568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Univ.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Dr. Karl Buchgraber</a:t>
            </a:r>
            <a:b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für Pflanzenbau und Kulturlandschaft</a:t>
            </a:r>
            <a:endParaRPr lang="de-AT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4" y="6192688"/>
            <a:ext cx="72446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1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132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132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132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2102" y="1844824"/>
            <a:ext cx="8784976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2">
                    <a:lumMod val="25000"/>
                  </a:schemeClr>
                </a:solidFill>
              </a:rPr>
              <a:t>Nutzungszeitpunkt und Inhaltsstoffe</a:t>
            </a:r>
            <a:endParaRPr lang="de-AT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68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80"/>
          <p:cNvSpPr>
            <a:spLocks noChangeArrowheads="1"/>
          </p:cNvSpPr>
          <p:nvPr/>
        </p:nvSpPr>
        <p:spPr bwMode="auto">
          <a:xfrm>
            <a:off x="0" y="930275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800" b="1" dirty="0">
                <a:solidFill>
                  <a:srgbClr val="006600"/>
                </a:solidFill>
                <a:latin typeface="Calibri" panose="020F0502020204030204" pitchFamily="34" charset="0"/>
              </a:rPr>
              <a:t>Formel für den Rohproteingehalt/kg TM </a:t>
            </a:r>
          </a:p>
          <a:p>
            <a:pPr algn="ctr"/>
            <a:r>
              <a:rPr lang="de-DE" sz="2800" b="1" dirty="0">
                <a:solidFill>
                  <a:srgbClr val="006600"/>
                </a:solidFill>
                <a:latin typeface="Calibri" panose="020F0502020204030204" pitchFamily="34" charset="0"/>
              </a:rPr>
              <a:t>beim Ähren- und Rispenschieben </a:t>
            </a:r>
          </a:p>
          <a:p>
            <a:pPr algn="ctr"/>
            <a:r>
              <a:rPr lang="de-DE" sz="2800" b="1" dirty="0">
                <a:solidFill>
                  <a:srgbClr val="006600"/>
                </a:solidFill>
                <a:latin typeface="Calibri" panose="020F0502020204030204" pitchFamily="34" charset="0"/>
              </a:rPr>
              <a:t>von Grünlandfutter</a:t>
            </a:r>
            <a:endParaRPr lang="de-AT" sz="2800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grpSp>
        <p:nvGrpSpPr>
          <p:cNvPr id="286903" name="Group 183"/>
          <p:cNvGrpSpPr>
            <a:grpSpLocks/>
          </p:cNvGrpSpPr>
          <p:nvPr/>
        </p:nvGrpSpPr>
        <p:grpSpPr bwMode="auto">
          <a:xfrm>
            <a:off x="533400" y="3054350"/>
            <a:ext cx="8458200" cy="884238"/>
            <a:chOff x="336" y="1924"/>
            <a:chExt cx="5328" cy="557"/>
          </a:xfrm>
        </p:grpSpPr>
        <p:sp>
          <p:nvSpPr>
            <p:cNvPr id="81924" name="Text Box 181"/>
            <p:cNvSpPr txBox="1">
              <a:spLocks noChangeArrowheads="1"/>
            </p:cNvSpPr>
            <p:nvPr/>
          </p:nvSpPr>
          <p:spPr bwMode="auto">
            <a:xfrm>
              <a:off x="336" y="1924"/>
              <a:ext cx="2016" cy="5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b="1" dirty="0">
                  <a:latin typeface="Calibri" panose="020F0502020204030204" pitchFamily="34" charset="0"/>
                </a:rPr>
                <a:t>Rohproteingehalt im Gesamtfutter</a:t>
              </a:r>
              <a:endParaRPr lang="de-AT" b="1" dirty="0">
                <a:latin typeface="Calibri" panose="020F0502020204030204" pitchFamily="34" charset="0"/>
              </a:endParaRPr>
            </a:p>
          </p:txBody>
        </p:sp>
        <p:sp>
          <p:nvSpPr>
            <p:cNvPr id="81925" name="Rectangle 182"/>
            <p:cNvSpPr>
              <a:spLocks noChangeArrowheads="1"/>
            </p:cNvSpPr>
            <p:nvPr/>
          </p:nvSpPr>
          <p:spPr bwMode="auto">
            <a:xfrm>
              <a:off x="1824" y="1924"/>
              <a:ext cx="3840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2"/>
              <a:r>
                <a:rPr lang="de-AT" b="1" dirty="0">
                  <a:latin typeface="Calibri" panose="020F0502020204030204" pitchFamily="34" charset="0"/>
                </a:rPr>
                <a:t>= 150 g </a:t>
              </a:r>
              <a:r>
                <a:rPr lang="de-AT" sz="2800" b="1" dirty="0">
                  <a:latin typeface="Calibri" panose="020F0502020204030204" pitchFamily="34" charset="0"/>
                </a:rPr>
                <a:t>+</a:t>
              </a:r>
              <a:r>
                <a:rPr lang="de-AT" b="1" dirty="0">
                  <a:latin typeface="Calibri" panose="020F0502020204030204" pitchFamily="34" charset="0"/>
                </a:rPr>
                <a:t> (Gewichtsprozent </a:t>
              </a:r>
            </a:p>
            <a:p>
              <a:pPr lvl="2"/>
              <a:r>
                <a:rPr lang="de-AT" b="1" dirty="0">
                  <a:latin typeface="Calibri" panose="020F0502020204030204" pitchFamily="34" charset="0"/>
                </a:rPr>
                <a:t>	</a:t>
              </a:r>
              <a:r>
                <a:rPr lang="de-DE" b="1" dirty="0">
                  <a:latin typeface="Calibri" panose="020F0502020204030204" pitchFamily="34" charset="0"/>
                </a:rPr>
                <a:t>       </a:t>
              </a:r>
              <a:r>
                <a:rPr lang="de-AT" b="1" dirty="0">
                  <a:latin typeface="Calibri" panose="020F0502020204030204" pitchFamily="34" charset="0"/>
                </a:rPr>
                <a:t>Kleeanteil x 0,5 g)</a:t>
              </a: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2092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2800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2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885750121"/>
              </p:ext>
            </p:extLst>
          </p:nvPr>
        </p:nvGraphicFramePr>
        <p:xfrm>
          <a:off x="662508" y="1144121"/>
          <a:ext cx="831331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49473" y="1700808"/>
            <a:ext cx="492125" cy="37477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AT" sz="2400" dirty="0">
                <a:effectLst/>
                <a:ea typeface="Calibri"/>
                <a:cs typeface="Times New Roman"/>
              </a:rPr>
              <a:t>Rohprotein in t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6542067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/>
              <a:t>Quelle: Daten der Futterbilanz 2010/2011 (Steinwidder, Krimberger und Bader, persönliche Mitteilung 2013)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95535" y="188640"/>
            <a:ext cx="8496947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Rohproteinbedarf und Rohproteinherkunft bei den landwirtschaftlichen Nutztieren in Österreich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3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797487575"/>
              </p:ext>
            </p:extLst>
          </p:nvPr>
        </p:nvGraphicFramePr>
        <p:xfrm>
          <a:off x="755576" y="1412776"/>
          <a:ext cx="8064896" cy="463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eck 2"/>
          <p:cNvSpPr/>
          <p:nvPr/>
        </p:nvSpPr>
        <p:spPr>
          <a:xfrm>
            <a:off x="0" y="658100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/>
              <a:t>Quelle: Daten der Futterbilanz für Österreich 2010/2011 (Steinwidder, Krimberger und Bader, persönliche Mitteilung 2013)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51520" y="116632"/>
            <a:ext cx="871296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Rohproteinfütterung der Rinder insbesondere Milch- und Mutterkühe in Österreich im Jahre 2010/2011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114837580"/>
              </p:ext>
            </p:extLst>
          </p:nvPr>
        </p:nvGraphicFramePr>
        <p:xfrm>
          <a:off x="539552" y="1340768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eck 2"/>
          <p:cNvSpPr/>
          <p:nvPr/>
        </p:nvSpPr>
        <p:spPr>
          <a:xfrm>
            <a:off x="0" y="658100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/>
              <a:t>Quelle: Daten der Futterbilanz für Österreich 2010/2011 (Steinwidder, Krimberger und Bader, persönliche Mitteilung 2013)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15516" y="178515"/>
            <a:ext cx="871296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Rohproteinfütterung der Rinder insbesondere der Milchkühe in Österreich im Jahre 2010/2011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0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83714263"/>
              </p:ext>
            </p:extLst>
          </p:nvPr>
        </p:nvGraphicFramePr>
        <p:xfrm>
          <a:off x="179512" y="1268760"/>
          <a:ext cx="8784975" cy="517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eck 2"/>
          <p:cNvSpPr/>
          <p:nvPr/>
        </p:nvSpPr>
        <p:spPr>
          <a:xfrm>
            <a:off x="0" y="658100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/>
              <a:t>Quelle: Daten der Futterbilanz für Österreich 2010/2011 (Steinwidder, Krimberger und Bader, persönliche Mitteilung 2013)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51520" y="191423"/>
            <a:ext cx="8712968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Rohproteinfütterung der Mutterkühe in Österreich im Jahre 2010/2011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2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216885511"/>
              </p:ext>
            </p:extLst>
          </p:nvPr>
        </p:nvGraphicFramePr>
        <p:xfrm>
          <a:off x="107504" y="1066974"/>
          <a:ext cx="5040560" cy="315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64167783"/>
              </p:ext>
            </p:extLst>
          </p:nvPr>
        </p:nvGraphicFramePr>
        <p:xfrm>
          <a:off x="3995937" y="1066974"/>
          <a:ext cx="5139258" cy="308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893038647"/>
              </p:ext>
            </p:extLst>
          </p:nvPr>
        </p:nvGraphicFramePr>
        <p:xfrm>
          <a:off x="1979712" y="3362509"/>
          <a:ext cx="5976664" cy="321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hteck 4"/>
          <p:cNvSpPr/>
          <p:nvPr/>
        </p:nvSpPr>
        <p:spPr>
          <a:xfrm>
            <a:off x="0" y="658100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/>
              <a:t>Quelle: Daten der Futterbilanz für Österreich 2010/2011 (Steinwidder, Krimberger und Bader, persönliche Mitteilung 2013)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51520" y="116632"/>
            <a:ext cx="8712968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Rohproteinfütterung bei Schafen, Ziegen und Pferden in Österreich im Jahre 2010/2011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470766448"/>
              </p:ext>
            </p:extLst>
          </p:nvPr>
        </p:nvGraphicFramePr>
        <p:xfrm>
          <a:off x="251520" y="1196752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eck 2"/>
          <p:cNvSpPr/>
          <p:nvPr/>
        </p:nvSpPr>
        <p:spPr>
          <a:xfrm>
            <a:off x="0" y="658100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/>
              <a:t>Quelle: Daten der Futterbilanz für Österreich 2010/2011 (Steinwidder, Krimberger und Bader, persönliche Mitteilung 2013)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51520" y="191423"/>
            <a:ext cx="8568952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Rohproteinfütterung der Schweine in Österreich im Jahre 2010/2011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8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587192247"/>
              </p:ext>
            </p:extLst>
          </p:nvPr>
        </p:nvGraphicFramePr>
        <p:xfrm>
          <a:off x="899592" y="1484784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eck 2"/>
          <p:cNvSpPr/>
          <p:nvPr/>
        </p:nvSpPr>
        <p:spPr>
          <a:xfrm>
            <a:off x="0" y="658100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/>
              <a:t>Quelle: Daten der Futterbilanz für Österreich 2010/2011 (Steinwidder, Krimberger und Bader, persönliche Mitteilung 2013)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51520" y="191423"/>
            <a:ext cx="864096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Rohproteinfütterung von Geflügel in Österreich im Jahre 2010/2011</a:t>
            </a:r>
            <a:endParaRPr lang="de-DE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3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44624"/>
            <a:ext cx="878497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Energiegehalt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in MJ NEL/kg TM beim ersten Aufwuchs in Abhängigkeit vom Pflanzenbestand, von der Nutzungsform und vom Vegetationsstadium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6" y="1052736"/>
            <a:ext cx="7848228" cy="505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48410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16632"/>
            <a:ext cx="878497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Entwicklungsstadien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der Leitgräser (Knaulgras, Goldhafer) in Bezug auf Gerüstsubstanzen und Energie­gehalt bei unterschiedlichen Vegetationsstadien 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7" y="1124744"/>
            <a:ext cx="805003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sp>
        <p:nvSpPr>
          <p:cNvPr id="6" name="Textfeld 5"/>
          <p:cNvSpPr txBox="1"/>
          <p:nvPr/>
        </p:nvSpPr>
        <p:spPr>
          <a:xfrm>
            <a:off x="401753" y="66169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71490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Veränderung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der Omega-3-Fettsäuren und konjugierte Linolsäuren in Abhängigkeit der Futterkomponenten (BRAACH 2013). 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0" y="1124744"/>
            <a:ext cx="75008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00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\\storage02\institut2\Gruenland\Heidi\Zeitgemäße Grünlandbewirtschaftung\3. Auflage 2018\Verwendete Bilder\Bild 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9637"/>
            <a:ext cx="7560840" cy="533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7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260648"/>
            <a:ext cx="864096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Rohaschegehalte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und erdige Verschmutzung im Grünlandfutter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3" y="764704"/>
            <a:ext cx="834434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45641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71296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Gehalt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der Artengruppen an Mengen- und Spurenelementen </a:t>
            </a:r>
            <a:r>
              <a:rPr lang="de-DE" sz="1200" b="1" dirty="0">
                <a:solidFill>
                  <a:schemeClr val="bg2">
                    <a:lumMod val="25000"/>
                  </a:schemeClr>
                </a:solidFill>
              </a:rPr>
              <a:t>(MEISTER und LEHMANN, 1988)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484587"/>
              </p:ext>
            </p:extLst>
          </p:nvPr>
        </p:nvGraphicFramePr>
        <p:xfrm>
          <a:off x="647564" y="2420888"/>
          <a:ext cx="792087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576064"/>
                <a:gridCol w="648072"/>
                <a:gridCol w="576064"/>
                <a:gridCol w="576064"/>
                <a:gridCol w="701238"/>
                <a:gridCol w="1098962"/>
                <a:gridCol w="1044116"/>
                <a:gridCol w="1188131"/>
              </a:tblGrid>
              <a:tr h="370840">
                <a:tc rowSpan="2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chemeClr val="bg2">
                        <a:lumMod val="25000"/>
                        <a:alpha val="82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Mengenelemente g/kg</a:t>
                      </a:r>
                      <a:r>
                        <a:rPr lang="de-AT" baseline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TM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alpha val="8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Spurenelemente mg/kg TM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  <a:alpha val="8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err="1" smtClean="0"/>
                        <a:t>Ca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P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Mg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K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Na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err="1" smtClean="0"/>
                        <a:t>Mn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err="1" smtClean="0"/>
                        <a:t>Zn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err="1" smtClean="0"/>
                        <a:t>Cu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Gräser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1,5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23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0,20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Leguminosen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2,8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23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0,25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Kräuter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3,5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3,5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0,30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12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5827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260648"/>
            <a:ext cx="871296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Mineralstoffgehalt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einzelner Pflanzenarten zum Zeitpunkt der Weidereife von Knaulgras </a:t>
            </a:r>
            <a:r>
              <a:rPr lang="de-DE" sz="1200" b="1" dirty="0">
                <a:solidFill>
                  <a:schemeClr val="bg2">
                    <a:lumMod val="25000"/>
                  </a:schemeClr>
                </a:solidFill>
              </a:rPr>
              <a:t>(MEISTER und LEHMANN, 1988)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458175"/>
              </p:ext>
            </p:extLst>
          </p:nvPr>
        </p:nvGraphicFramePr>
        <p:xfrm>
          <a:off x="251520" y="1916832"/>
          <a:ext cx="839211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1080120"/>
                <a:gridCol w="720080"/>
                <a:gridCol w="720080"/>
                <a:gridCol w="720080"/>
                <a:gridCol w="68725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Pflanzenart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Rohfaser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Ca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P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Mg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K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g/kg TM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Knaulgras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186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4,5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4,9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1,8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40,3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Wiesenfuchsschwanz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220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3,4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1,7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37,0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Kuhblume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101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8,8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2,9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33,8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Bärenklau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94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13,8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5,7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2,9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46,2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Kriechender Hahnenfuß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113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8,6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2,8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44,4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Wiesenknöterich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110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5,6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5,2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4,8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26,8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670369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8712968" cy="8925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Empfehlungen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zur Versorgung von Milchkühen mit Kalzium, Phosphor, Magnesium und Natrium pro Tier und Leistungsbedarf </a:t>
            </a:r>
            <a:r>
              <a:rPr lang="de-DE" sz="1200" b="1" dirty="0">
                <a:solidFill>
                  <a:schemeClr val="bg2">
                    <a:lumMod val="25000"/>
                  </a:schemeClr>
                </a:solidFill>
              </a:rPr>
              <a:t>(Gesellschaft für Ernährungsphysiologie, </a:t>
            </a:r>
            <a:r>
              <a:rPr lang="de-DE" sz="1200" b="1" dirty="0" smtClean="0">
                <a:solidFill>
                  <a:schemeClr val="bg2">
                    <a:lumMod val="25000"/>
                  </a:schemeClr>
                </a:solidFill>
              </a:rPr>
              <a:t>2001)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18385"/>
              </p:ext>
            </p:extLst>
          </p:nvPr>
        </p:nvGraphicFramePr>
        <p:xfrm>
          <a:off x="539552" y="1700808"/>
          <a:ext cx="7920882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Milch</a:t>
                      </a:r>
                    </a:p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kg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TM-Aufnahme</a:t>
                      </a:r>
                    </a:p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kg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Kalzium</a:t>
                      </a:r>
                    </a:p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g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Phosphor</a:t>
                      </a:r>
                    </a:p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g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Magnesium</a:t>
                      </a:r>
                    </a:p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g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Natrium</a:t>
                      </a:r>
                    </a:p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g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10,0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32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12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12,0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14,0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22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15,5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82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22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17,5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98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19,5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114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32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21,0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130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22,0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144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402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7746" y="116632"/>
            <a:ext cx="882674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Durchschnittliche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Spurenelementgehalte in mg/kg TM im Grünlandfutter Österreichs </a:t>
            </a:r>
            <a:r>
              <a:rPr lang="de-DE" sz="1200" b="1" dirty="0">
                <a:solidFill>
                  <a:schemeClr val="bg2">
                    <a:lumMod val="25000"/>
                  </a:schemeClr>
                </a:solidFill>
              </a:rPr>
              <a:t>(MAB, 2000)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46349"/>
              </p:ext>
            </p:extLst>
          </p:nvPr>
        </p:nvGraphicFramePr>
        <p:xfrm>
          <a:off x="245759" y="1052736"/>
          <a:ext cx="8610715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997"/>
                <a:gridCol w="1224136"/>
                <a:gridCol w="1224136"/>
                <a:gridCol w="1368152"/>
                <a:gridCol w="1296144"/>
                <a:gridCol w="136815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Nutzungsformen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Eisen</a:t>
                      </a:r>
                    </a:p>
                    <a:p>
                      <a:pPr algn="ctr"/>
                      <a:r>
                        <a:rPr lang="de-AT" dirty="0" err="1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Fe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Mangan</a:t>
                      </a:r>
                    </a:p>
                    <a:p>
                      <a:pPr algn="ctr"/>
                      <a:r>
                        <a:rPr lang="de-AT" dirty="0" err="1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Mn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Zink</a:t>
                      </a:r>
                    </a:p>
                    <a:p>
                      <a:pPr algn="ctr"/>
                      <a:r>
                        <a:rPr lang="de-AT" dirty="0" err="1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Zb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Kupfer</a:t>
                      </a:r>
                    </a:p>
                    <a:p>
                      <a:pPr algn="ctr"/>
                      <a:r>
                        <a:rPr lang="de-AT" dirty="0" err="1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Cu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Selen</a:t>
                      </a:r>
                    </a:p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Se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Einschnittwiesen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479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223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46,4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6,5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0,027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Zweischnittwiesen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513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155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41,9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7,8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0,023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Dreischnittwiesen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450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119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39,1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7,6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0,017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Vielschnittwiesen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698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84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36,0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7,0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0,041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Mähweiden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855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117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42,8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8,4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0,077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Kulturweiden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1196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123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48,6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9,1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0,050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Feldfutter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500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33,6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9,5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0,009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Extensives Grünland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568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213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46,1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7,5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0,026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Durchschnitt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586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138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41,3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7,8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 smtClean="0"/>
                        <a:t>0,028</a:t>
                      </a:r>
                      <a:endParaRPr lang="de-AT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Normalwerte für die Versorgung der Tiere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über 100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60 - 100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30 - 40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5 - 10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0,1 – 0,2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890388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885698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bg2">
                    <a:lumMod val="25000"/>
                  </a:schemeClr>
                </a:solidFill>
              </a:rPr>
              <a:t>β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de-DE" sz="2000" b="1" dirty="0" err="1" smtClean="0">
                <a:solidFill>
                  <a:schemeClr val="bg2">
                    <a:lumMod val="25000"/>
                  </a:schemeClr>
                </a:solidFill>
              </a:rPr>
              <a:t>Carotingehalt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in Grünlandmischbeständen in Abhängigkeit vom Vegetationsstadium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0272"/>
            <a:ext cx="6696744" cy="464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555062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\\storage02\institut2\Gruenland\Heidi\Zeitgemäße Grünlandbewirtschaftung\3. Auflage 2018\Verwendete Bilder\Bild 6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33" y="1052736"/>
            <a:ext cx="6841461" cy="45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19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Grundfutterkenndaten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(Grassilagen, Gärheu, Heu und Grummet) für den Einsatz in der Fütterung 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4549"/>
              </p:ext>
            </p:extLst>
          </p:nvPr>
        </p:nvGraphicFramePr>
        <p:xfrm>
          <a:off x="251520" y="1628800"/>
          <a:ext cx="856895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370840">
                <a:tc>
                  <a:txBody>
                    <a:bodyPr/>
                    <a:lstStyle/>
                    <a:p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Normalbereich in der Praxis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Spitzenqualitäten für Hochleistungstiere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Energiegehalt in MJ</a:t>
                      </a:r>
                      <a:r>
                        <a:rPr lang="de-AT" baseline="0" dirty="0" smtClean="0"/>
                        <a:t> NEL/kg TM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4,8 – 5,8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5,9 – 6,7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Verdaulichkeit</a:t>
                      </a:r>
                      <a:r>
                        <a:rPr lang="de-AT" baseline="0" dirty="0" smtClean="0"/>
                        <a:t> der org. Masse in %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65 – 70 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71 – 80 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Zellwandbestandteile und Gerüstsubstanzen % </a:t>
                      </a:r>
                      <a:r>
                        <a:rPr lang="de-AT" dirty="0" err="1" smtClean="0"/>
                        <a:t>i.d</a:t>
                      </a:r>
                      <a:r>
                        <a:rPr lang="de-AT" dirty="0" smtClean="0"/>
                        <a:t>. TM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10 – 14 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15 – 20 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Rohprotein %</a:t>
                      </a:r>
                      <a:r>
                        <a:rPr lang="de-AT" baseline="0" dirty="0" smtClean="0"/>
                        <a:t> i. d. TM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10 – 14 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15 – 20 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Carotingehalt</a:t>
                      </a:r>
                      <a:r>
                        <a:rPr lang="de-AT" dirty="0" smtClean="0"/>
                        <a:t> in mg/kg TM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50 – 100 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101 – 140 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Hygienische Belastung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mittel bis hoch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gering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16138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torage02\institut2\Gruenland\Heidi\Zeitgemäße Grünlandbewirtschaftung\3. Auflage 2018\Verwendete Bilder\Seite 95_Goldha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271954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61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storage02\institut2\Gruenland\Heidi\Zeitgemäße Grünlandbewirtschaftung\3. Auflage 2018\Verwendete Bilder\Seite 95_Knaulgras_ÄhrenRispenschieb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960440" cy="605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61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storage02\institut2\Gruenland\Heidi\Zeitgemäße Grünlandbewirtschaftung\3. Auflage 2018\Verwendete Bilder\Seite 95_Knaulgras_Blü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352"/>
            <a:ext cx="4320480" cy="61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84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16632"/>
            <a:ext cx="864096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Auftrennung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der Nährstoffe eines Futtermittels in Zellinhaltsstoffe und in Gerüstsubstanzen </a:t>
            </a:r>
            <a:r>
              <a:rPr lang="de-DE" sz="1200" b="1" dirty="0">
                <a:solidFill>
                  <a:schemeClr val="bg2">
                    <a:lumMod val="25000"/>
                  </a:schemeClr>
                </a:solidFill>
              </a:rPr>
              <a:t>(GRUBER, 2017)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34" y="908720"/>
            <a:ext cx="4206900" cy="554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48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5590" y="116632"/>
            <a:ext cx="871296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Einfluss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der Vegetationsstadien auf die Zellwandbestandteile und Gerüstsubstanzen im </a:t>
            </a:r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Grünlandfutter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96752"/>
            <a:ext cx="7056930" cy="44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43747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64096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Einfluss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des Nutzungszeitpunktes auf den Rohproteingehalt von Dauergrünland im 1. Aufwuchs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Bild 2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18698" r="745" b="656"/>
          <a:stretch/>
        </p:blipFill>
        <p:spPr bwMode="auto">
          <a:xfrm>
            <a:off x="1187624" y="1340768"/>
            <a:ext cx="6768752" cy="4176464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81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storage02\institut2\Gruenland\Heidi\Zeitgemäße Grünlandbewirtschaftung\3. Auflage 2018\Verwendete Bilder\Titel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4641"/>
            <a:ext cx="6912767" cy="461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3418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Ã¤sentation_hblfa_Ra_Gu_Vorlage">
  <a:themeElements>
    <a:clrScheme name="Benutzerdefiniert 1">
      <a:dk1>
        <a:sysClr val="windowText" lastClr="000000"/>
      </a:dk1>
      <a:lt1>
        <a:sysClr val="window" lastClr="FFFFFF"/>
      </a:lt1>
      <a:dk2>
        <a:srgbClr val="006600"/>
      </a:dk2>
      <a:lt2>
        <a:srgbClr val="EEECE1"/>
      </a:lt2>
      <a:accent1>
        <a:srgbClr val="0066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6600"/>
      </a:accent5>
      <a:accent6>
        <a:srgbClr val="F79646"/>
      </a:accent6>
      <a:hlink>
        <a:srgbClr val="006600"/>
      </a:hlink>
      <a:folHlink>
        <a:srgbClr val="003300"/>
      </a:folHlink>
    </a:clrScheme>
    <a:fontScheme name="Praesentation_lfz_Raumberg_Gumpenstein_0701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aesentation_lfz_Raumberg_Gumpenstein_0701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Bildschirmpräsentation (4:3)</PresentationFormat>
  <Paragraphs>297</Paragraphs>
  <Slides>29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Larissa</vt:lpstr>
      <vt:lpstr>PrÃ¤sentation_hblfa_Ra_Gu_Vorlage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Heidelinde Kals</dc:creator>
  <cp:lastModifiedBy>Angelika Sitzwohl</cp:lastModifiedBy>
  <cp:revision>368</cp:revision>
  <cp:lastPrinted>2018-04-18T08:17:49Z</cp:lastPrinted>
  <dcterms:created xsi:type="dcterms:W3CDTF">2018-04-11T06:01:13Z</dcterms:created>
  <dcterms:modified xsi:type="dcterms:W3CDTF">2018-07-02T08:31:28Z</dcterms:modified>
</cp:coreProperties>
</file>