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391" r:id="rId3"/>
    <p:sldId id="307" r:id="rId4"/>
    <p:sldId id="464" r:id="rId5"/>
    <p:sldId id="465" r:id="rId6"/>
    <p:sldId id="308" r:id="rId7"/>
    <p:sldId id="431" r:id="rId8"/>
    <p:sldId id="309" r:id="rId9"/>
    <p:sldId id="466" r:id="rId10"/>
    <p:sldId id="467" r:id="rId11"/>
    <p:sldId id="468" r:id="rId12"/>
    <p:sldId id="311" r:id="rId13"/>
    <p:sldId id="469" r:id="rId14"/>
    <p:sldId id="312" r:id="rId15"/>
    <p:sldId id="313" r:id="rId16"/>
    <p:sldId id="470" r:id="rId17"/>
    <p:sldId id="314" r:id="rId18"/>
    <p:sldId id="471" r:id="rId1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2829A-6732-49F8-B542-AF978A51F3E4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2009E-0055-4ABB-BFF3-029D406AB43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9605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93911-63E5-4E1B-B2C2-3A083D24EF76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52BFC-E2CD-4AF3-BBDD-6E727B3608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740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52BFC-E2CD-4AF3-BBDD-6E727B360808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972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52BFC-E2CD-4AF3-BBDD-6E727B360808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827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960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364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313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814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5553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49245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0261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2442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4550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342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1663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5348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6419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232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952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500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990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848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098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698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395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251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228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Hintergr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819"/>
          <a:stretch>
            <a:fillRect/>
          </a:stretch>
        </p:blipFill>
        <p:spPr bwMode="auto">
          <a:xfrm>
            <a:off x="-34925" y="-25400"/>
            <a:ext cx="92868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 smtClean="0"/>
              <a:t>Textmasterformate durch Klicken bearbeiten</a:t>
            </a:r>
          </a:p>
          <a:p>
            <a:pPr lvl="1"/>
            <a:r>
              <a:rPr lang="de-AT" altLang="de-DE" dirty="0" smtClean="0"/>
              <a:t>Zweite Ebene</a:t>
            </a:r>
          </a:p>
          <a:p>
            <a:pPr lvl="2"/>
            <a:r>
              <a:rPr lang="de-AT" altLang="de-DE" dirty="0" smtClean="0"/>
              <a:t>Dritte Ebene</a:t>
            </a:r>
          </a:p>
          <a:p>
            <a:pPr lvl="3"/>
            <a:r>
              <a:rPr lang="de-AT" altLang="de-DE" dirty="0" smtClean="0"/>
              <a:t>Vierte Ebene</a:t>
            </a:r>
          </a:p>
          <a:p>
            <a:pPr lvl="4"/>
            <a:r>
              <a:rPr lang="de-AT" altLang="de-DE" dirty="0" smtClean="0"/>
              <a:t>Fünfte Ebene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1691680" y="6290156"/>
            <a:ext cx="56883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Univ.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Doz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Dr. Karl Buchgraber</a:t>
            </a:r>
            <a:b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 für Pflanzenbau und Kulturlandschaft</a:t>
            </a:r>
            <a:endParaRPr lang="de-AT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84" y="6192688"/>
            <a:ext cx="724466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5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1323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1323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1323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1323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82102" y="1844824"/>
            <a:ext cx="8784976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>
                <a:solidFill>
                  <a:schemeClr val="bg2">
                    <a:lumMod val="25000"/>
                  </a:schemeClr>
                </a:solidFill>
              </a:rPr>
              <a:t>Weidewirtschaft in Österreich</a:t>
            </a:r>
            <a:endParaRPr lang="de-AT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37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 descr="\\storage02\institut2\Gruenland\Heidi\Zeitgemäße Grünlandbewirtschaftung\3. Auflage 2018\Verwendete Bilder\Bild 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974725"/>
            <a:ext cx="7427913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572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116632"/>
            <a:ext cx="8568952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AT" sz="2000" b="1" dirty="0" smtClean="0">
                <a:solidFill>
                  <a:schemeClr val="bg2">
                    <a:lumMod val="25000"/>
                  </a:schemeClr>
                </a:solidFill>
              </a:rPr>
              <a:t>Nachwuchs- </a:t>
            </a:r>
            <a:r>
              <a:rPr lang="de-AT" sz="2000" b="1" dirty="0">
                <a:solidFill>
                  <a:schemeClr val="bg2">
                    <a:lumMod val="25000"/>
                  </a:schemeClr>
                </a:solidFill>
              </a:rPr>
              <a:t>und Ruhezeiten für Weidefutter bei Koppel- und Portionsweide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108832"/>
              </p:ext>
            </p:extLst>
          </p:nvPr>
        </p:nvGraphicFramePr>
        <p:xfrm>
          <a:off x="467544" y="1268760"/>
          <a:ext cx="8208910" cy="441410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623561"/>
                <a:gridCol w="891745"/>
                <a:gridCol w="893543"/>
                <a:gridCol w="891745"/>
                <a:gridCol w="903419"/>
                <a:gridCol w="1004897"/>
              </a:tblGrid>
              <a:tr h="266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Standort- und</a:t>
                      </a:r>
                      <a:endParaRPr lang="de-AT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Nachwuchs- und Ruhezeit in Wochen</a:t>
                      </a:r>
                      <a:endParaRPr lang="de-AT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66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Bewirtschaftungsverhältnisse</a:t>
                      </a:r>
                      <a:endParaRPr lang="de-AT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Mai</a:t>
                      </a:r>
                      <a:endParaRPr lang="de-AT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Juni</a:t>
                      </a:r>
                      <a:endParaRPr lang="de-AT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Juli</a:t>
                      </a:r>
                      <a:endParaRPr lang="de-AT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August</a:t>
                      </a:r>
                      <a:endParaRPr lang="de-AT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September</a:t>
                      </a:r>
                      <a:endParaRPr lang="de-AT" sz="1600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1551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Beste Standorte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Höhere bis mittlere Bewirtschaftungsintensität 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Arial"/>
                          <a:sym typeface="Symbol"/>
                        </a:rPr>
                        <a:t></a:t>
                      </a: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1,8 GVE/ha) mit guter Nährstoffversorgung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Talbetriebe bis etwa 700 m Seehöhe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Sehr junges Weidefutter von ca. 15 cm Höhe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77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Mittlere Standorte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Mittlere bis geringe Bewirtschaftungsintensität 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(1,2–1,8 GVE/ha) mit mittlerer Nährstoffversorgung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Berglagen von 700–1.000 m Seehöhe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 – 4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77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Ungünstige Standorte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Geringe bis extensive Bewirtschaftungsintensität 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Arial"/>
                          <a:sym typeface="Symbol"/>
                        </a:rPr>
                        <a:t></a:t>
                      </a: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1,2 GVE/ha) mit geringer Nährstoffversorgung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Berglagen über 1.000 m Seehöhe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 – 5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 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243781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6200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316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260648"/>
            <a:ext cx="8856984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AT" sz="2000" b="1" dirty="0" smtClean="0">
                <a:solidFill>
                  <a:schemeClr val="bg2">
                    <a:lumMod val="25000"/>
                  </a:schemeClr>
                </a:solidFill>
              </a:rPr>
              <a:t>Nachwuchszeit</a:t>
            </a:r>
            <a:r>
              <a:rPr lang="de-AT" sz="2000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de-AT" sz="2000" b="1" dirty="0" err="1">
                <a:solidFill>
                  <a:schemeClr val="bg2">
                    <a:lumMod val="25000"/>
                  </a:schemeClr>
                </a:solidFill>
              </a:rPr>
              <a:t>Bestoßzeit</a:t>
            </a:r>
            <a:r>
              <a:rPr lang="de-AT" sz="2000" b="1" dirty="0">
                <a:solidFill>
                  <a:schemeClr val="bg2">
                    <a:lumMod val="25000"/>
                  </a:schemeClr>
                </a:solidFill>
              </a:rPr>
              <a:t> und </a:t>
            </a:r>
            <a:r>
              <a:rPr lang="de-AT" sz="2000" b="1" dirty="0" err="1">
                <a:solidFill>
                  <a:schemeClr val="bg2">
                    <a:lumMod val="25000"/>
                  </a:schemeClr>
                </a:solidFill>
              </a:rPr>
              <a:t>Umtriebszeit</a:t>
            </a:r>
            <a:r>
              <a:rPr lang="de-AT" sz="2000" b="1" dirty="0">
                <a:solidFill>
                  <a:schemeClr val="bg2">
                    <a:lumMod val="25000"/>
                  </a:schemeClr>
                </a:solidFill>
              </a:rPr>
              <a:t> guter Weidestandorte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214573"/>
              </p:ext>
            </p:extLst>
          </p:nvPr>
        </p:nvGraphicFramePr>
        <p:xfrm>
          <a:off x="467544" y="1916832"/>
          <a:ext cx="8064895" cy="2526614"/>
        </p:xfrm>
        <a:graphic>
          <a:graphicData uri="http://schemas.openxmlformats.org/drawingml/2006/table">
            <a:tbl>
              <a:tblPr/>
              <a:tblGrid>
                <a:gridCol w="1767201"/>
                <a:gridCol w="1545167"/>
                <a:gridCol w="1152128"/>
                <a:gridCol w="1944216"/>
                <a:gridCol w="1656183"/>
              </a:tblGrid>
              <a:tr h="947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Weidemonat</a:t>
                      </a:r>
                      <a:endParaRPr lang="de-AT" sz="16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Nachwuchszeit</a:t>
                      </a:r>
                      <a:endParaRPr lang="de-AT" sz="16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 Wochen</a:t>
                      </a:r>
                      <a:endParaRPr lang="de-AT" sz="16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de-AT" sz="1600" b="1" dirty="0" err="1" smtClean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Bestoßzeit</a:t>
                      </a:r>
                      <a:endParaRPr lang="de-AT" sz="16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 Wochen</a:t>
                      </a:r>
                      <a:endParaRPr lang="de-AT" sz="16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 err="1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Umtriebszeit</a:t>
                      </a:r>
                      <a:r>
                        <a:rPr lang="de-AT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de-AT" sz="16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 Wochen bzw.  Wochenkoppeln</a:t>
                      </a:r>
                      <a:endParaRPr lang="de-AT" sz="16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Gesamte </a:t>
                      </a:r>
                      <a:endParaRPr lang="de-AT" sz="16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Weidefläche</a:t>
                      </a:r>
                      <a:endParaRPr lang="de-AT" sz="16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 Ar/GVE</a:t>
                      </a:r>
                      <a:endParaRPr lang="de-AT" sz="16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15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Anfang Mai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5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Anfang Juni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5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Anfang Juli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15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Anfang August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de-AT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49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5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Anfang September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56</a:t>
                      </a:r>
                      <a:endParaRPr lang="de-AT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2650986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188640"/>
            <a:ext cx="8712968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Schema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einer Kurzrasenweide in der Weideperiode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084428"/>
              </p:ext>
            </p:extLst>
          </p:nvPr>
        </p:nvGraphicFramePr>
        <p:xfrm>
          <a:off x="971600" y="1916832"/>
          <a:ext cx="7200800" cy="2402979"/>
        </p:xfrm>
        <a:graphic>
          <a:graphicData uri="http://schemas.openxmlformats.org/drawingml/2006/table">
            <a:tbl>
              <a:tblPr/>
              <a:tblGrid>
                <a:gridCol w="1758444"/>
                <a:gridCol w="1813594"/>
                <a:gridCol w="1814381"/>
                <a:gridCol w="1814381"/>
              </a:tblGrid>
              <a:tr h="472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de-AT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 Weideabschnitt</a:t>
                      </a:r>
                      <a:endParaRPr lang="de-AT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 Weideabschnitt</a:t>
                      </a:r>
                      <a:endParaRPr lang="de-AT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 Weideabschnitt</a:t>
                      </a:r>
                      <a:endParaRPr lang="de-AT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Besatzstärke</a:t>
                      </a:r>
                      <a:endParaRPr lang="de-AT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it-IT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it-IT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it-IT" sz="16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Kühe</a:t>
                      </a:r>
                      <a:r>
                        <a:rPr lang="it-IT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/ha</a:t>
                      </a:r>
                      <a:endParaRPr lang="de-AT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it-IT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it-IT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 </a:t>
                      </a:r>
                      <a:r>
                        <a:rPr lang="it-IT" sz="16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Kühe</a:t>
                      </a:r>
                      <a:r>
                        <a:rPr lang="it-IT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/ha</a:t>
                      </a:r>
                      <a:endParaRPr lang="de-AT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it-IT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it-IT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it-IT" sz="16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Kühe</a:t>
                      </a:r>
                      <a:r>
                        <a:rPr lang="it-IT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/ha</a:t>
                      </a:r>
                      <a:endParaRPr lang="de-AT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472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Vorsommer</a:t>
                      </a:r>
                      <a:endParaRPr lang="de-AT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Weidenutzung</a:t>
                      </a:r>
                      <a:endParaRPr lang="de-AT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Mähnutzung</a:t>
                      </a:r>
                      <a:endParaRPr lang="de-AT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Mähnutzung</a:t>
                      </a:r>
                      <a:endParaRPr lang="de-AT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72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Sommer</a:t>
                      </a:r>
                      <a:endParaRPr lang="de-AT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Weidenutzung</a:t>
                      </a:r>
                      <a:endParaRPr lang="de-AT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Weidenutzung</a:t>
                      </a:r>
                      <a:endParaRPr lang="de-AT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Mähnutzung</a:t>
                      </a:r>
                      <a:endParaRPr lang="de-AT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72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Nachsommer</a:t>
                      </a:r>
                      <a:endParaRPr lang="de-AT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Weidenutzung</a:t>
                      </a:r>
                      <a:endParaRPr lang="de-AT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Weidenutzung</a:t>
                      </a:r>
                      <a:endParaRPr lang="de-AT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Weidenutzung</a:t>
                      </a:r>
                      <a:endParaRPr lang="de-AT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103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 descr="\\storage02\institut2\Gruenland\Heidi\Zeitgemäße Grünlandbewirtschaftung\3. Auflage 2018\Verwendete Bilder\Bild 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063625"/>
            <a:ext cx="6729413" cy="473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707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528" y="260648"/>
            <a:ext cx="8568952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Viehbesatz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und Flächenbedarf der Kurzrasenweide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797348"/>
              </p:ext>
            </p:extLst>
          </p:nvPr>
        </p:nvGraphicFramePr>
        <p:xfrm>
          <a:off x="395536" y="2492896"/>
          <a:ext cx="842493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Weideperiode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Viehbesatz</a:t>
                      </a:r>
                      <a:r>
                        <a:rPr lang="de-AT" baseline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de-AT" baseline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(Kühe je ha)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Bedarf an Weidefläche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in Ar/Kuh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in Ar/GVE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Vorsommer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ca. 5 – 8 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12 – 20 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10 – 17 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Sommer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ca. 3 – 6 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17 – 33 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14 – 28 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Nachsommer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ca. 2 – 3 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33 – 50 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28 – 40 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655831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28000" cy="542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05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528" y="260648"/>
            <a:ext cx="8640960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2">
                    <a:lumMod val="25000"/>
                  </a:schemeClr>
                </a:solidFill>
              </a:rPr>
              <a:t>Weideflächen </a:t>
            </a:r>
            <a:r>
              <a:rPr lang="de-DE" sz="2000" b="1" dirty="0">
                <a:solidFill>
                  <a:schemeClr val="bg2">
                    <a:lumMod val="25000"/>
                  </a:schemeClr>
                </a:solidFill>
              </a:rPr>
              <a:t>in Österreich im Jahre 2016 </a:t>
            </a:r>
            <a:r>
              <a:rPr lang="de-DE" sz="1200" b="1" dirty="0">
                <a:solidFill>
                  <a:schemeClr val="bg2">
                    <a:lumMod val="25000"/>
                  </a:schemeClr>
                </a:solidFill>
              </a:rPr>
              <a:t>(Quelle: BMLFUW, </a:t>
            </a:r>
            <a:r>
              <a:rPr lang="de-DE" sz="1200" b="1" dirty="0" smtClean="0">
                <a:solidFill>
                  <a:schemeClr val="bg2">
                    <a:lumMod val="25000"/>
                  </a:schemeClr>
                </a:solidFill>
              </a:rPr>
              <a:t>2017)</a:t>
            </a:r>
            <a:endParaRPr lang="de-AT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66" y="1412776"/>
            <a:ext cx="658736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10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28000" cy="542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53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28000" cy="542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800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260648"/>
            <a:ext cx="8712968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AT" sz="2000" b="1" dirty="0" smtClean="0">
                <a:solidFill>
                  <a:schemeClr val="bg2">
                    <a:lumMod val="25000"/>
                  </a:schemeClr>
                </a:solidFill>
              </a:rPr>
              <a:t>Almen</a:t>
            </a:r>
            <a:r>
              <a:rPr lang="de-AT" sz="2000" b="1" dirty="0">
                <a:solidFill>
                  <a:schemeClr val="bg2">
                    <a:lumMod val="25000"/>
                  </a:schemeClr>
                </a:solidFill>
              </a:rPr>
              <a:t>, Höhenlage und Weidedauer (</a:t>
            </a:r>
            <a:r>
              <a:rPr lang="de-AT" sz="2000" b="1" dirty="0" err="1">
                <a:solidFill>
                  <a:schemeClr val="bg2">
                    <a:lumMod val="25000"/>
                  </a:schemeClr>
                </a:solidFill>
              </a:rPr>
              <a:t>Bestoßzeiten</a:t>
            </a:r>
            <a:r>
              <a:rPr lang="de-AT" sz="2000" b="1" dirty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798381"/>
              </p:ext>
            </p:extLst>
          </p:nvPr>
        </p:nvGraphicFramePr>
        <p:xfrm>
          <a:off x="683568" y="1700808"/>
          <a:ext cx="7992888" cy="2664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888099">
                <a:tc>
                  <a:txBody>
                    <a:bodyPr/>
                    <a:lstStyle/>
                    <a:p>
                      <a:r>
                        <a:rPr lang="de-AT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Niederalm</a:t>
                      </a:r>
                      <a:endParaRPr lang="de-A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900 – 1.300 m</a:t>
                      </a:r>
                      <a:endParaRPr lang="de-A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120 – 150 Weidetage</a:t>
                      </a:r>
                      <a:endParaRPr lang="de-AT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888099">
                <a:tc>
                  <a:txBody>
                    <a:bodyPr/>
                    <a:lstStyle/>
                    <a:p>
                      <a:r>
                        <a:rPr lang="de-AT" dirty="0" smtClean="0">
                          <a:solidFill>
                            <a:schemeClr val="tx1"/>
                          </a:solidFill>
                          <a:latin typeface="+mn-lt"/>
                        </a:rPr>
                        <a:t>Mittelalm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tx1"/>
                          </a:solidFill>
                          <a:latin typeface="+mn-lt"/>
                        </a:rPr>
                        <a:t>1.300 – 1.700 m</a:t>
                      </a:r>
                      <a:endParaRPr lang="de-AT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tx1"/>
                          </a:solidFill>
                          <a:latin typeface="+mn-lt"/>
                        </a:rPr>
                        <a:t>90 – 120 Weidetage</a:t>
                      </a:r>
                      <a:endParaRPr lang="de-AT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88099">
                <a:tc>
                  <a:txBody>
                    <a:bodyPr/>
                    <a:lstStyle/>
                    <a:p>
                      <a:r>
                        <a:rPr lang="de-AT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Hochalm</a:t>
                      </a:r>
                      <a:endParaRPr lang="de-AT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tx1"/>
                          </a:solidFill>
                          <a:latin typeface="+mn-lt"/>
                        </a:rPr>
                        <a:t>über 1.700 m</a:t>
                      </a:r>
                      <a:endParaRPr lang="de-AT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tx1"/>
                          </a:solidFill>
                          <a:latin typeface="+mn-lt"/>
                        </a:rPr>
                        <a:t>ca. 60 Weidetage</a:t>
                      </a:r>
                      <a:endParaRPr lang="de-AT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02043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7504" y="116632"/>
            <a:ext cx="8928992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AT" sz="2000" b="1" dirty="0" smtClean="0">
                <a:solidFill>
                  <a:schemeClr val="bg2">
                    <a:lumMod val="25000"/>
                  </a:schemeClr>
                </a:solidFill>
              </a:rPr>
              <a:t>Täglicher </a:t>
            </a:r>
            <a:r>
              <a:rPr lang="de-AT" sz="2000" b="1" dirty="0">
                <a:solidFill>
                  <a:schemeClr val="bg2">
                    <a:lumMod val="25000"/>
                  </a:schemeClr>
                </a:solidFill>
              </a:rPr>
              <a:t>Biomassezuwachs am Grünland </a:t>
            </a:r>
            <a:r>
              <a:rPr lang="de-AT" sz="1200" b="1" dirty="0">
                <a:solidFill>
                  <a:schemeClr val="bg2">
                    <a:lumMod val="25000"/>
                  </a:schemeClr>
                </a:solidFill>
              </a:rPr>
              <a:t>(Bohner und </a:t>
            </a:r>
            <a:r>
              <a:rPr lang="de-AT" sz="1200" b="1" dirty="0" err="1">
                <a:solidFill>
                  <a:schemeClr val="bg2">
                    <a:lumMod val="25000"/>
                  </a:schemeClr>
                </a:solidFill>
              </a:rPr>
              <a:t>Sobotik</a:t>
            </a:r>
            <a:r>
              <a:rPr lang="de-AT" sz="1200" b="1" dirty="0">
                <a:solidFill>
                  <a:schemeClr val="bg2">
                    <a:lumMod val="25000"/>
                  </a:schemeClr>
                </a:solidFill>
              </a:rPr>
              <a:t>, 2001)</a:t>
            </a:r>
            <a:endParaRPr lang="de-AT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16" y="798103"/>
            <a:ext cx="7437699" cy="522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7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23528" y="254979"/>
            <a:ext cx="8208912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de-AT" sz="2000" b="1" dirty="0" smtClean="0">
                <a:solidFill>
                  <a:schemeClr val="bg2">
                    <a:lumMod val="25000"/>
                  </a:schemeClr>
                </a:solidFill>
              </a:rPr>
              <a:t>Richtwerte </a:t>
            </a:r>
            <a:r>
              <a:rPr lang="de-AT" sz="2000" b="1" dirty="0">
                <a:solidFill>
                  <a:schemeClr val="bg2">
                    <a:lumMod val="25000"/>
                  </a:schemeClr>
                </a:solidFill>
              </a:rPr>
              <a:t>für den Bau von Elektrozäunen für Weidetiere </a:t>
            </a:r>
            <a:endParaRPr lang="de-AT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359033"/>
              </p:ext>
            </p:extLst>
          </p:nvPr>
        </p:nvGraphicFramePr>
        <p:xfrm>
          <a:off x="395536" y="1556792"/>
          <a:ext cx="8208912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  <a:gridCol w="3024336"/>
                <a:gridCol w="2592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Weidetiere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Elektrozaun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Tierart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Drahtabstände bzw.</a:t>
                      </a:r>
                      <a:r>
                        <a:rPr lang="de-AT" baseline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 </a:t>
                      </a:r>
                      <a:r>
                        <a:rPr lang="de-AT" baseline="0" dirty="0" err="1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Zaunhöhe</a:t>
                      </a:r>
                      <a:r>
                        <a:rPr lang="de-AT" baseline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 in cm</a:t>
                      </a:r>
                      <a:endParaRPr lang="de-AT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Rinder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/>
                        <a:t>Festzaun</a:t>
                      </a:r>
                      <a:endParaRPr lang="de-AT" dirty="0"/>
                    </a:p>
                    <a:p>
                      <a:pPr algn="ctr"/>
                      <a:r>
                        <a:rPr lang="de-AT" dirty="0" smtClean="0"/>
                        <a:t>Mobilzaun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Jungrinder,</a:t>
                      </a:r>
                      <a:r>
                        <a:rPr lang="de-AT" baseline="0" dirty="0" smtClean="0"/>
                        <a:t> Kühe, Mutterkühe</a:t>
                      </a:r>
                      <a:endParaRPr lang="de-AT" dirty="0"/>
                    </a:p>
                    <a:p>
                      <a:pPr algn="ctr"/>
                      <a:r>
                        <a:rPr lang="de-AT" dirty="0" smtClean="0"/>
                        <a:t>Jungrinder, Kühe,</a:t>
                      </a:r>
                      <a:r>
                        <a:rPr lang="de-AT" baseline="0" dirty="0" smtClean="0"/>
                        <a:t> Mutterkühe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45 – 75 – 105 </a:t>
                      </a:r>
                      <a:endParaRPr lang="de-AT" dirty="0"/>
                    </a:p>
                    <a:p>
                      <a:pPr algn="ctr"/>
                      <a:r>
                        <a:rPr lang="de-AT" dirty="0" smtClean="0"/>
                        <a:t>60 – 85 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Pferde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/>
                        <a:t>Festzaun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Großpferde</a:t>
                      </a:r>
                      <a:endParaRPr lang="de-AT" dirty="0"/>
                    </a:p>
                    <a:p>
                      <a:pPr algn="ctr"/>
                      <a:r>
                        <a:rPr lang="de-AT" dirty="0" smtClean="0"/>
                        <a:t>Kleinpferde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65 – 100 – 135 </a:t>
                      </a:r>
                      <a:endParaRPr lang="de-AT" dirty="0"/>
                    </a:p>
                    <a:p>
                      <a:pPr algn="ctr"/>
                      <a:r>
                        <a:rPr lang="de-AT" dirty="0" smtClean="0"/>
                        <a:t>60 – 90 – 120 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Schafe Ziegen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/>
                        <a:t>Festzaun</a:t>
                      </a:r>
                      <a:endParaRPr lang="de-AT" dirty="0" smtClean="0"/>
                    </a:p>
                    <a:p>
                      <a:pPr algn="ctr"/>
                      <a:r>
                        <a:rPr lang="de-AT" dirty="0" smtClean="0"/>
                        <a:t>Mobilzaun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Mutterschafe, Ziegen</a:t>
                      </a:r>
                      <a:r>
                        <a:rPr lang="de-AT" baseline="0" dirty="0" smtClean="0"/>
                        <a:t> mit Lämmern/Kitzen ohne Lämmer/Kitze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15 – 30 – 45 – 65 – 90</a:t>
                      </a:r>
                    </a:p>
                    <a:p>
                      <a:pPr algn="ctr"/>
                      <a:r>
                        <a:rPr lang="de-AT" dirty="0" smtClean="0"/>
                        <a:t>15 – 30 – 45 – 80</a:t>
                      </a:r>
                    </a:p>
                    <a:p>
                      <a:pPr algn="ctr"/>
                      <a:r>
                        <a:rPr lang="de-AT" dirty="0" smtClean="0"/>
                        <a:t>15 – 45 - 80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Wild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/>
                        <a:t>Festzaun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Rotwild, Damwild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20 – 50 – 80 – 110 – 130 </a:t>
                      </a:r>
                      <a:endParaRPr lang="de-AT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Grünlandbuch (BUCHGRABER, 2018)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318968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28000" cy="542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53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 descr="\\storage02\institut2\Gruenland\Heidi\Zeitgemäße Grünlandbewirtschaftung\3. Auflage 2018\Verwendete Bilder\Bild 75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05271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1997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Ã¤sentation_hblfa_Ra_Gu_Vorlage">
  <a:themeElements>
    <a:clrScheme name="Benutzerdefiniert 1">
      <a:dk1>
        <a:sysClr val="windowText" lastClr="000000"/>
      </a:dk1>
      <a:lt1>
        <a:sysClr val="window" lastClr="FFFFFF"/>
      </a:lt1>
      <a:dk2>
        <a:srgbClr val="006600"/>
      </a:dk2>
      <a:lt2>
        <a:srgbClr val="EEECE1"/>
      </a:lt2>
      <a:accent1>
        <a:srgbClr val="0066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6600"/>
      </a:accent5>
      <a:accent6>
        <a:srgbClr val="F79646"/>
      </a:accent6>
      <a:hlink>
        <a:srgbClr val="006600"/>
      </a:hlink>
      <a:folHlink>
        <a:srgbClr val="003300"/>
      </a:folHlink>
    </a:clrScheme>
    <a:fontScheme name="Praesentation_lfz_Raumberg_Gumpenstein_0701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B6D3C"/>
          </a:buClr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de-DE" sz="1500" b="0" i="0" u="none" strike="noStrike" cap="none" normalizeH="0" baseline="0" smtClean="0">
            <a:ln>
              <a:noFill/>
            </a:ln>
            <a:solidFill>
              <a:srgbClr val="313232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B6D3C"/>
          </a:buClr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de-DE" sz="1500" b="0" i="0" u="none" strike="noStrike" cap="none" normalizeH="0" baseline="0" smtClean="0">
            <a:ln>
              <a:noFill/>
            </a:ln>
            <a:solidFill>
              <a:srgbClr val="313232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aesentation_lfz_Raumberg_Gumpenstein_0701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Bildschirmpräsentation (4:3)</PresentationFormat>
  <Paragraphs>168</Paragraphs>
  <Slides>17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Larissa</vt:lpstr>
      <vt:lpstr>PrÃ¤sentation_hblfa_Ra_Gu_Vorlage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Heidelinde Kals</dc:creator>
  <cp:lastModifiedBy>Angelika Sitzwohl</cp:lastModifiedBy>
  <cp:revision>368</cp:revision>
  <cp:lastPrinted>2018-04-18T08:17:49Z</cp:lastPrinted>
  <dcterms:created xsi:type="dcterms:W3CDTF">2018-04-11T06:01:13Z</dcterms:created>
  <dcterms:modified xsi:type="dcterms:W3CDTF">2018-07-02T08:32:43Z</dcterms:modified>
</cp:coreProperties>
</file>