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392" r:id="rId3"/>
    <p:sldId id="315" r:id="rId4"/>
    <p:sldId id="316" r:id="rId5"/>
    <p:sldId id="317" r:id="rId6"/>
    <p:sldId id="393" r:id="rId7"/>
    <p:sldId id="318" r:id="rId8"/>
    <p:sldId id="394" r:id="rId9"/>
    <p:sldId id="473" r:id="rId10"/>
    <p:sldId id="474" r:id="rId11"/>
    <p:sldId id="319" r:id="rId12"/>
    <p:sldId id="320" r:id="rId13"/>
    <p:sldId id="321" r:id="rId14"/>
    <p:sldId id="322" r:id="rId15"/>
    <p:sldId id="323" r:id="rId16"/>
    <p:sldId id="395" r:id="rId17"/>
    <p:sldId id="475" r:id="rId18"/>
    <p:sldId id="432" r:id="rId19"/>
    <p:sldId id="324" r:id="rId20"/>
    <p:sldId id="396" r:id="rId21"/>
    <p:sldId id="476" r:id="rId22"/>
    <p:sldId id="477" r:id="rId23"/>
    <p:sldId id="478" r:id="rId24"/>
    <p:sldId id="397" r:id="rId25"/>
    <p:sldId id="479" r:id="rId26"/>
    <p:sldId id="327" r:id="rId27"/>
    <p:sldId id="328" r:id="rId28"/>
    <p:sldId id="329" r:id="rId29"/>
    <p:sldId id="433" r:id="rId3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29A-6732-49F8-B542-AF978A51F3E4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09E-0055-4ABB-BFF3-029D406AB4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3911-63E5-4E1B-B2C2-3A083D24EF76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BFC-E2CD-4AF3-BBDD-6E727B3608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4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9" indent="-285726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07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70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32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95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59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22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84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BF50AB-F92F-449C-8C99-49C0F898787F}" type="slidenum">
              <a:rPr lang="de-AT" sz="1200"/>
              <a:pPr eaLnBrk="1" hangingPunct="1"/>
              <a:t>7</a:t>
            </a:fld>
            <a:endParaRPr lang="de-AT" sz="120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9" indent="-285726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07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70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32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95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59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22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84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0E5C60-9DE3-4137-81EC-F1E7B7ADD4E9}" type="slidenum">
              <a:rPr lang="de-AT" sz="1200"/>
              <a:pPr eaLnBrk="1" hangingPunct="1"/>
              <a:t>15</a:t>
            </a:fld>
            <a:endParaRPr lang="de-AT" sz="1200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9" indent="-285726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07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70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32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95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59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22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84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B60603-F0EE-467D-B3A7-5388870C4CE0}" type="slidenum">
              <a:rPr lang="de-AT" sz="1200"/>
              <a:pPr eaLnBrk="1" hangingPunct="1"/>
              <a:t>19</a:t>
            </a:fld>
            <a:endParaRPr lang="de-AT" sz="120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9" indent="-285726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07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70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32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95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59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22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84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6D6FC6-679B-4150-A820-77A7F71755AC}" type="slidenum">
              <a:rPr lang="de-AT" sz="1200"/>
              <a:pPr eaLnBrk="1" hangingPunct="1"/>
              <a:t>23</a:t>
            </a:fld>
            <a:endParaRPr lang="de-AT" sz="120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6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13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81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55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24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44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5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3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4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95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50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9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4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98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5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5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819"/>
          <a:stretch>
            <a:fillRect/>
          </a:stretch>
        </p:blipFill>
        <p:spPr bwMode="auto">
          <a:xfrm>
            <a:off x="-34925" y="-25400"/>
            <a:ext cx="92868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  <a:p>
            <a:pPr lvl="4"/>
            <a:r>
              <a:rPr lang="de-AT" altLang="de-DE" dirty="0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691680" y="6290156"/>
            <a:ext cx="568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 Karl Buchgraber</a:t>
            </a:r>
            <a:b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Pflanzenbau und Kulturlandschaft</a:t>
            </a: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4" y="6192688"/>
            <a:ext cx="72446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132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132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132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102" y="1844824"/>
            <a:ext cx="8784976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Düngung und Nährstoffversorgung</a:t>
            </a:r>
            <a:endParaRPr lang="de-AT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21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Ertragspotentiale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bei unterschiedlichen Ertragslagen und Nutzungsformen auf den Grünlandflächen in Österreich 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</a:rPr>
              <a:t>(BMLFUW, 2017b</a:t>
            </a:r>
            <a:r>
              <a:rPr lang="de-AT" sz="12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18545"/>
              </p:ext>
            </p:extLst>
          </p:nvPr>
        </p:nvGraphicFramePr>
        <p:xfrm>
          <a:off x="1650622" y="1052736"/>
          <a:ext cx="5770748" cy="5143421"/>
        </p:xfrm>
        <a:graphic>
          <a:graphicData uri="http://schemas.openxmlformats.org/drawingml/2006/table">
            <a:tbl>
              <a:tblPr firstRow="1" firstCol="1" bandRow="1"/>
              <a:tblGrid>
                <a:gridCol w="2925887"/>
                <a:gridCol w="947791"/>
                <a:gridCol w="948535"/>
                <a:gridCol w="948535"/>
              </a:tblGrid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 b="1" dirty="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Ertragslage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Nutzungsformen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niedrig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mittel 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hoch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2900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Ø Ertrag in  t TM/ha und Jahr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Dauer- und Wechselwiesen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1 Schnitt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2,5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  <a:sym typeface="Symbol"/>
                        </a:rPr>
                        <a:t></a:t>
                      </a: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2,5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2 Schnitte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4,0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  <a:sym typeface="Symbol"/>
                        </a:rPr>
                        <a:t></a:t>
                      </a: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4,0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3 Schnitte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6,0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6,0 – 8,0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&gt; 8,0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 dirty="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4 Schnitte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9,5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  <a:sym typeface="Symbol"/>
                        </a:rPr>
                        <a:t></a:t>
                      </a: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9,5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5 Schnitte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11,0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  <a:sym typeface="Symbol"/>
                        </a:rPr>
                        <a:t></a:t>
                      </a: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11,0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6 Schnitte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  <a:sym typeface="Symbol"/>
                        </a:rPr>
                        <a:t></a:t>
                      </a: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12,5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Mähweiden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1 Schnitt + 1 bis 2 Weidegänge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5,5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  <a:sym typeface="Symbol"/>
                        </a:rPr>
                        <a:t></a:t>
                      </a: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5,5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2 Schnitte + 1 bis 2 Weidegänge 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8,0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  <a:sym typeface="Symbol"/>
                        </a:rPr>
                        <a:t></a:t>
                      </a: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8,0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2 Schnitte + 2 oder mehr Weidegänge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9,0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  <a:sym typeface="Symbol"/>
                        </a:rPr>
                        <a:t></a:t>
                      </a: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9,0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 gridSpan="4">
                  <a:txBody>
                    <a:bodyPr/>
                    <a:lstStyle/>
                    <a:p>
                      <a:pPr marR="5524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Dauerweiden (ein Weidegang entspricht 1,5 – 2,0 t TM/ha).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Kulturweiden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Ganztagsweide (&gt; 12 Stunden)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6,0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6,0 – 9,0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&gt; 9,0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Halbtagsweide (6 – 12 Stunden)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6,0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6,0 – 9,0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&gt; 9,0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Stundenweide (2 – 6 Stunden)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6,5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6,5 – 9,5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&gt; 9,5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Hutweiden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2,0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  <a:sym typeface="Symbol"/>
                        </a:rPr>
                        <a:t></a:t>
                      </a: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2,0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Feldfutter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Kleebetont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&lt;7,0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7,0 – 10,0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&gt;10,0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Gräserbetont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&lt;7,0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7,0 – 10,5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&gt;10,5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Gräserreinbestände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&lt;8,0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8,0 – 12,0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&gt;12,0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Sämereienvermehrung (Samenertrag)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Alpingräser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0,1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0,1 – 0,4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&gt; 0,4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Gräser für das Wirtschaftsgrünland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0,2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0,2 – 0,7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&gt; 0,7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79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0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	Rotklee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&lt; 0,3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0,3 – 0,5</a:t>
                      </a:r>
                      <a:endParaRPr lang="de-A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&gt; 0,5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99" marR="663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56895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Empfehlung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der Stickstoffdüngung in Abhängigkeit der Ertragslage und der Nutzungsform im Grünland 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</a:rPr>
              <a:t>(BMLFUW, 2017b</a:t>
            </a:r>
            <a:r>
              <a:rPr lang="de-AT" sz="12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49187"/>
              </p:ext>
            </p:extLst>
          </p:nvPr>
        </p:nvGraphicFramePr>
        <p:xfrm>
          <a:off x="1763688" y="1196752"/>
          <a:ext cx="5400599" cy="4793934"/>
        </p:xfrm>
        <a:graphic>
          <a:graphicData uri="http://schemas.openxmlformats.org/drawingml/2006/table">
            <a:tbl>
              <a:tblPr firstRow="1" firstCol="1" bandRow="1"/>
              <a:tblGrid>
                <a:gridCol w="2751524"/>
                <a:gridCol w="883256"/>
                <a:gridCol w="883256"/>
                <a:gridCol w="882563"/>
              </a:tblGrid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Ertragslage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Nutzungsformen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niedrig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mittel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Hoch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kg N/ha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kg N/ha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kg N/ha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Dauer- und Wechselwiese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 Schnitt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0 - 20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 – 30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 Schnitte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40 - 60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60 - 90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 Schnitte kleereich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60 - 80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80 – 100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100 – 120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 Schnitte gräserbetont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100 – 120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120 – 150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 Schnitte kleereich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100 - 120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130 – 150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 Schnitte gräserbetont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140 - 160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170 – 200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 Schnitte gräserbetont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160 - 200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210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 Schnitte gräserbetont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210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Mähweide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 Schnitt + 1 bis 2 Weidegänge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40 - 60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70 - 90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 Schnitte + 1 Weidegang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90 - 110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120 – 140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 Schnitte + 2 oder mehr Weidegänge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100 - 120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150 – 170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Dauerweiden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Kulturweiden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Ganztagsweide (&gt; 12 Stunden)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40 - 60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80 - 100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120 – 140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Halbtagsweide (6 – 12 Stunden)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50 - 70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90 - 110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130 – 160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Stundenweide (2 – 6 Stunden)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60 - 80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100 - 130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140 – 180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Hutweiden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0 - 20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 – 30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Feldfutter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Kleebetont (über 40 Flächen-%)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0 - 40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0 - 40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 – 40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Gräserbetont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60 - 100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140 - 180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210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Gräserreinbestände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160 - 200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210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2743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Sämereienvermehrung (Samenertrag und Futter)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Alpingräser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40 - 80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80 - 100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100 - 150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Gräser für das Wirtschaftsgrünland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70 - 90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90 - 110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110 - 170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1371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Rotklee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0 - 20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0 - 20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0 - 20</a:t>
                      </a:r>
                      <a:endParaRPr lang="de-A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548646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* Die für Mähweiden und Dauerweiden angeführten Empfehlungen verstehen sich als Summe aus N-Ausscheidungen auf der Weide sowie einer allfälligen Ausbringung von Wirtschaftsdüngern und/oder Mineraldüngern. Bei kleebetonten Feldfutterbeständen ist eine Start- oder Herbstdüngung im Ausmaß von bis zu 40 kg N/ha möglich.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4" marR="543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1316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7504" y="260648"/>
            <a:ext cx="885698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Anrechenbare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, durchschnittliche Nährstoffgehalte von Wirtschaftsdünger aus der Tierhaltung in kg/t 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</a:rPr>
              <a:t>(BMLFUW, 2017b)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767404"/>
              </p:ext>
            </p:extLst>
          </p:nvPr>
        </p:nvGraphicFramePr>
        <p:xfrm>
          <a:off x="395536" y="1412776"/>
          <a:ext cx="8229599" cy="3085532"/>
        </p:xfrm>
        <a:graphic>
          <a:graphicData uri="http://schemas.openxmlformats.org/drawingml/2006/table">
            <a:tbl>
              <a:tblPr firstRow="1" firstCol="1" bandRow="1"/>
              <a:tblGrid>
                <a:gridCol w="2043273"/>
                <a:gridCol w="793362"/>
                <a:gridCol w="872251"/>
                <a:gridCol w="792803"/>
                <a:gridCol w="713915"/>
                <a:gridCol w="713915"/>
                <a:gridCol w="792803"/>
                <a:gridCol w="713915"/>
                <a:gridCol w="793362"/>
              </a:tblGrid>
              <a:tr h="430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Tierart und Wirtschaftsdüngeranfall</a:t>
                      </a:r>
                      <a:endParaRPr lang="de-A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TM-Gehalt in %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Mengenanfall in t/Jahr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de-AT" sz="900" b="1" baseline="-2500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ff</a:t>
                      </a: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de-AT" sz="900" b="1" baseline="3000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1)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anrechenbar feldfallend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</a:t>
                      </a:r>
                      <a:r>
                        <a:rPr lang="de-AT" sz="900" b="1" baseline="-2500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O</a:t>
                      </a:r>
                      <a:r>
                        <a:rPr lang="de-AT" sz="900" b="1" baseline="-2500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K</a:t>
                      </a:r>
                      <a:r>
                        <a:rPr lang="de-AT" sz="900" b="1" baseline="-2500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O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CaO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MgO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Org. Substanz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222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Rottemist von Rindern (einstreuarm)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 – 30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 – 13 t/GVE </a:t>
                      </a:r>
                      <a:r>
                        <a:rPr lang="de-AT" sz="900" baseline="300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2)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3,0 – 4,5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2,5 – 3,0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4,5 – 5,5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175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2220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Stallmistkompost aus Rindermist 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30 – 50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 – 7 t /GVE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4,0 – 5,5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4,0 – 5,0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6,0 – 10,0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155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2872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Rottemist von Schafen und Ziegen (viel Einstreu mit Stroh/Heu)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25 – 35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 – 8 t/GVE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4,0 – 5,0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2,0 – 3,0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5,0 – 10,0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2872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Pferdemist (auf Stroh)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25 – 30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 – 12 t/Klein- bis Großpferd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4,0 – 5,6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2,0 – 3,0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6,0 – 8,0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1,5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225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2872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Pferdemist (auf Sägespäne)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30 – 35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 – 12 t/Klein- bis Großpferd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4,0 – 5,6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2,0 – 3,0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6,0 – 8,0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1,5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225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430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Rindergülle (Sommergülle bei Grünfütterung unverdünnt oder Wintergülle verdünnt)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 – 7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 – 30 t/GVE</a:t>
                      </a:r>
                      <a:endParaRPr lang="de-A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2,0 – 3,0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1,0 – 1,5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2,5 – 4,0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1,5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0,8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38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4"/>
                    </a:solidFill>
                  </a:tcPr>
                </a:tc>
              </a:tr>
              <a:tr h="5744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Rindergülle unverdünnt (Ganzjahresstallfütterung und Mast mit Silomais in der Ration sowie kraftfutterbetonte Fütterung)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 – 10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15 – 25 t/GVE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3,5 – 4,5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1,5 – 2,5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5,0 – 8,0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3,0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1,5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75</a:t>
                      </a:r>
                      <a:endParaRPr lang="de-A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287239">
                <a:tc gridSpan="9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baseline="30000" dirty="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1)</a:t>
                      </a:r>
                      <a:r>
                        <a:rPr lang="de-AT" sz="900" b="1" dirty="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Hier sind schon die Verluste im Stall, am Lager und bei der Ausbringung abgezogen.</a:t>
                      </a:r>
                      <a:endParaRPr lang="de-A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baseline="30000" dirty="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2) </a:t>
                      </a:r>
                      <a:r>
                        <a:rPr lang="de-AT" sz="900" b="1" dirty="0">
                          <a:solidFill>
                            <a:srgbClr val="2869A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GVE lt. AMA-Liste, z.B. 1 Kuh = 1 GVE; 1 Kalbin = 0,6 GVE </a:t>
                      </a:r>
                      <a:endParaRPr lang="de-A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01" marR="604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70107"/>
              </p:ext>
            </p:extLst>
          </p:nvPr>
        </p:nvGraphicFramePr>
        <p:xfrm>
          <a:off x="1700721" y="4797152"/>
          <a:ext cx="5670550" cy="978535"/>
        </p:xfrm>
        <a:graphic>
          <a:graphicData uri="http://schemas.openxmlformats.org/drawingml/2006/table">
            <a:tbl>
              <a:tblPr firstRow="1" firstCol="1" bandRow="1"/>
              <a:tblGrid>
                <a:gridCol w="56705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Nährstoffwert pro GVE und Jahr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Euro 150,00 – 200,00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Nährstoffwert pro m³/t Gülle, Jauche bzw. t Mist bzw. Kompost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~ Euro 10,00 bis 20,00</a:t>
                      </a:r>
                      <a:endParaRPr lang="de-A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26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Umrechnung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von m³ zu t bei Wirtschaftsdünger 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</a:rPr>
              <a:t>(Richtlinie für die sachgerechte Düngung, BMLFUW, 2017b)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97858"/>
              </p:ext>
            </p:extLst>
          </p:nvPr>
        </p:nvGraphicFramePr>
        <p:xfrm>
          <a:off x="1142082" y="1556792"/>
          <a:ext cx="6552727" cy="3596713"/>
        </p:xfrm>
        <a:graphic>
          <a:graphicData uri="http://schemas.openxmlformats.org/drawingml/2006/table">
            <a:tbl>
              <a:tblPr firstRow="1" firstCol="1" bandRow="1"/>
              <a:tblGrid>
                <a:gridCol w="2791674"/>
                <a:gridCol w="1821439"/>
                <a:gridCol w="1939614"/>
              </a:tblGrid>
              <a:tr h="2752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de-AT" sz="11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8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t/m³</a:t>
                      </a:r>
                      <a:endParaRPr lang="de-AT" sz="18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8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m³/t</a:t>
                      </a:r>
                      <a:endParaRPr lang="de-AT" sz="18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50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Flüssige Wirtschaftsdünger (Gülle, Jauche, Biogasgülle)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Rindermist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Pferdemist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Schweinemist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Schaf- und Ziegenmist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Stallmistkompost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Hähnchen- und Putenmist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0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Hühnertrockenkot (mit 50 % TM)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50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Bio- und Grünschnittkompost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79640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16632"/>
            <a:ext cx="856895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Stickstoffkomponenten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in den Wirtschaftsdüngern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584325"/>
            <a:ext cx="5724525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6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251"/>
          <p:cNvSpPr>
            <a:spLocks noChangeArrowheads="1"/>
          </p:cNvSpPr>
          <p:nvPr/>
        </p:nvSpPr>
        <p:spPr bwMode="auto">
          <a:xfrm>
            <a:off x="459098" y="1109114"/>
            <a:ext cx="8188325" cy="46958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47593" name="Group 2185"/>
          <p:cNvGrpSpPr>
            <a:grpSpLocks/>
          </p:cNvGrpSpPr>
          <p:nvPr/>
        </p:nvGrpSpPr>
        <p:grpSpPr bwMode="auto">
          <a:xfrm>
            <a:off x="1028700" y="1541463"/>
            <a:ext cx="690563" cy="3951287"/>
            <a:chOff x="820" y="971"/>
            <a:chExt cx="435" cy="2489"/>
          </a:xfrm>
        </p:grpSpPr>
        <p:sp>
          <p:nvSpPr>
            <p:cNvPr id="62516" name="Line 2186"/>
            <p:cNvSpPr>
              <a:spLocks noChangeShapeType="1"/>
            </p:cNvSpPr>
            <p:nvPr/>
          </p:nvSpPr>
          <p:spPr bwMode="auto">
            <a:xfrm>
              <a:off x="1255" y="1098"/>
              <a:ext cx="0" cy="225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17" name="Line 2187"/>
            <p:cNvSpPr>
              <a:spLocks noChangeShapeType="1"/>
            </p:cNvSpPr>
            <p:nvPr/>
          </p:nvSpPr>
          <p:spPr bwMode="auto">
            <a:xfrm>
              <a:off x="1226" y="3074"/>
              <a:ext cx="2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18" name="Line 2188"/>
            <p:cNvSpPr>
              <a:spLocks noChangeShapeType="1"/>
            </p:cNvSpPr>
            <p:nvPr/>
          </p:nvSpPr>
          <p:spPr bwMode="auto">
            <a:xfrm>
              <a:off x="1226" y="2792"/>
              <a:ext cx="2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19" name="Line 2189"/>
            <p:cNvSpPr>
              <a:spLocks noChangeShapeType="1"/>
            </p:cNvSpPr>
            <p:nvPr/>
          </p:nvSpPr>
          <p:spPr bwMode="auto">
            <a:xfrm>
              <a:off x="1226" y="2510"/>
              <a:ext cx="2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20" name="Line 2190"/>
            <p:cNvSpPr>
              <a:spLocks noChangeShapeType="1"/>
            </p:cNvSpPr>
            <p:nvPr/>
          </p:nvSpPr>
          <p:spPr bwMode="auto">
            <a:xfrm>
              <a:off x="1226" y="2228"/>
              <a:ext cx="2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21" name="Line 2191"/>
            <p:cNvSpPr>
              <a:spLocks noChangeShapeType="1"/>
            </p:cNvSpPr>
            <p:nvPr/>
          </p:nvSpPr>
          <p:spPr bwMode="auto">
            <a:xfrm>
              <a:off x="1226" y="1946"/>
              <a:ext cx="2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22" name="Line 2192"/>
            <p:cNvSpPr>
              <a:spLocks noChangeShapeType="1"/>
            </p:cNvSpPr>
            <p:nvPr/>
          </p:nvSpPr>
          <p:spPr bwMode="auto">
            <a:xfrm>
              <a:off x="1226" y="1663"/>
              <a:ext cx="2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23" name="Line 2193"/>
            <p:cNvSpPr>
              <a:spLocks noChangeShapeType="1"/>
            </p:cNvSpPr>
            <p:nvPr/>
          </p:nvSpPr>
          <p:spPr bwMode="auto">
            <a:xfrm>
              <a:off x="1226" y="1381"/>
              <a:ext cx="2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24" name="Line 2194"/>
            <p:cNvSpPr>
              <a:spLocks noChangeShapeType="1"/>
            </p:cNvSpPr>
            <p:nvPr/>
          </p:nvSpPr>
          <p:spPr bwMode="auto">
            <a:xfrm>
              <a:off x="1226" y="1098"/>
              <a:ext cx="2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25" name="Line 2195"/>
            <p:cNvSpPr>
              <a:spLocks noChangeShapeType="1"/>
            </p:cNvSpPr>
            <p:nvPr/>
          </p:nvSpPr>
          <p:spPr bwMode="auto">
            <a:xfrm>
              <a:off x="1226" y="3358"/>
              <a:ext cx="2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26" name="Rectangle 2196"/>
            <p:cNvSpPr>
              <a:spLocks noChangeArrowheads="1"/>
            </p:cNvSpPr>
            <p:nvPr/>
          </p:nvSpPr>
          <p:spPr bwMode="auto">
            <a:xfrm>
              <a:off x="903" y="3229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800" b="1">
                  <a:latin typeface="Arial" charset="0"/>
                </a:rPr>
                <a:t>70</a:t>
              </a:r>
            </a:p>
          </p:txBody>
        </p:sp>
        <p:sp>
          <p:nvSpPr>
            <p:cNvPr id="62527" name="Rectangle 2197"/>
            <p:cNvSpPr>
              <a:spLocks noChangeArrowheads="1"/>
            </p:cNvSpPr>
            <p:nvPr/>
          </p:nvSpPr>
          <p:spPr bwMode="auto">
            <a:xfrm>
              <a:off x="903" y="2946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800" b="1">
                  <a:latin typeface="Arial" charset="0"/>
                </a:rPr>
                <a:t>75</a:t>
              </a:r>
            </a:p>
          </p:txBody>
        </p:sp>
        <p:sp>
          <p:nvSpPr>
            <p:cNvPr id="62528" name="Rectangle 2198"/>
            <p:cNvSpPr>
              <a:spLocks noChangeArrowheads="1"/>
            </p:cNvSpPr>
            <p:nvPr/>
          </p:nvSpPr>
          <p:spPr bwMode="auto">
            <a:xfrm>
              <a:off x="903" y="266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800" b="1">
                  <a:latin typeface="Arial" charset="0"/>
                </a:rPr>
                <a:t>80</a:t>
              </a:r>
            </a:p>
          </p:txBody>
        </p:sp>
        <p:sp>
          <p:nvSpPr>
            <p:cNvPr id="62529" name="Rectangle 2199"/>
            <p:cNvSpPr>
              <a:spLocks noChangeArrowheads="1"/>
            </p:cNvSpPr>
            <p:nvPr/>
          </p:nvSpPr>
          <p:spPr bwMode="auto">
            <a:xfrm>
              <a:off x="903" y="238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800" b="1">
                  <a:latin typeface="Arial" charset="0"/>
                </a:rPr>
                <a:t>85</a:t>
              </a:r>
            </a:p>
          </p:txBody>
        </p:sp>
        <p:sp>
          <p:nvSpPr>
            <p:cNvPr id="62530" name="Rectangle 2200"/>
            <p:cNvSpPr>
              <a:spLocks noChangeArrowheads="1"/>
            </p:cNvSpPr>
            <p:nvPr/>
          </p:nvSpPr>
          <p:spPr bwMode="auto">
            <a:xfrm>
              <a:off x="903" y="210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800" b="1">
                  <a:latin typeface="Arial" charset="0"/>
                </a:rPr>
                <a:t>90</a:t>
              </a:r>
            </a:p>
          </p:txBody>
        </p:sp>
        <p:sp>
          <p:nvSpPr>
            <p:cNvPr id="62531" name="Rectangle 2201"/>
            <p:cNvSpPr>
              <a:spLocks noChangeArrowheads="1"/>
            </p:cNvSpPr>
            <p:nvPr/>
          </p:nvSpPr>
          <p:spPr bwMode="auto">
            <a:xfrm>
              <a:off x="903" y="181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800" b="1">
                  <a:latin typeface="Arial" charset="0"/>
                </a:rPr>
                <a:t>95</a:t>
              </a:r>
            </a:p>
          </p:txBody>
        </p:sp>
        <p:sp>
          <p:nvSpPr>
            <p:cNvPr id="62532" name="Rectangle 2202"/>
            <p:cNvSpPr>
              <a:spLocks noChangeArrowheads="1"/>
            </p:cNvSpPr>
            <p:nvPr/>
          </p:nvSpPr>
          <p:spPr bwMode="auto">
            <a:xfrm>
              <a:off x="820" y="15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800" b="1">
                  <a:latin typeface="Arial" charset="0"/>
                </a:rPr>
                <a:t>100</a:t>
              </a:r>
            </a:p>
          </p:txBody>
        </p:sp>
        <p:sp>
          <p:nvSpPr>
            <p:cNvPr id="62533" name="Rectangle 2203"/>
            <p:cNvSpPr>
              <a:spLocks noChangeArrowheads="1"/>
            </p:cNvSpPr>
            <p:nvPr/>
          </p:nvSpPr>
          <p:spPr bwMode="auto">
            <a:xfrm>
              <a:off x="820" y="1253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800" b="1">
                  <a:latin typeface="Arial" charset="0"/>
                </a:rPr>
                <a:t>105</a:t>
              </a:r>
            </a:p>
          </p:txBody>
        </p:sp>
        <p:sp>
          <p:nvSpPr>
            <p:cNvPr id="62534" name="Rectangle 2204"/>
            <p:cNvSpPr>
              <a:spLocks noChangeArrowheads="1"/>
            </p:cNvSpPr>
            <p:nvPr/>
          </p:nvSpPr>
          <p:spPr bwMode="auto">
            <a:xfrm>
              <a:off x="820" y="97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800" b="1">
                  <a:latin typeface="Arial" charset="0"/>
                </a:rPr>
                <a:t>110</a:t>
              </a:r>
            </a:p>
          </p:txBody>
        </p:sp>
      </p:grpSp>
      <p:sp>
        <p:nvSpPr>
          <p:cNvPr id="147613" name="Rectangle 2205"/>
          <p:cNvSpPr>
            <a:spLocks noChangeArrowheads="1"/>
          </p:cNvSpPr>
          <p:nvPr/>
        </p:nvSpPr>
        <p:spPr bwMode="auto">
          <a:xfrm rot="-5400000">
            <a:off x="-666750" y="3181350"/>
            <a:ext cx="288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de-AT" sz="1800" b="1">
                <a:latin typeface="Arial" charset="0"/>
              </a:rPr>
              <a:t>Relative Wirksamkeit der</a:t>
            </a:r>
          </a:p>
          <a:p>
            <a:pPr algn="ctr" eaLnBrk="0" hangingPunct="0"/>
            <a:r>
              <a:rPr lang="de-AT" sz="1800" b="1">
                <a:latin typeface="Arial" charset="0"/>
              </a:rPr>
              <a:t> Düngungssysteme</a:t>
            </a:r>
          </a:p>
        </p:txBody>
      </p:sp>
      <p:grpSp>
        <p:nvGrpSpPr>
          <p:cNvPr id="147614" name="Group 2206"/>
          <p:cNvGrpSpPr>
            <a:grpSpLocks/>
          </p:cNvGrpSpPr>
          <p:nvPr/>
        </p:nvGrpSpPr>
        <p:grpSpPr bwMode="auto">
          <a:xfrm>
            <a:off x="1719263" y="5330828"/>
            <a:ext cx="6888162" cy="922338"/>
            <a:chOff x="1255" y="3358"/>
            <a:chExt cx="4339" cy="581"/>
          </a:xfrm>
        </p:grpSpPr>
        <p:sp>
          <p:nvSpPr>
            <p:cNvPr id="62504" name="Line 2207"/>
            <p:cNvSpPr>
              <a:spLocks noChangeShapeType="1"/>
            </p:cNvSpPr>
            <p:nvPr/>
          </p:nvSpPr>
          <p:spPr bwMode="auto">
            <a:xfrm flipV="1">
              <a:off x="2026" y="3367"/>
              <a:ext cx="0" cy="2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05" name="Line 2208"/>
            <p:cNvSpPr>
              <a:spLocks noChangeShapeType="1"/>
            </p:cNvSpPr>
            <p:nvPr/>
          </p:nvSpPr>
          <p:spPr bwMode="auto">
            <a:xfrm flipV="1">
              <a:off x="2789" y="3367"/>
              <a:ext cx="0" cy="2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06" name="Line 2209"/>
            <p:cNvSpPr>
              <a:spLocks noChangeShapeType="1"/>
            </p:cNvSpPr>
            <p:nvPr/>
          </p:nvSpPr>
          <p:spPr bwMode="auto">
            <a:xfrm flipV="1">
              <a:off x="3552" y="3367"/>
              <a:ext cx="0" cy="2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07" name="Line 2210"/>
            <p:cNvSpPr>
              <a:spLocks noChangeShapeType="1"/>
            </p:cNvSpPr>
            <p:nvPr/>
          </p:nvSpPr>
          <p:spPr bwMode="auto">
            <a:xfrm flipV="1">
              <a:off x="4316" y="3367"/>
              <a:ext cx="0" cy="2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08" name="Line 2211"/>
            <p:cNvSpPr>
              <a:spLocks noChangeShapeType="1"/>
            </p:cNvSpPr>
            <p:nvPr/>
          </p:nvSpPr>
          <p:spPr bwMode="auto">
            <a:xfrm flipV="1">
              <a:off x="5078" y="3367"/>
              <a:ext cx="0" cy="2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09" name="Line 2212"/>
            <p:cNvSpPr>
              <a:spLocks noChangeShapeType="1"/>
            </p:cNvSpPr>
            <p:nvPr/>
          </p:nvSpPr>
          <p:spPr bwMode="auto">
            <a:xfrm>
              <a:off x="1255" y="3358"/>
              <a:ext cx="4339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510" name="Rectangle 2213"/>
            <p:cNvSpPr>
              <a:spLocks noChangeArrowheads="1"/>
            </p:cNvSpPr>
            <p:nvPr/>
          </p:nvSpPr>
          <p:spPr bwMode="auto">
            <a:xfrm>
              <a:off x="1658" y="3427"/>
              <a:ext cx="73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600" b="1" dirty="0">
                  <a:latin typeface="Arial" charset="0"/>
                </a:rPr>
                <a:t>1967-1971</a:t>
              </a:r>
            </a:p>
          </p:txBody>
        </p:sp>
        <p:sp>
          <p:nvSpPr>
            <p:cNvPr id="62511" name="Rectangle 2214"/>
            <p:cNvSpPr>
              <a:spLocks noChangeArrowheads="1"/>
            </p:cNvSpPr>
            <p:nvPr/>
          </p:nvSpPr>
          <p:spPr bwMode="auto">
            <a:xfrm>
              <a:off x="2426" y="3427"/>
              <a:ext cx="73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600" b="1">
                  <a:latin typeface="Arial" charset="0"/>
                </a:rPr>
                <a:t>1972-1976</a:t>
              </a:r>
            </a:p>
          </p:txBody>
        </p:sp>
        <p:sp>
          <p:nvSpPr>
            <p:cNvPr id="62512" name="Rectangle 2215"/>
            <p:cNvSpPr>
              <a:spLocks noChangeArrowheads="1"/>
            </p:cNvSpPr>
            <p:nvPr/>
          </p:nvSpPr>
          <p:spPr bwMode="auto">
            <a:xfrm>
              <a:off x="3194" y="3427"/>
              <a:ext cx="73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600" b="1">
                  <a:latin typeface="Arial" charset="0"/>
                </a:rPr>
                <a:t>1977-1981</a:t>
              </a:r>
            </a:p>
          </p:txBody>
        </p:sp>
        <p:sp>
          <p:nvSpPr>
            <p:cNvPr id="62513" name="Rectangle 2216"/>
            <p:cNvSpPr>
              <a:spLocks noChangeArrowheads="1"/>
            </p:cNvSpPr>
            <p:nvPr/>
          </p:nvSpPr>
          <p:spPr bwMode="auto">
            <a:xfrm>
              <a:off x="3955" y="3427"/>
              <a:ext cx="73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600" b="1">
                  <a:latin typeface="Arial" charset="0"/>
                </a:rPr>
                <a:t>1982-1986</a:t>
              </a:r>
            </a:p>
          </p:txBody>
        </p:sp>
        <p:sp>
          <p:nvSpPr>
            <p:cNvPr id="62514" name="Rectangle 2217"/>
            <p:cNvSpPr>
              <a:spLocks noChangeArrowheads="1"/>
            </p:cNvSpPr>
            <p:nvPr/>
          </p:nvSpPr>
          <p:spPr bwMode="auto">
            <a:xfrm>
              <a:off x="4723" y="3427"/>
              <a:ext cx="73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1600" b="1" dirty="0">
                  <a:latin typeface="Arial" charset="0"/>
                </a:rPr>
                <a:t>1987-1992</a:t>
              </a:r>
            </a:p>
          </p:txBody>
        </p:sp>
        <p:sp>
          <p:nvSpPr>
            <p:cNvPr id="62515" name="Rectangle 2218"/>
            <p:cNvSpPr>
              <a:spLocks noChangeArrowheads="1"/>
            </p:cNvSpPr>
            <p:nvPr/>
          </p:nvSpPr>
          <p:spPr bwMode="auto">
            <a:xfrm>
              <a:off x="2442" y="3667"/>
              <a:ext cx="1800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2200" b="1" dirty="0">
                  <a:latin typeface="Arial" charset="0"/>
                </a:rPr>
                <a:t>Versuchsabschnitte</a:t>
              </a:r>
            </a:p>
          </p:txBody>
        </p:sp>
      </p:grpSp>
      <p:grpSp>
        <p:nvGrpSpPr>
          <p:cNvPr id="147662" name="Group 2254"/>
          <p:cNvGrpSpPr>
            <a:grpSpLocks/>
          </p:cNvGrpSpPr>
          <p:nvPr/>
        </p:nvGrpSpPr>
        <p:grpSpPr bwMode="auto">
          <a:xfrm>
            <a:off x="1733550" y="2605088"/>
            <a:ext cx="6119813" cy="1282700"/>
            <a:chOff x="1092" y="1641"/>
            <a:chExt cx="3855" cy="808"/>
          </a:xfrm>
        </p:grpSpPr>
        <p:sp>
          <p:nvSpPr>
            <p:cNvPr id="62493" name="Freeform 2219"/>
            <p:cNvSpPr>
              <a:spLocks/>
            </p:cNvSpPr>
            <p:nvPr/>
          </p:nvSpPr>
          <p:spPr bwMode="auto">
            <a:xfrm>
              <a:off x="3294" y="2278"/>
              <a:ext cx="78" cy="70"/>
            </a:xfrm>
            <a:custGeom>
              <a:avLst/>
              <a:gdLst>
                <a:gd name="T0" fmla="*/ 37 w 78"/>
                <a:gd name="T1" fmla="*/ 0 h 70"/>
                <a:gd name="T2" fmla="*/ 77 w 78"/>
                <a:gd name="T3" fmla="*/ 35 h 70"/>
                <a:gd name="T4" fmla="*/ 37 w 78"/>
                <a:gd name="T5" fmla="*/ 69 h 70"/>
                <a:gd name="T6" fmla="*/ 0 w 78"/>
                <a:gd name="T7" fmla="*/ 35 h 70"/>
                <a:gd name="T8" fmla="*/ 37 w 78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70">
                  <a:moveTo>
                    <a:pt x="37" y="0"/>
                  </a:moveTo>
                  <a:lnTo>
                    <a:pt x="77" y="35"/>
                  </a:lnTo>
                  <a:lnTo>
                    <a:pt x="37" y="69"/>
                  </a:lnTo>
                  <a:lnTo>
                    <a:pt x="0" y="35"/>
                  </a:lnTo>
                  <a:lnTo>
                    <a:pt x="37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grpSp>
          <p:nvGrpSpPr>
            <p:cNvPr id="62494" name="Group 2252"/>
            <p:cNvGrpSpPr>
              <a:grpSpLocks/>
            </p:cNvGrpSpPr>
            <p:nvPr/>
          </p:nvGrpSpPr>
          <p:grpSpPr bwMode="auto">
            <a:xfrm>
              <a:off x="1092" y="1641"/>
              <a:ext cx="3855" cy="808"/>
              <a:chOff x="1092" y="1641"/>
              <a:chExt cx="3855" cy="808"/>
            </a:xfrm>
          </p:grpSpPr>
          <p:sp>
            <p:nvSpPr>
              <p:cNvPr id="62495" name="Rectangle 2220"/>
              <p:cNvSpPr>
                <a:spLocks noChangeArrowheads="1"/>
              </p:cNvSpPr>
              <p:nvPr/>
            </p:nvSpPr>
            <p:spPr bwMode="auto">
              <a:xfrm>
                <a:off x="3441" y="2199"/>
                <a:ext cx="13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de-AT" sz="2000" b="1">
                    <a:solidFill>
                      <a:schemeClr val="bg1"/>
                    </a:solidFill>
                    <a:latin typeface="Arial" charset="0"/>
                  </a:rPr>
                  <a:t>NPK-mineralisch</a:t>
                </a:r>
              </a:p>
            </p:txBody>
          </p:sp>
          <p:sp>
            <p:nvSpPr>
              <p:cNvPr id="62496" name="Line 2221"/>
              <p:cNvSpPr>
                <a:spLocks noChangeShapeType="1"/>
              </p:cNvSpPr>
              <p:nvPr/>
            </p:nvSpPr>
            <p:spPr bwMode="auto">
              <a:xfrm>
                <a:off x="3261" y="2314"/>
                <a:ext cx="153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grpSp>
            <p:nvGrpSpPr>
              <p:cNvPr id="62497" name="Group 2222"/>
              <p:cNvGrpSpPr>
                <a:grpSpLocks/>
              </p:cNvGrpSpPr>
              <p:nvPr/>
            </p:nvGrpSpPr>
            <p:grpSpPr bwMode="auto">
              <a:xfrm>
                <a:off x="1092" y="1641"/>
                <a:ext cx="3855" cy="44"/>
                <a:chOff x="1264" y="1641"/>
                <a:chExt cx="3855" cy="44"/>
              </a:xfrm>
            </p:grpSpPr>
            <p:sp>
              <p:nvSpPr>
                <p:cNvPr id="62498" name="Freeform 2223"/>
                <p:cNvSpPr>
                  <a:spLocks/>
                </p:cNvSpPr>
                <p:nvPr/>
              </p:nvSpPr>
              <p:spPr bwMode="auto">
                <a:xfrm>
                  <a:off x="2004" y="1641"/>
                  <a:ext cx="45" cy="44"/>
                </a:xfrm>
                <a:custGeom>
                  <a:avLst/>
                  <a:gdLst>
                    <a:gd name="T0" fmla="*/ 22 w 45"/>
                    <a:gd name="T1" fmla="*/ 0 h 44"/>
                    <a:gd name="T2" fmla="*/ 44 w 45"/>
                    <a:gd name="T3" fmla="*/ 21 h 44"/>
                    <a:gd name="T4" fmla="*/ 22 w 45"/>
                    <a:gd name="T5" fmla="*/ 43 h 44"/>
                    <a:gd name="T6" fmla="*/ 0 w 45"/>
                    <a:gd name="T7" fmla="*/ 21 h 44"/>
                    <a:gd name="T8" fmla="*/ 22 w 45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44">
                      <a:moveTo>
                        <a:pt x="22" y="0"/>
                      </a:moveTo>
                      <a:lnTo>
                        <a:pt x="44" y="21"/>
                      </a:lnTo>
                      <a:lnTo>
                        <a:pt x="22" y="43"/>
                      </a:lnTo>
                      <a:lnTo>
                        <a:pt x="0" y="21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chemeClr val="tx2"/>
                </a:solidFill>
                <a:ln w="25400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AT"/>
                </a:p>
              </p:txBody>
            </p:sp>
            <p:sp>
              <p:nvSpPr>
                <p:cNvPr id="62499" name="Freeform 2224"/>
                <p:cNvSpPr>
                  <a:spLocks/>
                </p:cNvSpPr>
                <p:nvPr/>
              </p:nvSpPr>
              <p:spPr bwMode="auto">
                <a:xfrm>
                  <a:off x="3531" y="1641"/>
                  <a:ext cx="45" cy="44"/>
                </a:xfrm>
                <a:custGeom>
                  <a:avLst/>
                  <a:gdLst>
                    <a:gd name="T0" fmla="*/ 22 w 45"/>
                    <a:gd name="T1" fmla="*/ 0 h 44"/>
                    <a:gd name="T2" fmla="*/ 44 w 45"/>
                    <a:gd name="T3" fmla="*/ 21 h 44"/>
                    <a:gd name="T4" fmla="*/ 22 w 45"/>
                    <a:gd name="T5" fmla="*/ 43 h 44"/>
                    <a:gd name="T6" fmla="*/ 0 w 45"/>
                    <a:gd name="T7" fmla="*/ 21 h 44"/>
                    <a:gd name="T8" fmla="*/ 22 w 45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44">
                      <a:moveTo>
                        <a:pt x="22" y="0"/>
                      </a:moveTo>
                      <a:lnTo>
                        <a:pt x="44" y="21"/>
                      </a:lnTo>
                      <a:lnTo>
                        <a:pt x="22" y="43"/>
                      </a:lnTo>
                      <a:lnTo>
                        <a:pt x="0" y="21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chemeClr val="tx2"/>
                </a:solidFill>
                <a:ln w="25400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AT"/>
                </a:p>
              </p:txBody>
            </p:sp>
            <p:sp>
              <p:nvSpPr>
                <p:cNvPr id="62500" name="Freeform 2225"/>
                <p:cNvSpPr>
                  <a:spLocks/>
                </p:cNvSpPr>
                <p:nvPr/>
              </p:nvSpPr>
              <p:spPr bwMode="auto">
                <a:xfrm>
                  <a:off x="4293" y="1641"/>
                  <a:ext cx="45" cy="44"/>
                </a:xfrm>
                <a:custGeom>
                  <a:avLst/>
                  <a:gdLst>
                    <a:gd name="T0" fmla="*/ 22 w 45"/>
                    <a:gd name="T1" fmla="*/ 0 h 44"/>
                    <a:gd name="T2" fmla="*/ 44 w 45"/>
                    <a:gd name="T3" fmla="*/ 21 h 44"/>
                    <a:gd name="T4" fmla="*/ 22 w 45"/>
                    <a:gd name="T5" fmla="*/ 43 h 44"/>
                    <a:gd name="T6" fmla="*/ 0 w 45"/>
                    <a:gd name="T7" fmla="*/ 21 h 44"/>
                    <a:gd name="T8" fmla="*/ 22 w 45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44">
                      <a:moveTo>
                        <a:pt x="22" y="0"/>
                      </a:moveTo>
                      <a:lnTo>
                        <a:pt x="44" y="21"/>
                      </a:lnTo>
                      <a:lnTo>
                        <a:pt x="22" y="43"/>
                      </a:lnTo>
                      <a:lnTo>
                        <a:pt x="0" y="21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chemeClr val="tx2"/>
                </a:solidFill>
                <a:ln w="25400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AT"/>
                </a:p>
              </p:txBody>
            </p:sp>
            <p:sp>
              <p:nvSpPr>
                <p:cNvPr id="62501" name="Freeform 2226"/>
                <p:cNvSpPr>
                  <a:spLocks/>
                </p:cNvSpPr>
                <p:nvPr/>
              </p:nvSpPr>
              <p:spPr bwMode="auto">
                <a:xfrm>
                  <a:off x="5056" y="1641"/>
                  <a:ext cx="44" cy="44"/>
                </a:xfrm>
                <a:custGeom>
                  <a:avLst/>
                  <a:gdLst>
                    <a:gd name="T0" fmla="*/ 21 w 44"/>
                    <a:gd name="T1" fmla="*/ 0 h 44"/>
                    <a:gd name="T2" fmla="*/ 43 w 44"/>
                    <a:gd name="T3" fmla="*/ 21 h 44"/>
                    <a:gd name="T4" fmla="*/ 21 w 44"/>
                    <a:gd name="T5" fmla="*/ 43 h 44"/>
                    <a:gd name="T6" fmla="*/ 0 w 44"/>
                    <a:gd name="T7" fmla="*/ 21 h 44"/>
                    <a:gd name="T8" fmla="*/ 21 w 44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" h="44">
                      <a:moveTo>
                        <a:pt x="21" y="0"/>
                      </a:moveTo>
                      <a:lnTo>
                        <a:pt x="43" y="21"/>
                      </a:lnTo>
                      <a:lnTo>
                        <a:pt x="21" y="43"/>
                      </a:lnTo>
                      <a:lnTo>
                        <a:pt x="0" y="21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chemeClr val="tx2"/>
                </a:solidFill>
                <a:ln w="25400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AT"/>
                </a:p>
              </p:txBody>
            </p:sp>
            <p:sp>
              <p:nvSpPr>
                <p:cNvPr id="62502" name="Line 2227"/>
                <p:cNvSpPr>
                  <a:spLocks noChangeShapeType="1"/>
                </p:cNvSpPr>
                <p:nvPr/>
              </p:nvSpPr>
              <p:spPr bwMode="auto">
                <a:xfrm>
                  <a:off x="1264" y="1663"/>
                  <a:ext cx="3855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AT"/>
                </a:p>
              </p:txBody>
            </p:sp>
            <p:sp>
              <p:nvSpPr>
                <p:cNvPr id="62503" name="Freeform 2228"/>
                <p:cNvSpPr>
                  <a:spLocks/>
                </p:cNvSpPr>
                <p:nvPr/>
              </p:nvSpPr>
              <p:spPr bwMode="auto">
                <a:xfrm>
                  <a:off x="2768" y="1641"/>
                  <a:ext cx="45" cy="44"/>
                </a:xfrm>
                <a:custGeom>
                  <a:avLst/>
                  <a:gdLst>
                    <a:gd name="T0" fmla="*/ 22 w 45"/>
                    <a:gd name="T1" fmla="*/ 0 h 44"/>
                    <a:gd name="T2" fmla="*/ 44 w 45"/>
                    <a:gd name="T3" fmla="*/ 21 h 44"/>
                    <a:gd name="T4" fmla="*/ 22 w 45"/>
                    <a:gd name="T5" fmla="*/ 43 h 44"/>
                    <a:gd name="T6" fmla="*/ 0 w 45"/>
                    <a:gd name="T7" fmla="*/ 21 h 44"/>
                    <a:gd name="T8" fmla="*/ 22 w 45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44">
                      <a:moveTo>
                        <a:pt x="22" y="0"/>
                      </a:moveTo>
                      <a:lnTo>
                        <a:pt x="44" y="21"/>
                      </a:lnTo>
                      <a:lnTo>
                        <a:pt x="22" y="43"/>
                      </a:lnTo>
                      <a:lnTo>
                        <a:pt x="0" y="21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chemeClr val="tx2"/>
                </a:solidFill>
                <a:ln w="25400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AT"/>
                </a:p>
              </p:txBody>
            </p:sp>
          </p:grpSp>
        </p:grpSp>
      </p:grpSp>
      <p:grpSp>
        <p:nvGrpSpPr>
          <p:cNvPr id="147637" name="Group 2229"/>
          <p:cNvGrpSpPr>
            <a:grpSpLocks/>
          </p:cNvGrpSpPr>
          <p:nvPr/>
        </p:nvGrpSpPr>
        <p:grpSpPr bwMode="auto">
          <a:xfrm>
            <a:off x="5181600" y="3921125"/>
            <a:ext cx="2076450" cy="396875"/>
            <a:chOff x="3436" y="2470"/>
            <a:chExt cx="1308" cy="250"/>
          </a:xfrm>
        </p:grpSpPr>
        <p:sp>
          <p:nvSpPr>
            <p:cNvPr id="62490" name="Rectangle 2230"/>
            <p:cNvSpPr>
              <a:spLocks noChangeArrowheads="1"/>
            </p:cNvSpPr>
            <p:nvPr/>
          </p:nvSpPr>
          <p:spPr bwMode="auto">
            <a:xfrm>
              <a:off x="3482" y="2566"/>
              <a:ext cx="57" cy="6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91" name="Rectangle 2231"/>
            <p:cNvSpPr>
              <a:spLocks noChangeArrowheads="1"/>
            </p:cNvSpPr>
            <p:nvPr/>
          </p:nvSpPr>
          <p:spPr bwMode="auto">
            <a:xfrm>
              <a:off x="3607" y="2470"/>
              <a:ext cx="1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2000" b="1">
                  <a:solidFill>
                    <a:srgbClr val="FF0000"/>
                  </a:solidFill>
                  <a:latin typeface="Arial" charset="0"/>
                </a:rPr>
                <a:t>Gülle-System</a:t>
              </a:r>
            </a:p>
          </p:txBody>
        </p:sp>
        <p:sp>
          <p:nvSpPr>
            <p:cNvPr id="62492" name="Line 2232"/>
            <p:cNvSpPr>
              <a:spLocks noChangeShapeType="1"/>
            </p:cNvSpPr>
            <p:nvPr/>
          </p:nvSpPr>
          <p:spPr bwMode="auto">
            <a:xfrm>
              <a:off x="3436" y="2599"/>
              <a:ext cx="15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47641" name="Group 2233"/>
          <p:cNvGrpSpPr>
            <a:grpSpLocks/>
          </p:cNvGrpSpPr>
          <p:nvPr/>
        </p:nvGrpSpPr>
        <p:grpSpPr bwMode="auto">
          <a:xfrm>
            <a:off x="2338388" y="2163763"/>
            <a:ext cx="5476875" cy="1076325"/>
            <a:chOff x="1645" y="1363"/>
            <a:chExt cx="3450" cy="678"/>
          </a:xfrm>
        </p:grpSpPr>
        <p:sp>
          <p:nvSpPr>
            <p:cNvPr id="62485" name="Freeform 2234"/>
            <p:cNvSpPr>
              <a:spLocks/>
            </p:cNvSpPr>
            <p:nvPr/>
          </p:nvSpPr>
          <p:spPr bwMode="auto">
            <a:xfrm>
              <a:off x="1645" y="1389"/>
              <a:ext cx="3434" cy="652"/>
            </a:xfrm>
            <a:custGeom>
              <a:avLst/>
              <a:gdLst>
                <a:gd name="T0" fmla="*/ 51 w 3434"/>
                <a:gd name="T1" fmla="*/ 626 h 652"/>
                <a:gd name="T2" fmla="*/ 105 w 3434"/>
                <a:gd name="T3" fmla="*/ 601 h 652"/>
                <a:gd name="T4" fmla="*/ 161 w 3434"/>
                <a:gd name="T5" fmla="*/ 576 h 652"/>
                <a:gd name="T6" fmla="*/ 215 w 3434"/>
                <a:gd name="T7" fmla="*/ 552 h 652"/>
                <a:gd name="T8" fmla="*/ 270 w 3434"/>
                <a:gd name="T9" fmla="*/ 528 h 652"/>
                <a:gd name="T10" fmla="*/ 325 w 3434"/>
                <a:gd name="T11" fmla="*/ 506 h 652"/>
                <a:gd name="T12" fmla="*/ 378 w 3434"/>
                <a:gd name="T13" fmla="*/ 483 h 652"/>
                <a:gd name="T14" fmla="*/ 433 w 3434"/>
                <a:gd name="T15" fmla="*/ 460 h 652"/>
                <a:gd name="T16" fmla="*/ 487 w 3434"/>
                <a:gd name="T17" fmla="*/ 439 h 652"/>
                <a:gd name="T18" fmla="*/ 542 w 3434"/>
                <a:gd name="T19" fmla="*/ 418 h 652"/>
                <a:gd name="T20" fmla="*/ 596 w 3434"/>
                <a:gd name="T21" fmla="*/ 397 h 652"/>
                <a:gd name="T22" fmla="*/ 651 w 3434"/>
                <a:gd name="T23" fmla="*/ 378 h 652"/>
                <a:gd name="T24" fmla="*/ 704 w 3434"/>
                <a:gd name="T25" fmla="*/ 357 h 652"/>
                <a:gd name="T26" fmla="*/ 759 w 3434"/>
                <a:gd name="T27" fmla="*/ 339 h 652"/>
                <a:gd name="T28" fmla="*/ 813 w 3434"/>
                <a:gd name="T29" fmla="*/ 321 h 652"/>
                <a:gd name="T30" fmla="*/ 868 w 3434"/>
                <a:gd name="T31" fmla="*/ 303 h 652"/>
                <a:gd name="T32" fmla="*/ 922 w 3434"/>
                <a:gd name="T33" fmla="*/ 285 h 652"/>
                <a:gd name="T34" fmla="*/ 977 w 3434"/>
                <a:gd name="T35" fmla="*/ 269 h 652"/>
                <a:gd name="T36" fmla="*/ 1031 w 3434"/>
                <a:gd name="T37" fmla="*/ 253 h 652"/>
                <a:gd name="T38" fmla="*/ 1085 w 3434"/>
                <a:gd name="T39" fmla="*/ 236 h 652"/>
                <a:gd name="T40" fmla="*/ 1141 w 3434"/>
                <a:gd name="T41" fmla="*/ 221 h 652"/>
                <a:gd name="T42" fmla="*/ 1195 w 3434"/>
                <a:gd name="T43" fmla="*/ 207 h 652"/>
                <a:gd name="T44" fmla="*/ 1250 w 3434"/>
                <a:gd name="T45" fmla="*/ 192 h 652"/>
                <a:gd name="T46" fmla="*/ 1304 w 3434"/>
                <a:gd name="T47" fmla="*/ 178 h 652"/>
                <a:gd name="T48" fmla="*/ 1359 w 3434"/>
                <a:gd name="T49" fmla="*/ 165 h 652"/>
                <a:gd name="T50" fmla="*/ 1412 w 3434"/>
                <a:gd name="T51" fmla="*/ 152 h 652"/>
                <a:gd name="T52" fmla="*/ 1467 w 3434"/>
                <a:gd name="T53" fmla="*/ 139 h 652"/>
                <a:gd name="T54" fmla="*/ 1521 w 3434"/>
                <a:gd name="T55" fmla="*/ 128 h 652"/>
                <a:gd name="T56" fmla="*/ 1576 w 3434"/>
                <a:gd name="T57" fmla="*/ 116 h 652"/>
                <a:gd name="T58" fmla="*/ 1631 w 3434"/>
                <a:gd name="T59" fmla="*/ 107 h 652"/>
                <a:gd name="T60" fmla="*/ 1685 w 3434"/>
                <a:gd name="T61" fmla="*/ 96 h 652"/>
                <a:gd name="T62" fmla="*/ 1739 w 3434"/>
                <a:gd name="T63" fmla="*/ 86 h 652"/>
                <a:gd name="T64" fmla="*/ 1793 w 3434"/>
                <a:gd name="T65" fmla="*/ 77 h 652"/>
                <a:gd name="T66" fmla="*/ 1848 w 3434"/>
                <a:gd name="T67" fmla="*/ 68 h 652"/>
                <a:gd name="T68" fmla="*/ 1902 w 3434"/>
                <a:gd name="T69" fmla="*/ 59 h 652"/>
                <a:gd name="T70" fmla="*/ 1958 w 3434"/>
                <a:gd name="T71" fmla="*/ 52 h 652"/>
                <a:gd name="T72" fmla="*/ 2012 w 3434"/>
                <a:gd name="T73" fmla="*/ 45 h 652"/>
                <a:gd name="T74" fmla="*/ 2066 w 3434"/>
                <a:gd name="T75" fmla="*/ 38 h 652"/>
                <a:gd name="T76" fmla="*/ 2120 w 3434"/>
                <a:gd name="T77" fmla="*/ 33 h 652"/>
                <a:gd name="T78" fmla="*/ 2175 w 3434"/>
                <a:gd name="T79" fmla="*/ 28 h 652"/>
                <a:gd name="T80" fmla="*/ 2229 w 3434"/>
                <a:gd name="T81" fmla="*/ 22 h 652"/>
                <a:gd name="T82" fmla="*/ 2284 w 3434"/>
                <a:gd name="T83" fmla="*/ 17 h 652"/>
                <a:gd name="T84" fmla="*/ 2339 w 3434"/>
                <a:gd name="T85" fmla="*/ 12 h 652"/>
                <a:gd name="T86" fmla="*/ 2393 w 3434"/>
                <a:gd name="T87" fmla="*/ 9 h 652"/>
                <a:gd name="T88" fmla="*/ 2447 w 3434"/>
                <a:gd name="T89" fmla="*/ 7 h 652"/>
                <a:gd name="T90" fmla="*/ 2501 w 3434"/>
                <a:gd name="T91" fmla="*/ 5 h 652"/>
                <a:gd name="T92" fmla="*/ 2556 w 3434"/>
                <a:gd name="T93" fmla="*/ 3 h 652"/>
                <a:gd name="T94" fmla="*/ 2610 w 3434"/>
                <a:gd name="T95" fmla="*/ 1 h 652"/>
                <a:gd name="T96" fmla="*/ 2665 w 3434"/>
                <a:gd name="T97" fmla="*/ 0 h 652"/>
                <a:gd name="T98" fmla="*/ 2719 w 3434"/>
                <a:gd name="T99" fmla="*/ 0 h 652"/>
                <a:gd name="T100" fmla="*/ 2773 w 3434"/>
                <a:gd name="T101" fmla="*/ 0 h 652"/>
                <a:gd name="T102" fmla="*/ 2827 w 3434"/>
                <a:gd name="T103" fmla="*/ 0 h 652"/>
                <a:gd name="T104" fmla="*/ 2882 w 3434"/>
                <a:gd name="T105" fmla="*/ 1 h 652"/>
                <a:gd name="T106" fmla="*/ 2937 w 3434"/>
                <a:gd name="T107" fmla="*/ 3 h 652"/>
                <a:gd name="T108" fmla="*/ 2992 w 3434"/>
                <a:gd name="T109" fmla="*/ 5 h 652"/>
                <a:gd name="T110" fmla="*/ 3047 w 3434"/>
                <a:gd name="T111" fmla="*/ 8 h 652"/>
                <a:gd name="T112" fmla="*/ 3101 w 3434"/>
                <a:gd name="T113" fmla="*/ 10 h 652"/>
                <a:gd name="T114" fmla="*/ 3155 w 3434"/>
                <a:gd name="T115" fmla="*/ 14 h 652"/>
                <a:gd name="T116" fmla="*/ 3209 w 3434"/>
                <a:gd name="T117" fmla="*/ 18 h 652"/>
                <a:gd name="T118" fmla="*/ 3264 w 3434"/>
                <a:gd name="T119" fmla="*/ 23 h 652"/>
                <a:gd name="T120" fmla="*/ 3318 w 3434"/>
                <a:gd name="T121" fmla="*/ 29 h 652"/>
                <a:gd name="T122" fmla="*/ 3373 w 3434"/>
                <a:gd name="T123" fmla="*/ 34 h 652"/>
                <a:gd name="T124" fmla="*/ 3427 w 3434"/>
                <a:gd name="T125" fmla="*/ 40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34" h="652">
                  <a:moveTo>
                    <a:pt x="0" y="651"/>
                  </a:moveTo>
                  <a:lnTo>
                    <a:pt x="3" y="649"/>
                  </a:lnTo>
                  <a:lnTo>
                    <a:pt x="6" y="647"/>
                  </a:lnTo>
                  <a:lnTo>
                    <a:pt x="8" y="646"/>
                  </a:lnTo>
                  <a:lnTo>
                    <a:pt x="11" y="645"/>
                  </a:lnTo>
                  <a:lnTo>
                    <a:pt x="15" y="643"/>
                  </a:lnTo>
                  <a:lnTo>
                    <a:pt x="18" y="642"/>
                  </a:lnTo>
                  <a:lnTo>
                    <a:pt x="20" y="641"/>
                  </a:lnTo>
                  <a:lnTo>
                    <a:pt x="22" y="639"/>
                  </a:lnTo>
                  <a:lnTo>
                    <a:pt x="25" y="638"/>
                  </a:lnTo>
                  <a:lnTo>
                    <a:pt x="29" y="636"/>
                  </a:lnTo>
                  <a:lnTo>
                    <a:pt x="32" y="635"/>
                  </a:lnTo>
                  <a:lnTo>
                    <a:pt x="34" y="633"/>
                  </a:lnTo>
                  <a:lnTo>
                    <a:pt x="37" y="632"/>
                  </a:lnTo>
                  <a:lnTo>
                    <a:pt x="41" y="632"/>
                  </a:lnTo>
                  <a:lnTo>
                    <a:pt x="44" y="630"/>
                  </a:lnTo>
                  <a:lnTo>
                    <a:pt x="46" y="629"/>
                  </a:lnTo>
                  <a:lnTo>
                    <a:pt x="48" y="628"/>
                  </a:lnTo>
                  <a:lnTo>
                    <a:pt x="51" y="626"/>
                  </a:lnTo>
                  <a:lnTo>
                    <a:pt x="55" y="625"/>
                  </a:lnTo>
                  <a:lnTo>
                    <a:pt x="57" y="623"/>
                  </a:lnTo>
                  <a:lnTo>
                    <a:pt x="60" y="622"/>
                  </a:lnTo>
                  <a:lnTo>
                    <a:pt x="63" y="620"/>
                  </a:lnTo>
                  <a:lnTo>
                    <a:pt x="66" y="619"/>
                  </a:lnTo>
                  <a:lnTo>
                    <a:pt x="69" y="618"/>
                  </a:lnTo>
                  <a:lnTo>
                    <a:pt x="72" y="616"/>
                  </a:lnTo>
                  <a:lnTo>
                    <a:pt x="74" y="615"/>
                  </a:lnTo>
                  <a:lnTo>
                    <a:pt x="77" y="614"/>
                  </a:lnTo>
                  <a:lnTo>
                    <a:pt x="81" y="613"/>
                  </a:lnTo>
                  <a:lnTo>
                    <a:pt x="83" y="610"/>
                  </a:lnTo>
                  <a:lnTo>
                    <a:pt x="86" y="609"/>
                  </a:lnTo>
                  <a:lnTo>
                    <a:pt x="89" y="608"/>
                  </a:lnTo>
                  <a:lnTo>
                    <a:pt x="92" y="607"/>
                  </a:lnTo>
                  <a:lnTo>
                    <a:pt x="95" y="606"/>
                  </a:lnTo>
                  <a:lnTo>
                    <a:pt x="98" y="605"/>
                  </a:lnTo>
                  <a:lnTo>
                    <a:pt x="100" y="604"/>
                  </a:lnTo>
                  <a:lnTo>
                    <a:pt x="103" y="603"/>
                  </a:lnTo>
                  <a:lnTo>
                    <a:pt x="105" y="601"/>
                  </a:lnTo>
                  <a:lnTo>
                    <a:pt x="109" y="600"/>
                  </a:lnTo>
                  <a:lnTo>
                    <a:pt x="112" y="599"/>
                  </a:lnTo>
                  <a:lnTo>
                    <a:pt x="115" y="596"/>
                  </a:lnTo>
                  <a:lnTo>
                    <a:pt x="117" y="595"/>
                  </a:lnTo>
                  <a:lnTo>
                    <a:pt x="121" y="594"/>
                  </a:lnTo>
                  <a:lnTo>
                    <a:pt x="124" y="593"/>
                  </a:lnTo>
                  <a:lnTo>
                    <a:pt x="126" y="591"/>
                  </a:lnTo>
                  <a:lnTo>
                    <a:pt x="129" y="590"/>
                  </a:lnTo>
                  <a:lnTo>
                    <a:pt x="131" y="589"/>
                  </a:lnTo>
                  <a:lnTo>
                    <a:pt x="135" y="588"/>
                  </a:lnTo>
                  <a:lnTo>
                    <a:pt x="138" y="586"/>
                  </a:lnTo>
                  <a:lnTo>
                    <a:pt x="141" y="585"/>
                  </a:lnTo>
                  <a:lnTo>
                    <a:pt x="143" y="583"/>
                  </a:lnTo>
                  <a:lnTo>
                    <a:pt x="146" y="582"/>
                  </a:lnTo>
                  <a:lnTo>
                    <a:pt x="149" y="581"/>
                  </a:lnTo>
                  <a:lnTo>
                    <a:pt x="152" y="580"/>
                  </a:lnTo>
                  <a:lnTo>
                    <a:pt x="154" y="579"/>
                  </a:lnTo>
                  <a:lnTo>
                    <a:pt x="157" y="578"/>
                  </a:lnTo>
                  <a:lnTo>
                    <a:pt x="161" y="576"/>
                  </a:lnTo>
                  <a:lnTo>
                    <a:pt x="164" y="575"/>
                  </a:lnTo>
                  <a:lnTo>
                    <a:pt x="166" y="574"/>
                  </a:lnTo>
                  <a:lnTo>
                    <a:pt x="169" y="573"/>
                  </a:lnTo>
                  <a:lnTo>
                    <a:pt x="172" y="572"/>
                  </a:lnTo>
                  <a:lnTo>
                    <a:pt x="175" y="569"/>
                  </a:lnTo>
                  <a:lnTo>
                    <a:pt x="178" y="568"/>
                  </a:lnTo>
                  <a:lnTo>
                    <a:pt x="180" y="567"/>
                  </a:lnTo>
                  <a:lnTo>
                    <a:pt x="183" y="566"/>
                  </a:lnTo>
                  <a:lnTo>
                    <a:pt x="186" y="564"/>
                  </a:lnTo>
                  <a:lnTo>
                    <a:pt x="190" y="563"/>
                  </a:lnTo>
                  <a:lnTo>
                    <a:pt x="192" y="562"/>
                  </a:lnTo>
                  <a:lnTo>
                    <a:pt x="195" y="561"/>
                  </a:lnTo>
                  <a:lnTo>
                    <a:pt x="198" y="560"/>
                  </a:lnTo>
                  <a:lnTo>
                    <a:pt x="200" y="558"/>
                  </a:lnTo>
                  <a:lnTo>
                    <a:pt x="203" y="558"/>
                  </a:lnTo>
                  <a:lnTo>
                    <a:pt x="206" y="556"/>
                  </a:lnTo>
                  <a:lnTo>
                    <a:pt x="209" y="555"/>
                  </a:lnTo>
                  <a:lnTo>
                    <a:pt x="212" y="553"/>
                  </a:lnTo>
                  <a:lnTo>
                    <a:pt x="215" y="552"/>
                  </a:lnTo>
                  <a:lnTo>
                    <a:pt x="218" y="551"/>
                  </a:lnTo>
                  <a:lnTo>
                    <a:pt x="221" y="550"/>
                  </a:lnTo>
                  <a:lnTo>
                    <a:pt x="224" y="549"/>
                  </a:lnTo>
                  <a:lnTo>
                    <a:pt x="226" y="547"/>
                  </a:lnTo>
                  <a:lnTo>
                    <a:pt x="229" y="546"/>
                  </a:lnTo>
                  <a:lnTo>
                    <a:pt x="232" y="545"/>
                  </a:lnTo>
                  <a:lnTo>
                    <a:pt x="235" y="543"/>
                  </a:lnTo>
                  <a:lnTo>
                    <a:pt x="238" y="542"/>
                  </a:lnTo>
                  <a:lnTo>
                    <a:pt x="240" y="540"/>
                  </a:lnTo>
                  <a:lnTo>
                    <a:pt x="244" y="539"/>
                  </a:lnTo>
                  <a:lnTo>
                    <a:pt x="247" y="538"/>
                  </a:lnTo>
                  <a:lnTo>
                    <a:pt x="250" y="537"/>
                  </a:lnTo>
                  <a:lnTo>
                    <a:pt x="251" y="536"/>
                  </a:lnTo>
                  <a:lnTo>
                    <a:pt x="255" y="534"/>
                  </a:lnTo>
                  <a:lnTo>
                    <a:pt x="258" y="533"/>
                  </a:lnTo>
                  <a:lnTo>
                    <a:pt x="261" y="533"/>
                  </a:lnTo>
                  <a:lnTo>
                    <a:pt x="263" y="532"/>
                  </a:lnTo>
                  <a:lnTo>
                    <a:pt x="266" y="530"/>
                  </a:lnTo>
                  <a:lnTo>
                    <a:pt x="270" y="528"/>
                  </a:lnTo>
                  <a:lnTo>
                    <a:pt x="273" y="527"/>
                  </a:lnTo>
                  <a:lnTo>
                    <a:pt x="275" y="526"/>
                  </a:lnTo>
                  <a:lnTo>
                    <a:pt x="277" y="525"/>
                  </a:lnTo>
                  <a:lnTo>
                    <a:pt x="280" y="524"/>
                  </a:lnTo>
                  <a:lnTo>
                    <a:pt x="284" y="523"/>
                  </a:lnTo>
                  <a:lnTo>
                    <a:pt x="287" y="521"/>
                  </a:lnTo>
                  <a:lnTo>
                    <a:pt x="289" y="520"/>
                  </a:lnTo>
                  <a:lnTo>
                    <a:pt x="292" y="519"/>
                  </a:lnTo>
                  <a:lnTo>
                    <a:pt x="296" y="517"/>
                  </a:lnTo>
                  <a:lnTo>
                    <a:pt x="299" y="516"/>
                  </a:lnTo>
                  <a:lnTo>
                    <a:pt x="300" y="515"/>
                  </a:lnTo>
                  <a:lnTo>
                    <a:pt x="303" y="513"/>
                  </a:lnTo>
                  <a:lnTo>
                    <a:pt x="306" y="512"/>
                  </a:lnTo>
                  <a:lnTo>
                    <a:pt x="310" y="511"/>
                  </a:lnTo>
                  <a:lnTo>
                    <a:pt x="312" y="510"/>
                  </a:lnTo>
                  <a:lnTo>
                    <a:pt x="315" y="509"/>
                  </a:lnTo>
                  <a:lnTo>
                    <a:pt x="318" y="508"/>
                  </a:lnTo>
                  <a:lnTo>
                    <a:pt x="322" y="507"/>
                  </a:lnTo>
                  <a:lnTo>
                    <a:pt x="325" y="506"/>
                  </a:lnTo>
                  <a:lnTo>
                    <a:pt x="326" y="505"/>
                  </a:lnTo>
                  <a:lnTo>
                    <a:pt x="329" y="503"/>
                  </a:lnTo>
                  <a:lnTo>
                    <a:pt x="332" y="502"/>
                  </a:lnTo>
                  <a:lnTo>
                    <a:pt x="336" y="501"/>
                  </a:lnTo>
                  <a:lnTo>
                    <a:pt x="338" y="499"/>
                  </a:lnTo>
                  <a:lnTo>
                    <a:pt x="341" y="498"/>
                  </a:lnTo>
                  <a:lnTo>
                    <a:pt x="344" y="497"/>
                  </a:lnTo>
                  <a:lnTo>
                    <a:pt x="347" y="496"/>
                  </a:lnTo>
                  <a:lnTo>
                    <a:pt x="350" y="495"/>
                  </a:lnTo>
                  <a:lnTo>
                    <a:pt x="352" y="494"/>
                  </a:lnTo>
                  <a:lnTo>
                    <a:pt x="355" y="493"/>
                  </a:lnTo>
                  <a:lnTo>
                    <a:pt x="358" y="490"/>
                  </a:lnTo>
                  <a:lnTo>
                    <a:pt x="361" y="489"/>
                  </a:lnTo>
                  <a:lnTo>
                    <a:pt x="364" y="488"/>
                  </a:lnTo>
                  <a:lnTo>
                    <a:pt x="367" y="487"/>
                  </a:lnTo>
                  <a:lnTo>
                    <a:pt x="370" y="486"/>
                  </a:lnTo>
                  <a:lnTo>
                    <a:pt x="373" y="485"/>
                  </a:lnTo>
                  <a:lnTo>
                    <a:pt x="376" y="484"/>
                  </a:lnTo>
                  <a:lnTo>
                    <a:pt x="378" y="483"/>
                  </a:lnTo>
                  <a:lnTo>
                    <a:pt x="381" y="482"/>
                  </a:lnTo>
                  <a:lnTo>
                    <a:pt x="384" y="481"/>
                  </a:lnTo>
                  <a:lnTo>
                    <a:pt x="386" y="480"/>
                  </a:lnTo>
                  <a:lnTo>
                    <a:pt x="390" y="479"/>
                  </a:lnTo>
                  <a:lnTo>
                    <a:pt x="393" y="477"/>
                  </a:lnTo>
                  <a:lnTo>
                    <a:pt x="396" y="476"/>
                  </a:lnTo>
                  <a:lnTo>
                    <a:pt x="398" y="475"/>
                  </a:lnTo>
                  <a:lnTo>
                    <a:pt x="401" y="473"/>
                  </a:lnTo>
                  <a:lnTo>
                    <a:pt x="404" y="472"/>
                  </a:lnTo>
                  <a:lnTo>
                    <a:pt x="407" y="471"/>
                  </a:lnTo>
                  <a:lnTo>
                    <a:pt x="410" y="470"/>
                  </a:lnTo>
                  <a:lnTo>
                    <a:pt x="412" y="469"/>
                  </a:lnTo>
                  <a:lnTo>
                    <a:pt x="416" y="468"/>
                  </a:lnTo>
                  <a:lnTo>
                    <a:pt x="419" y="467"/>
                  </a:lnTo>
                  <a:lnTo>
                    <a:pt x="422" y="466"/>
                  </a:lnTo>
                  <a:lnTo>
                    <a:pt x="424" y="465"/>
                  </a:lnTo>
                  <a:lnTo>
                    <a:pt x="426" y="462"/>
                  </a:lnTo>
                  <a:lnTo>
                    <a:pt x="430" y="461"/>
                  </a:lnTo>
                  <a:lnTo>
                    <a:pt x="433" y="460"/>
                  </a:lnTo>
                  <a:lnTo>
                    <a:pt x="435" y="459"/>
                  </a:lnTo>
                  <a:lnTo>
                    <a:pt x="438" y="458"/>
                  </a:lnTo>
                  <a:lnTo>
                    <a:pt x="441" y="458"/>
                  </a:lnTo>
                  <a:lnTo>
                    <a:pt x="445" y="457"/>
                  </a:lnTo>
                  <a:lnTo>
                    <a:pt x="447" y="456"/>
                  </a:lnTo>
                  <a:lnTo>
                    <a:pt x="450" y="455"/>
                  </a:lnTo>
                  <a:lnTo>
                    <a:pt x="452" y="453"/>
                  </a:lnTo>
                  <a:lnTo>
                    <a:pt x="456" y="452"/>
                  </a:lnTo>
                  <a:lnTo>
                    <a:pt x="459" y="450"/>
                  </a:lnTo>
                  <a:lnTo>
                    <a:pt x="461" y="449"/>
                  </a:lnTo>
                  <a:lnTo>
                    <a:pt x="464" y="448"/>
                  </a:lnTo>
                  <a:lnTo>
                    <a:pt x="467" y="447"/>
                  </a:lnTo>
                  <a:lnTo>
                    <a:pt x="471" y="446"/>
                  </a:lnTo>
                  <a:lnTo>
                    <a:pt x="473" y="445"/>
                  </a:lnTo>
                  <a:lnTo>
                    <a:pt x="476" y="444"/>
                  </a:lnTo>
                  <a:lnTo>
                    <a:pt x="478" y="443"/>
                  </a:lnTo>
                  <a:lnTo>
                    <a:pt x="481" y="442"/>
                  </a:lnTo>
                  <a:lnTo>
                    <a:pt x="484" y="441"/>
                  </a:lnTo>
                  <a:lnTo>
                    <a:pt x="487" y="439"/>
                  </a:lnTo>
                  <a:lnTo>
                    <a:pt x="490" y="437"/>
                  </a:lnTo>
                  <a:lnTo>
                    <a:pt x="493" y="436"/>
                  </a:lnTo>
                  <a:lnTo>
                    <a:pt x="495" y="435"/>
                  </a:lnTo>
                  <a:lnTo>
                    <a:pt x="499" y="434"/>
                  </a:lnTo>
                  <a:lnTo>
                    <a:pt x="502" y="433"/>
                  </a:lnTo>
                  <a:lnTo>
                    <a:pt x="504" y="432"/>
                  </a:lnTo>
                  <a:lnTo>
                    <a:pt x="507" y="432"/>
                  </a:lnTo>
                  <a:lnTo>
                    <a:pt x="510" y="431"/>
                  </a:lnTo>
                  <a:lnTo>
                    <a:pt x="513" y="430"/>
                  </a:lnTo>
                  <a:lnTo>
                    <a:pt x="516" y="429"/>
                  </a:lnTo>
                  <a:lnTo>
                    <a:pt x="519" y="428"/>
                  </a:lnTo>
                  <a:lnTo>
                    <a:pt x="521" y="427"/>
                  </a:lnTo>
                  <a:lnTo>
                    <a:pt x="525" y="426"/>
                  </a:lnTo>
                  <a:lnTo>
                    <a:pt x="527" y="423"/>
                  </a:lnTo>
                  <a:lnTo>
                    <a:pt x="530" y="422"/>
                  </a:lnTo>
                  <a:lnTo>
                    <a:pt x="532" y="421"/>
                  </a:lnTo>
                  <a:lnTo>
                    <a:pt x="535" y="420"/>
                  </a:lnTo>
                  <a:lnTo>
                    <a:pt x="539" y="419"/>
                  </a:lnTo>
                  <a:lnTo>
                    <a:pt x="542" y="418"/>
                  </a:lnTo>
                  <a:lnTo>
                    <a:pt x="544" y="417"/>
                  </a:lnTo>
                  <a:lnTo>
                    <a:pt x="547" y="416"/>
                  </a:lnTo>
                  <a:lnTo>
                    <a:pt x="551" y="415"/>
                  </a:lnTo>
                  <a:lnTo>
                    <a:pt x="553" y="414"/>
                  </a:lnTo>
                  <a:lnTo>
                    <a:pt x="556" y="413"/>
                  </a:lnTo>
                  <a:lnTo>
                    <a:pt x="558" y="412"/>
                  </a:lnTo>
                  <a:lnTo>
                    <a:pt x="561" y="410"/>
                  </a:lnTo>
                  <a:lnTo>
                    <a:pt x="565" y="409"/>
                  </a:lnTo>
                  <a:lnTo>
                    <a:pt x="568" y="408"/>
                  </a:lnTo>
                  <a:lnTo>
                    <a:pt x="570" y="407"/>
                  </a:lnTo>
                  <a:lnTo>
                    <a:pt x="573" y="407"/>
                  </a:lnTo>
                  <a:lnTo>
                    <a:pt x="577" y="406"/>
                  </a:lnTo>
                  <a:lnTo>
                    <a:pt x="579" y="405"/>
                  </a:lnTo>
                  <a:lnTo>
                    <a:pt x="581" y="404"/>
                  </a:lnTo>
                  <a:lnTo>
                    <a:pt x="584" y="403"/>
                  </a:lnTo>
                  <a:lnTo>
                    <a:pt x="587" y="401"/>
                  </a:lnTo>
                  <a:lnTo>
                    <a:pt x="591" y="400"/>
                  </a:lnTo>
                  <a:lnTo>
                    <a:pt x="593" y="399"/>
                  </a:lnTo>
                  <a:lnTo>
                    <a:pt x="596" y="397"/>
                  </a:lnTo>
                  <a:lnTo>
                    <a:pt x="599" y="396"/>
                  </a:lnTo>
                  <a:lnTo>
                    <a:pt x="602" y="395"/>
                  </a:lnTo>
                  <a:lnTo>
                    <a:pt x="605" y="394"/>
                  </a:lnTo>
                  <a:lnTo>
                    <a:pt x="607" y="393"/>
                  </a:lnTo>
                  <a:lnTo>
                    <a:pt x="610" y="392"/>
                  </a:lnTo>
                  <a:lnTo>
                    <a:pt x="613" y="391"/>
                  </a:lnTo>
                  <a:lnTo>
                    <a:pt x="617" y="390"/>
                  </a:lnTo>
                  <a:lnTo>
                    <a:pt x="619" y="389"/>
                  </a:lnTo>
                  <a:lnTo>
                    <a:pt x="622" y="388"/>
                  </a:lnTo>
                  <a:lnTo>
                    <a:pt x="625" y="387"/>
                  </a:lnTo>
                  <a:lnTo>
                    <a:pt x="628" y="386"/>
                  </a:lnTo>
                  <a:lnTo>
                    <a:pt x="629" y="384"/>
                  </a:lnTo>
                  <a:lnTo>
                    <a:pt x="633" y="383"/>
                  </a:lnTo>
                  <a:lnTo>
                    <a:pt x="636" y="382"/>
                  </a:lnTo>
                  <a:lnTo>
                    <a:pt x="639" y="382"/>
                  </a:lnTo>
                  <a:lnTo>
                    <a:pt x="641" y="381"/>
                  </a:lnTo>
                  <a:lnTo>
                    <a:pt x="645" y="380"/>
                  </a:lnTo>
                  <a:lnTo>
                    <a:pt x="648" y="379"/>
                  </a:lnTo>
                  <a:lnTo>
                    <a:pt x="651" y="378"/>
                  </a:lnTo>
                  <a:lnTo>
                    <a:pt x="653" y="377"/>
                  </a:lnTo>
                  <a:lnTo>
                    <a:pt x="655" y="376"/>
                  </a:lnTo>
                  <a:lnTo>
                    <a:pt x="659" y="375"/>
                  </a:lnTo>
                  <a:lnTo>
                    <a:pt x="662" y="374"/>
                  </a:lnTo>
                  <a:lnTo>
                    <a:pt x="665" y="373"/>
                  </a:lnTo>
                  <a:lnTo>
                    <a:pt x="667" y="372"/>
                  </a:lnTo>
                  <a:lnTo>
                    <a:pt x="671" y="370"/>
                  </a:lnTo>
                  <a:lnTo>
                    <a:pt x="674" y="369"/>
                  </a:lnTo>
                  <a:lnTo>
                    <a:pt x="677" y="368"/>
                  </a:lnTo>
                  <a:lnTo>
                    <a:pt x="678" y="367"/>
                  </a:lnTo>
                  <a:lnTo>
                    <a:pt x="681" y="366"/>
                  </a:lnTo>
                  <a:lnTo>
                    <a:pt x="685" y="365"/>
                  </a:lnTo>
                  <a:lnTo>
                    <a:pt x="688" y="364"/>
                  </a:lnTo>
                  <a:lnTo>
                    <a:pt x="691" y="363"/>
                  </a:lnTo>
                  <a:lnTo>
                    <a:pt x="693" y="362"/>
                  </a:lnTo>
                  <a:lnTo>
                    <a:pt x="696" y="361"/>
                  </a:lnTo>
                  <a:lnTo>
                    <a:pt x="700" y="360"/>
                  </a:lnTo>
                  <a:lnTo>
                    <a:pt x="703" y="359"/>
                  </a:lnTo>
                  <a:lnTo>
                    <a:pt x="704" y="357"/>
                  </a:lnTo>
                  <a:lnTo>
                    <a:pt x="707" y="357"/>
                  </a:lnTo>
                  <a:lnTo>
                    <a:pt x="711" y="356"/>
                  </a:lnTo>
                  <a:lnTo>
                    <a:pt x="714" y="355"/>
                  </a:lnTo>
                  <a:lnTo>
                    <a:pt x="716" y="354"/>
                  </a:lnTo>
                  <a:lnTo>
                    <a:pt x="719" y="353"/>
                  </a:lnTo>
                  <a:lnTo>
                    <a:pt x="722" y="352"/>
                  </a:lnTo>
                  <a:lnTo>
                    <a:pt x="726" y="352"/>
                  </a:lnTo>
                  <a:lnTo>
                    <a:pt x="728" y="351"/>
                  </a:lnTo>
                  <a:lnTo>
                    <a:pt x="730" y="350"/>
                  </a:lnTo>
                  <a:lnTo>
                    <a:pt x="733" y="349"/>
                  </a:lnTo>
                  <a:lnTo>
                    <a:pt x="736" y="348"/>
                  </a:lnTo>
                  <a:lnTo>
                    <a:pt x="740" y="347"/>
                  </a:lnTo>
                  <a:lnTo>
                    <a:pt x="742" y="346"/>
                  </a:lnTo>
                  <a:lnTo>
                    <a:pt x="745" y="344"/>
                  </a:lnTo>
                  <a:lnTo>
                    <a:pt x="748" y="343"/>
                  </a:lnTo>
                  <a:lnTo>
                    <a:pt x="752" y="342"/>
                  </a:lnTo>
                  <a:lnTo>
                    <a:pt x="754" y="341"/>
                  </a:lnTo>
                  <a:lnTo>
                    <a:pt x="756" y="340"/>
                  </a:lnTo>
                  <a:lnTo>
                    <a:pt x="759" y="339"/>
                  </a:lnTo>
                  <a:lnTo>
                    <a:pt x="762" y="338"/>
                  </a:lnTo>
                  <a:lnTo>
                    <a:pt x="765" y="337"/>
                  </a:lnTo>
                  <a:lnTo>
                    <a:pt x="768" y="336"/>
                  </a:lnTo>
                  <a:lnTo>
                    <a:pt x="771" y="335"/>
                  </a:lnTo>
                  <a:lnTo>
                    <a:pt x="774" y="334"/>
                  </a:lnTo>
                  <a:lnTo>
                    <a:pt x="776" y="333"/>
                  </a:lnTo>
                  <a:lnTo>
                    <a:pt x="780" y="333"/>
                  </a:lnTo>
                  <a:lnTo>
                    <a:pt x="782" y="331"/>
                  </a:lnTo>
                  <a:lnTo>
                    <a:pt x="785" y="331"/>
                  </a:lnTo>
                  <a:lnTo>
                    <a:pt x="788" y="330"/>
                  </a:lnTo>
                  <a:lnTo>
                    <a:pt x="790" y="329"/>
                  </a:lnTo>
                  <a:lnTo>
                    <a:pt x="794" y="328"/>
                  </a:lnTo>
                  <a:lnTo>
                    <a:pt x="797" y="327"/>
                  </a:lnTo>
                  <a:lnTo>
                    <a:pt x="800" y="326"/>
                  </a:lnTo>
                  <a:lnTo>
                    <a:pt x="802" y="325"/>
                  </a:lnTo>
                  <a:lnTo>
                    <a:pt x="805" y="324"/>
                  </a:lnTo>
                  <a:lnTo>
                    <a:pt x="808" y="323"/>
                  </a:lnTo>
                  <a:lnTo>
                    <a:pt x="811" y="322"/>
                  </a:lnTo>
                  <a:lnTo>
                    <a:pt x="813" y="321"/>
                  </a:lnTo>
                  <a:lnTo>
                    <a:pt x="816" y="320"/>
                  </a:lnTo>
                  <a:lnTo>
                    <a:pt x="820" y="319"/>
                  </a:lnTo>
                  <a:lnTo>
                    <a:pt x="823" y="317"/>
                  </a:lnTo>
                  <a:lnTo>
                    <a:pt x="825" y="317"/>
                  </a:lnTo>
                  <a:lnTo>
                    <a:pt x="828" y="316"/>
                  </a:lnTo>
                  <a:lnTo>
                    <a:pt x="830" y="315"/>
                  </a:lnTo>
                  <a:lnTo>
                    <a:pt x="834" y="314"/>
                  </a:lnTo>
                  <a:lnTo>
                    <a:pt x="837" y="313"/>
                  </a:lnTo>
                  <a:lnTo>
                    <a:pt x="839" y="312"/>
                  </a:lnTo>
                  <a:lnTo>
                    <a:pt x="842" y="311"/>
                  </a:lnTo>
                  <a:lnTo>
                    <a:pt x="846" y="310"/>
                  </a:lnTo>
                  <a:lnTo>
                    <a:pt x="849" y="309"/>
                  </a:lnTo>
                  <a:lnTo>
                    <a:pt x="851" y="308"/>
                  </a:lnTo>
                  <a:lnTo>
                    <a:pt x="854" y="308"/>
                  </a:lnTo>
                  <a:lnTo>
                    <a:pt x="856" y="308"/>
                  </a:lnTo>
                  <a:lnTo>
                    <a:pt x="860" y="307"/>
                  </a:lnTo>
                  <a:lnTo>
                    <a:pt x="862" y="306"/>
                  </a:lnTo>
                  <a:lnTo>
                    <a:pt x="865" y="304"/>
                  </a:lnTo>
                  <a:lnTo>
                    <a:pt x="868" y="303"/>
                  </a:lnTo>
                  <a:lnTo>
                    <a:pt x="872" y="302"/>
                  </a:lnTo>
                  <a:lnTo>
                    <a:pt x="874" y="301"/>
                  </a:lnTo>
                  <a:lnTo>
                    <a:pt x="877" y="300"/>
                  </a:lnTo>
                  <a:lnTo>
                    <a:pt x="880" y="299"/>
                  </a:lnTo>
                  <a:lnTo>
                    <a:pt x="882" y="298"/>
                  </a:lnTo>
                  <a:lnTo>
                    <a:pt x="886" y="298"/>
                  </a:lnTo>
                  <a:lnTo>
                    <a:pt x="888" y="297"/>
                  </a:lnTo>
                  <a:lnTo>
                    <a:pt x="891" y="296"/>
                  </a:lnTo>
                  <a:lnTo>
                    <a:pt x="894" y="295"/>
                  </a:lnTo>
                  <a:lnTo>
                    <a:pt x="897" y="294"/>
                  </a:lnTo>
                  <a:lnTo>
                    <a:pt x="900" y="293"/>
                  </a:lnTo>
                  <a:lnTo>
                    <a:pt x="903" y="291"/>
                  </a:lnTo>
                  <a:lnTo>
                    <a:pt x="906" y="290"/>
                  </a:lnTo>
                  <a:lnTo>
                    <a:pt x="908" y="289"/>
                  </a:lnTo>
                  <a:lnTo>
                    <a:pt x="910" y="289"/>
                  </a:lnTo>
                  <a:lnTo>
                    <a:pt x="914" y="288"/>
                  </a:lnTo>
                  <a:lnTo>
                    <a:pt x="917" y="287"/>
                  </a:lnTo>
                  <a:lnTo>
                    <a:pt x="920" y="286"/>
                  </a:lnTo>
                  <a:lnTo>
                    <a:pt x="922" y="285"/>
                  </a:lnTo>
                  <a:lnTo>
                    <a:pt x="926" y="284"/>
                  </a:lnTo>
                  <a:lnTo>
                    <a:pt x="929" y="283"/>
                  </a:lnTo>
                  <a:lnTo>
                    <a:pt x="931" y="283"/>
                  </a:lnTo>
                  <a:lnTo>
                    <a:pt x="934" y="283"/>
                  </a:lnTo>
                  <a:lnTo>
                    <a:pt x="936" y="282"/>
                  </a:lnTo>
                  <a:lnTo>
                    <a:pt x="940" y="281"/>
                  </a:lnTo>
                  <a:lnTo>
                    <a:pt x="943" y="280"/>
                  </a:lnTo>
                  <a:lnTo>
                    <a:pt x="946" y="279"/>
                  </a:lnTo>
                  <a:lnTo>
                    <a:pt x="948" y="277"/>
                  </a:lnTo>
                  <a:lnTo>
                    <a:pt x="951" y="276"/>
                  </a:lnTo>
                  <a:lnTo>
                    <a:pt x="955" y="276"/>
                  </a:lnTo>
                  <a:lnTo>
                    <a:pt x="957" y="275"/>
                  </a:lnTo>
                  <a:lnTo>
                    <a:pt x="959" y="274"/>
                  </a:lnTo>
                  <a:lnTo>
                    <a:pt x="962" y="273"/>
                  </a:lnTo>
                  <a:lnTo>
                    <a:pt x="966" y="272"/>
                  </a:lnTo>
                  <a:lnTo>
                    <a:pt x="969" y="271"/>
                  </a:lnTo>
                  <a:lnTo>
                    <a:pt x="971" y="271"/>
                  </a:lnTo>
                  <a:lnTo>
                    <a:pt x="974" y="270"/>
                  </a:lnTo>
                  <a:lnTo>
                    <a:pt x="977" y="269"/>
                  </a:lnTo>
                  <a:lnTo>
                    <a:pt x="981" y="268"/>
                  </a:lnTo>
                  <a:lnTo>
                    <a:pt x="983" y="267"/>
                  </a:lnTo>
                  <a:lnTo>
                    <a:pt x="985" y="266"/>
                  </a:lnTo>
                  <a:lnTo>
                    <a:pt x="988" y="264"/>
                  </a:lnTo>
                  <a:lnTo>
                    <a:pt x="991" y="264"/>
                  </a:lnTo>
                  <a:lnTo>
                    <a:pt x="995" y="263"/>
                  </a:lnTo>
                  <a:lnTo>
                    <a:pt x="997" y="262"/>
                  </a:lnTo>
                  <a:lnTo>
                    <a:pt x="1000" y="261"/>
                  </a:lnTo>
                  <a:lnTo>
                    <a:pt x="1003" y="260"/>
                  </a:lnTo>
                  <a:lnTo>
                    <a:pt x="1007" y="259"/>
                  </a:lnTo>
                  <a:lnTo>
                    <a:pt x="1008" y="259"/>
                  </a:lnTo>
                  <a:lnTo>
                    <a:pt x="1011" y="258"/>
                  </a:lnTo>
                  <a:lnTo>
                    <a:pt x="1014" y="258"/>
                  </a:lnTo>
                  <a:lnTo>
                    <a:pt x="1017" y="257"/>
                  </a:lnTo>
                  <a:lnTo>
                    <a:pt x="1021" y="256"/>
                  </a:lnTo>
                  <a:lnTo>
                    <a:pt x="1023" y="255"/>
                  </a:lnTo>
                  <a:lnTo>
                    <a:pt x="1026" y="255"/>
                  </a:lnTo>
                  <a:lnTo>
                    <a:pt x="1029" y="254"/>
                  </a:lnTo>
                  <a:lnTo>
                    <a:pt x="1031" y="253"/>
                  </a:lnTo>
                  <a:lnTo>
                    <a:pt x="1034" y="251"/>
                  </a:lnTo>
                  <a:lnTo>
                    <a:pt x="1037" y="250"/>
                  </a:lnTo>
                  <a:lnTo>
                    <a:pt x="1040" y="250"/>
                  </a:lnTo>
                  <a:lnTo>
                    <a:pt x="1043" y="249"/>
                  </a:lnTo>
                  <a:lnTo>
                    <a:pt x="1046" y="248"/>
                  </a:lnTo>
                  <a:lnTo>
                    <a:pt x="1049" y="247"/>
                  </a:lnTo>
                  <a:lnTo>
                    <a:pt x="1052" y="246"/>
                  </a:lnTo>
                  <a:lnTo>
                    <a:pt x="1055" y="245"/>
                  </a:lnTo>
                  <a:lnTo>
                    <a:pt x="1057" y="245"/>
                  </a:lnTo>
                  <a:lnTo>
                    <a:pt x="1060" y="244"/>
                  </a:lnTo>
                  <a:lnTo>
                    <a:pt x="1063" y="243"/>
                  </a:lnTo>
                  <a:lnTo>
                    <a:pt x="1066" y="242"/>
                  </a:lnTo>
                  <a:lnTo>
                    <a:pt x="1069" y="241"/>
                  </a:lnTo>
                  <a:lnTo>
                    <a:pt x="1071" y="241"/>
                  </a:lnTo>
                  <a:lnTo>
                    <a:pt x="1075" y="240"/>
                  </a:lnTo>
                  <a:lnTo>
                    <a:pt x="1078" y="238"/>
                  </a:lnTo>
                  <a:lnTo>
                    <a:pt x="1081" y="237"/>
                  </a:lnTo>
                  <a:lnTo>
                    <a:pt x="1082" y="236"/>
                  </a:lnTo>
                  <a:lnTo>
                    <a:pt x="1085" y="236"/>
                  </a:lnTo>
                  <a:lnTo>
                    <a:pt x="1089" y="235"/>
                  </a:lnTo>
                  <a:lnTo>
                    <a:pt x="1092" y="234"/>
                  </a:lnTo>
                  <a:lnTo>
                    <a:pt x="1094" y="233"/>
                  </a:lnTo>
                  <a:lnTo>
                    <a:pt x="1097" y="233"/>
                  </a:lnTo>
                  <a:lnTo>
                    <a:pt x="1101" y="233"/>
                  </a:lnTo>
                  <a:lnTo>
                    <a:pt x="1104" y="232"/>
                  </a:lnTo>
                  <a:lnTo>
                    <a:pt x="1106" y="231"/>
                  </a:lnTo>
                  <a:lnTo>
                    <a:pt x="1108" y="230"/>
                  </a:lnTo>
                  <a:lnTo>
                    <a:pt x="1111" y="230"/>
                  </a:lnTo>
                  <a:lnTo>
                    <a:pt x="1115" y="229"/>
                  </a:lnTo>
                  <a:lnTo>
                    <a:pt x="1118" y="228"/>
                  </a:lnTo>
                  <a:lnTo>
                    <a:pt x="1120" y="227"/>
                  </a:lnTo>
                  <a:lnTo>
                    <a:pt x="1123" y="226"/>
                  </a:lnTo>
                  <a:lnTo>
                    <a:pt x="1127" y="226"/>
                  </a:lnTo>
                  <a:lnTo>
                    <a:pt x="1130" y="224"/>
                  </a:lnTo>
                  <a:lnTo>
                    <a:pt x="1132" y="223"/>
                  </a:lnTo>
                  <a:lnTo>
                    <a:pt x="1134" y="222"/>
                  </a:lnTo>
                  <a:lnTo>
                    <a:pt x="1137" y="222"/>
                  </a:lnTo>
                  <a:lnTo>
                    <a:pt x="1141" y="221"/>
                  </a:lnTo>
                  <a:lnTo>
                    <a:pt x="1143" y="220"/>
                  </a:lnTo>
                  <a:lnTo>
                    <a:pt x="1146" y="219"/>
                  </a:lnTo>
                  <a:lnTo>
                    <a:pt x="1149" y="219"/>
                  </a:lnTo>
                  <a:lnTo>
                    <a:pt x="1152" y="218"/>
                  </a:lnTo>
                  <a:lnTo>
                    <a:pt x="1155" y="217"/>
                  </a:lnTo>
                  <a:lnTo>
                    <a:pt x="1158" y="216"/>
                  </a:lnTo>
                  <a:lnTo>
                    <a:pt x="1160" y="216"/>
                  </a:lnTo>
                  <a:lnTo>
                    <a:pt x="1163" y="215"/>
                  </a:lnTo>
                  <a:lnTo>
                    <a:pt x="1167" y="214"/>
                  </a:lnTo>
                  <a:lnTo>
                    <a:pt x="1169" y="213"/>
                  </a:lnTo>
                  <a:lnTo>
                    <a:pt x="1172" y="213"/>
                  </a:lnTo>
                  <a:lnTo>
                    <a:pt x="1175" y="211"/>
                  </a:lnTo>
                  <a:lnTo>
                    <a:pt x="1178" y="210"/>
                  </a:lnTo>
                  <a:lnTo>
                    <a:pt x="1181" y="209"/>
                  </a:lnTo>
                  <a:lnTo>
                    <a:pt x="1183" y="209"/>
                  </a:lnTo>
                  <a:lnTo>
                    <a:pt x="1186" y="208"/>
                  </a:lnTo>
                  <a:lnTo>
                    <a:pt x="1189" y="208"/>
                  </a:lnTo>
                  <a:lnTo>
                    <a:pt x="1191" y="207"/>
                  </a:lnTo>
                  <a:lnTo>
                    <a:pt x="1195" y="207"/>
                  </a:lnTo>
                  <a:lnTo>
                    <a:pt x="1198" y="206"/>
                  </a:lnTo>
                  <a:lnTo>
                    <a:pt x="1201" y="205"/>
                  </a:lnTo>
                  <a:lnTo>
                    <a:pt x="1203" y="204"/>
                  </a:lnTo>
                  <a:lnTo>
                    <a:pt x="1207" y="204"/>
                  </a:lnTo>
                  <a:lnTo>
                    <a:pt x="1209" y="203"/>
                  </a:lnTo>
                  <a:lnTo>
                    <a:pt x="1212" y="202"/>
                  </a:lnTo>
                  <a:lnTo>
                    <a:pt x="1215" y="201"/>
                  </a:lnTo>
                  <a:lnTo>
                    <a:pt x="1217" y="201"/>
                  </a:lnTo>
                  <a:lnTo>
                    <a:pt x="1221" y="200"/>
                  </a:lnTo>
                  <a:lnTo>
                    <a:pt x="1224" y="198"/>
                  </a:lnTo>
                  <a:lnTo>
                    <a:pt x="1227" y="197"/>
                  </a:lnTo>
                  <a:lnTo>
                    <a:pt x="1229" y="197"/>
                  </a:lnTo>
                  <a:lnTo>
                    <a:pt x="1232" y="196"/>
                  </a:lnTo>
                  <a:lnTo>
                    <a:pt x="1235" y="195"/>
                  </a:lnTo>
                  <a:lnTo>
                    <a:pt x="1238" y="195"/>
                  </a:lnTo>
                  <a:lnTo>
                    <a:pt x="1240" y="194"/>
                  </a:lnTo>
                  <a:lnTo>
                    <a:pt x="1243" y="193"/>
                  </a:lnTo>
                  <a:lnTo>
                    <a:pt x="1246" y="192"/>
                  </a:lnTo>
                  <a:lnTo>
                    <a:pt x="1250" y="192"/>
                  </a:lnTo>
                  <a:lnTo>
                    <a:pt x="1252" y="191"/>
                  </a:lnTo>
                  <a:lnTo>
                    <a:pt x="1255" y="190"/>
                  </a:lnTo>
                  <a:lnTo>
                    <a:pt x="1258" y="190"/>
                  </a:lnTo>
                  <a:lnTo>
                    <a:pt x="1261" y="189"/>
                  </a:lnTo>
                  <a:lnTo>
                    <a:pt x="1264" y="188"/>
                  </a:lnTo>
                  <a:lnTo>
                    <a:pt x="1266" y="187"/>
                  </a:lnTo>
                  <a:lnTo>
                    <a:pt x="1269" y="187"/>
                  </a:lnTo>
                  <a:lnTo>
                    <a:pt x="1272" y="186"/>
                  </a:lnTo>
                  <a:lnTo>
                    <a:pt x="1276" y="184"/>
                  </a:lnTo>
                  <a:lnTo>
                    <a:pt x="1278" y="184"/>
                  </a:lnTo>
                  <a:lnTo>
                    <a:pt x="1281" y="183"/>
                  </a:lnTo>
                  <a:lnTo>
                    <a:pt x="1284" y="183"/>
                  </a:lnTo>
                  <a:lnTo>
                    <a:pt x="1286" y="183"/>
                  </a:lnTo>
                  <a:lnTo>
                    <a:pt x="1289" y="182"/>
                  </a:lnTo>
                  <a:lnTo>
                    <a:pt x="1292" y="181"/>
                  </a:lnTo>
                  <a:lnTo>
                    <a:pt x="1295" y="180"/>
                  </a:lnTo>
                  <a:lnTo>
                    <a:pt x="1298" y="180"/>
                  </a:lnTo>
                  <a:lnTo>
                    <a:pt x="1301" y="179"/>
                  </a:lnTo>
                  <a:lnTo>
                    <a:pt x="1304" y="178"/>
                  </a:lnTo>
                  <a:lnTo>
                    <a:pt x="1307" y="178"/>
                  </a:lnTo>
                  <a:lnTo>
                    <a:pt x="1309" y="177"/>
                  </a:lnTo>
                  <a:lnTo>
                    <a:pt x="1312" y="176"/>
                  </a:lnTo>
                  <a:lnTo>
                    <a:pt x="1315" y="176"/>
                  </a:lnTo>
                  <a:lnTo>
                    <a:pt x="1318" y="175"/>
                  </a:lnTo>
                  <a:lnTo>
                    <a:pt x="1321" y="174"/>
                  </a:lnTo>
                  <a:lnTo>
                    <a:pt x="1324" y="174"/>
                  </a:lnTo>
                  <a:lnTo>
                    <a:pt x="1326" y="173"/>
                  </a:lnTo>
                  <a:lnTo>
                    <a:pt x="1330" y="171"/>
                  </a:lnTo>
                  <a:lnTo>
                    <a:pt x="1333" y="171"/>
                  </a:lnTo>
                  <a:lnTo>
                    <a:pt x="1335" y="170"/>
                  </a:lnTo>
                  <a:lnTo>
                    <a:pt x="1337" y="169"/>
                  </a:lnTo>
                  <a:lnTo>
                    <a:pt x="1340" y="169"/>
                  </a:lnTo>
                  <a:lnTo>
                    <a:pt x="1344" y="168"/>
                  </a:lnTo>
                  <a:lnTo>
                    <a:pt x="1347" y="167"/>
                  </a:lnTo>
                  <a:lnTo>
                    <a:pt x="1350" y="167"/>
                  </a:lnTo>
                  <a:lnTo>
                    <a:pt x="1352" y="166"/>
                  </a:lnTo>
                  <a:lnTo>
                    <a:pt x="1356" y="165"/>
                  </a:lnTo>
                  <a:lnTo>
                    <a:pt x="1359" y="165"/>
                  </a:lnTo>
                  <a:lnTo>
                    <a:pt x="1361" y="164"/>
                  </a:lnTo>
                  <a:lnTo>
                    <a:pt x="1363" y="163"/>
                  </a:lnTo>
                  <a:lnTo>
                    <a:pt x="1366" y="163"/>
                  </a:lnTo>
                  <a:lnTo>
                    <a:pt x="1370" y="162"/>
                  </a:lnTo>
                  <a:lnTo>
                    <a:pt x="1373" y="161"/>
                  </a:lnTo>
                  <a:lnTo>
                    <a:pt x="1375" y="161"/>
                  </a:lnTo>
                  <a:lnTo>
                    <a:pt x="1378" y="160"/>
                  </a:lnTo>
                  <a:lnTo>
                    <a:pt x="1382" y="158"/>
                  </a:lnTo>
                  <a:lnTo>
                    <a:pt x="1385" y="158"/>
                  </a:lnTo>
                  <a:lnTo>
                    <a:pt x="1386" y="158"/>
                  </a:lnTo>
                  <a:lnTo>
                    <a:pt x="1389" y="157"/>
                  </a:lnTo>
                  <a:lnTo>
                    <a:pt x="1392" y="157"/>
                  </a:lnTo>
                  <a:lnTo>
                    <a:pt x="1396" y="156"/>
                  </a:lnTo>
                  <a:lnTo>
                    <a:pt x="1399" y="155"/>
                  </a:lnTo>
                  <a:lnTo>
                    <a:pt x="1401" y="155"/>
                  </a:lnTo>
                  <a:lnTo>
                    <a:pt x="1404" y="154"/>
                  </a:lnTo>
                  <a:lnTo>
                    <a:pt x="1407" y="153"/>
                  </a:lnTo>
                  <a:lnTo>
                    <a:pt x="1410" y="153"/>
                  </a:lnTo>
                  <a:lnTo>
                    <a:pt x="1412" y="152"/>
                  </a:lnTo>
                  <a:lnTo>
                    <a:pt x="1415" y="152"/>
                  </a:lnTo>
                  <a:lnTo>
                    <a:pt x="1418" y="151"/>
                  </a:lnTo>
                  <a:lnTo>
                    <a:pt x="1422" y="150"/>
                  </a:lnTo>
                  <a:lnTo>
                    <a:pt x="1424" y="150"/>
                  </a:lnTo>
                  <a:lnTo>
                    <a:pt x="1427" y="149"/>
                  </a:lnTo>
                  <a:lnTo>
                    <a:pt x="1430" y="148"/>
                  </a:lnTo>
                  <a:lnTo>
                    <a:pt x="1433" y="148"/>
                  </a:lnTo>
                  <a:lnTo>
                    <a:pt x="1436" y="147"/>
                  </a:lnTo>
                  <a:lnTo>
                    <a:pt x="1438" y="147"/>
                  </a:lnTo>
                  <a:lnTo>
                    <a:pt x="1441" y="145"/>
                  </a:lnTo>
                  <a:lnTo>
                    <a:pt x="1444" y="144"/>
                  </a:lnTo>
                  <a:lnTo>
                    <a:pt x="1447" y="144"/>
                  </a:lnTo>
                  <a:lnTo>
                    <a:pt x="1450" y="143"/>
                  </a:lnTo>
                  <a:lnTo>
                    <a:pt x="1453" y="142"/>
                  </a:lnTo>
                  <a:lnTo>
                    <a:pt x="1456" y="142"/>
                  </a:lnTo>
                  <a:lnTo>
                    <a:pt x="1459" y="141"/>
                  </a:lnTo>
                  <a:lnTo>
                    <a:pt x="1460" y="141"/>
                  </a:lnTo>
                  <a:lnTo>
                    <a:pt x="1464" y="140"/>
                  </a:lnTo>
                  <a:lnTo>
                    <a:pt x="1467" y="139"/>
                  </a:lnTo>
                  <a:lnTo>
                    <a:pt x="1470" y="139"/>
                  </a:lnTo>
                  <a:lnTo>
                    <a:pt x="1472" y="138"/>
                  </a:lnTo>
                  <a:lnTo>
                    <a:pt x="1476" y="138"/>
                  </a:lnTo>
                  <a:lnTo>
                    <a:pt x="1479" y="137"/>
                  </a:lnTo>
                  <a:lnTo>
                    <a:pt x="1482" y="136"/>
                  </a:lnTo>
                  <a:lnTo>
                    <a:pt x="1484" y="136"/>
                  </a:lnTo>
                  <a:lnTo>
                    <a:pt x="1486" y="135"/>
                  </a:lnTo>
                  <a:lnTo>
                    <a:pt x="1490" y="135"/>
                  </a:lnTo>
                  <a:lnTo>
                    <a:pt x="1493" y="134"/>
                  </a:lnTo>
                  <a:lnTo>
                    <a:pt x="1496" y="134"/>
                  </a:lnTo>
                  <a:lnTo>
                    <a:pt x="1498" y="134"/>
                  </a:lnTo>
                  <a:lnTo>
                    <a:pt x="1502" y="133"/>
                  </a:lnTo>
                  <a:lnTo>
                    <a:pt x="1505" y="133"/>
                  </a:lnTo>
                  <a:lnTo>
                    <a:pt x="1508" y="131"/>
                  </a:lnTo>
                  <a:lnTo>
                    <a:pt x="1510" y="130"/>
                  </a:lnTo>
                  <a:lnTo>
                    <a:pt x="1512" y="130"/>
                  </a:lnTo>
                  <a:lnTo>
                    <a:pt x="1516" y="129"/>
                  </a:lnTo>
                  <a:lnTo>
                    <a:pt x="1519" y="129"/>
                  </a:lnTo>
                  <a:lnTo>
                    <a:pt x="1521" y="128"/>
                  </a:lnTo>
                  <a:lnTo>
                    <a:pt x="1524" y="127"/>
                  </a:lnTo>
                  <a:lnTo>
                    <a:pt x="1527" y="127"/>
                  </a:lnTo>
                  <a:lnTo>
                    <a:pt x="1531" y="126"/>
                  </a:lnTo>
                  <a:lnTo>
                    <a:pt x="1533" y="126"/>
                  </a:lnTo>
                  <a:lnTo>
                    <a:pt x="1536" y="125"/>
                  </a:lnTo>
                  <a:lnTo>
                    <a:pt x="1538" y="125"/>
                  </a:lnTo>
                  <a:lnTo>
                    <a:pt x="1541" y="124"/>
                  </a:lnTo>
                  <a:lnTo>
                    <a:pt x="1545" y="123"/>
                  </a:lnTo>
                  <a:lnTo>
                    <a:pt x="1547" y="123"/>
                  </a:lnTo>
                  <a:lnTo>
                    <a:pt x="1550" y="122"/>
                  </a:lnTo>
                  <a:lnTo>
                    <a:pt x="1553" y="122"/>
                  </a:lnTo>
                  <a:lnTo>
                    <a:pt x="1557" y="121"/>
                  </a:lnTo>
                  <a:lnTo>
                    <a:pt x="1559" y="121"/>
                  </a:lnTo>
                  <a:lnTo>
                    <a:pt x="1561" y="120"/>
                  </a:lnTo>
                  <a:lnTo>
                    <a:pt x="1564" y="118"/>
                  </a:lnTo>
                  <a:lnTo>
                    <a:pt x="1567" y="118"/>
                  </a:lnTo>
                  <a:lnTo>
                    <a:pt x="1570" y="117"/>
                  </a:lnTo>
                  <a:lnTo>
                    <a:pt x="1573" y="117"/>
                  </a:lnTo>
                  <a:lnTo>
                    <a:pt x="1576" y="116"/>
                  </a:lnTo>
                  <a:lnTo>
                    <a:pt x="1579" y="116"/>
                  </a:lnTo>
                  <a:lnTo>
                    <a:pt x="1581" y="115"/>
                  </a:lnTo>
                  <a:lnTo>
                    <a:pt x="1585" y="114"/>
                  </a:lnTo>
                  <a:lnTo>
                    <a:pt x="1587" y="114"/>
                  </a:lnTo>
                  <a:lnTo>
                    <a:pt x="1590" y="113"/>
                  </a:lnTo>
                  <a:lnTo>
                    <a:pt x="1593" y="113"/>
                  </a:lnTo>
                  <a:lnTo>
                    <a:pt x="1596" y="112"/>
                  </a:lnTo>
                  <a:lnTo>
                    <a:pt x="1599" y="112"/>
                  </a:lnTo>
                  <a:lnTo>
                    <a:pt x="1602" y="111"/>
                  </a:lnTo>
                  <a:lnTo>
                    <a:pt x="1605" y="111"/>
                  </a:lnTo>
                  <a:lnTo>
                    <a:pt x="1607" y="110"/>
                  </a:lnTo>
                  <a:lnTo>
                    <a:pt x="1611" y="110"/>
                  </a:lnTo>
                  <a:lnTo>
                    <a:pt x="1613" y="109"/>
                  </a:lnTo>
                  <a:lnTo>
                    <a:pt x="1616" y="109"/>
                  </a:lnTo>
                  <a:lnTo>
                    <a:pt x="1618" y="109"/>
                  </a:lnTo>
                  <a:lnTo>
                    <a:pt x="1621" y="108"/>
                  </a:lnTo>
                  <a:lnTo>
                    <a:pt x="1625" y="108"/>
                  </a:lnTo>
                  <a:lnTo>
                    <a:pt x="1628" y="107"/>
                  </a:lnTo>
                  <a:lnTo>
                    <a:pt x="1631" y="107"/>
                  </a:lnTo>
                  <a:lnTo>
                    <a:pt x="1633" y="105"/>
                  </a:lnTo>
                  <a:lnTo>
                    <a:pt x="1637" y="105"/>
                  </a:lnTo>
                  <a:lnTo>
                    <a:pt x="1639" y="104"/>
                  </a:lnTo>
                  <a:lnTo>
                    <a:pt x="1642" y="104"/>
                  </a:lnTo>
                  <a:lnTo>
                    <a:pt x="1644" y="103"/>
                  </a:lnTo>
                  <a:lnTo>
                    <a:pt x="1647" y="103"/>
                  </a:lnTo>
                  <a:lnTo>
                    <a:pt x="1651" y="102"/>
                  </a:lnTo>
                  <a:lnTo>
                    <a:pt x="1654" y="102"/>
                  </a:lnTo>
                  <a:lnTo>
                    <a:pt x="1656" y="101"/>
                  </a:lnTo>
                  <a:lnTo>
                    <a:pt x="1659" y="101"/>
                  </a:lnTo>
                  <a:lnTo>
                    <a:pt x="1663" y="100"/>
                  </a:lnTo>
                  <a:lnTo>
                    <a:pt x="1665" y="100"/>
                  </a:lnTo>
                  <a:lnTo>
                    <a:pt x="1667" y="99"/>
                  </a:lnTo>
                  <a:lnTo>
                    <a:pt x="1670" y="98"/>
                  </a:lnTo>
                  <a:lnTo>
                    <a:pt x="1673" y="98"/>
                  </a:lnTo>
                  <a:lnTo>
                    <a:pt x="1677" y="97"/>
                  </a:lnTo>
                  <a:lnTo>
                    <a:pt x="1680" y="97"/>
                  </a:lnTo>
                  <a:lnTo>
                    <a:pt x="1682" y="96"/>
                  </a:lnTo>
                  <a:lnTo>
                    <a:pt x="1685" y="96"/>
                  </a:lnTo>
                  <a:lnTo>
                    <a:pt x="1687" y="95"/>
                  </a:lnTo>
                  <a:lnTo>
                    <a:pt x="1691" y="95"/>
                  </a:lnTo>
                  <a:lnTo>
                    <a:pt x="1693" y="94"/>
                  </a:lnTo>
                  <a:lnTo>
                    <a:pt x="1696" y="94"/>
                  </a:lnTo>
                  <a:lnTo>
                    <a:pt x="1699" y="93"/>
                  </a:lnTo>
                  <a:lnTo>
                    <a:pt x="1702" y="93"/>
                  </a:lnTo>
                  <a:lnTo>
                    <a:pt x="1705" y="91"/>
                  </a:lnTo>
                  <a:lnTo>
                    <a:pt x="1708" y="91"/>
                  </a:lnTo>
                  <a:lnTo>
                    <a:pt x="1711" y="90"/>
                  </a:lnTo>
                  <a:lnTo>
                    <a:pt x="1713" y="90"/>
                  </a:lnTo>
                  <a:lnTo>
                    <a:pt x="1715" y="89"/>
                  </a:lnTo>
                  <a:lnTo>
                    <a:pt x="1719" y="89"/>
                  </a:lnTo>
                  <a:lnTo>
                    <a:pt x="1722" y="88"/>
                  </a:lnTo>
                  <a:lnTo>
                    <a:pt x="1725" y="88"/>
                  </a:lnTo>
                  <a:lnTo>
                    <a:pt x="1728" y="88"/>
                  </a:lnTo>
                  <a:lnTo>
                    <a:pt x="1731" y="87"/>
                  </a:lnTo>
                  <a:lnTo>
                    <a:pt x="1734" y="87"/>
                  </a:lnTo>
                  <a:lnTo>
                    <a:pt x="1737" y="86"/>
                  </a:lnTo>
                  <a:lnTo>
                    <a:pt x="1739" y="86"/>
                  </a:lnTo>
                  <a:lnTo>
                    <a:pt x="1741" y="85"/>
                  </a:lnTo>
                  <a:lnTo>
                    <a:pt x="1745" y="85"/>
                  </a:lnTo>
                  <a:lnTo>
                    <a:pt x="1748" y="84"/>
                  </a:lnTo>
                  <a:lnTo>
                    <a:pt x="1751" y="84"/>
                  </a:lnTo>
                  <a:lnTo>
                    <a:pt x="1753" y="84"/>
                  </a:lnTo>
                  <a:lnTo>
                    <a:pt x="1757" y="84"/>
                  </a:lnTo>
                  <a:lnTo>
                    <a:pt x="1760" y="83"/>
                  </a:lnTo>
                  <a:lnTo>
                    <a:pt x="1763" y="83"/>
                  </a:lnTo>
                  <a:lnTo>
                    <a:pt x="1764" y="82"/>
                  </a:lnTo>
                  <a:lnTo>
                    <a:pt x="1767" y="82"/>
                  </a:lnTo>
                  <a:lnTo>
                    <a:pt x="1771" y="81"/>
                  </a:lnTo>
                  <a:lnTo>
                    <a:pt x="1774" y="81"/>
                  </a:lnTo>
                  <a:lnTo>
                    <a:pt x="1777" y="80"/>
                  </a:lnTo>
                  <a:lnTo>
                    <a:pt x="1779" y="80"/>
                  </a:lnTo>
                  <a:lnTo>
                    <a:pt x="1782" y="80"/>
                  </a:lnTo>
                  <a:lnTo>
                    <a:pt x="1786" y="78"/>
                  </a:lnTo>
                  <a:lnTo>
                    <a:pt x="1789" y="78"/>
                  </a:lnTo>
                  <a:lnTo>
                    <a:pt x="1790" y="77"/>
                  </a:lnTo>
                  <a:lnTo>
                    <a:pt x="1793" y="77"/>
                  </a:lnTo>
                  <a:lnTo>
                    <a:pt x="1797" y="76"/>
                  </a:lnTo>
                  <a:lnTo>
                    <a:pt x="1800" y="76"/>
                  </a:lnTo>
                  <a:lnTo>
                    <a:pt x="1802" y="75"/>
                  </a:lnTo>
                  <a:lnTo>
                    <a:pt x="1805" y="75"/>
                  </a:lnTo>
                  <a:lnTo>
                    <a:pt x="1808" y="74"/>
                  </a:lnTo>
                  <a:lnTo>
                    <a:pt x="1812" y="74"/>
                  </a:lnTo>
                  <a:lnTo>
                    <a:pt x="1814" y="74"/>
                  </a:lnTo>
                  <a:lnTo>
                    <a:pt x="1816" y="73"/>
                  </a:lnTo>
                  <a:lnTo>
                    <a:pt x="1819" y="73"/>
                  </a:lnTo>
                  <a:lnTo>
                    <a:pt x="1822" y="72"/>
                  </a:lnTo>
                  <a:lnTo>
                    <a:pt x="1826" y="72"/>
                  </a:lnTo>
                  <a:lnTo>
                    <a:pt x="1828" y="71"/>
                  </a:lnTo>
                  <a:lnTo>
                    <a:pt x="1831" y="71"/>
                  </a:lnTo>
                  <a:lnTo>
                    <a:pt x="1834" y="70"/>
                  </a:lnTo>
                  <a:lnTo>
                    <a:pt x="1838" y="70"/>
                  </a:lnTo>
                  <a:lnTo>
                    <a:pt x="1839" y="70"/>
                  </a:lnTo>
                  <a:lnTo>
                    <a:pt x="1842" y="69"/>
                  </a:lnTo>
                  <a:lnTo>
                    <a:pt x="1845" y="69"/>
                  </a:lnTo>
                  <a:lnTo>
                    <a:pt x="1848" y="68"/>
                  </a:lnTo>
                  <a:lnTo>
                    <a:pt x="1851" y="68"/>
                  </a:lnTo>
                  <a:lnTo>
                    <a:pt x="1854" y="67"/>
                  </a:lnTo>
                  <a:lnTo>
                    <a:pt x="1857" y="67"/>
                  </a:lnTo>
                  <a:lnTo>
                    <a:pt x="1860" y="67"/>
                  </a:lnTo>
                  <a:lnTo>
                    <a:pt x="1862" y="65"/>
                  </a:lnTo>
                  <a:lnTo>
                    <a:pt x="1865" y="65"/>
                  </a:lnTo>
                  <a:lnTo>
                    <a:pt x="1868" y="64"/>
                  </a:lnTo>
                  <a:lnTo>
                    <a:pt x="1871" y="64"/>
                  </a:lnTo>
                  <a:lnTo>
                    <a:pt x="1874" y="64"/>
                  </a:lnTo>
                  <a:lnTo>
                    <a:pt x="1876" y="63"/>
                  </a:lnTo>
                  <a:lnTo>
                    <a:pt x="1880" y="63"/>
                  </a:lnTo>
                  <a:lnTo>
                    <a:pt x="1883" y="62"/>
                  </a:lnTo>
                  <a:lnTo>
                    <a:pt x="1886" y="62"/>
                  </a:lnTo>
                  <a:lnTo>
                    <a:pt x="1888" y="61"/>
                  </a:lnTo>
                  <a:lnTo>
                    <a:pt x="1891" y="61"/>
                  </a:lnTo>
                  <a:lnTo>
                    <a:pt x="1894" y="61"/>
                  </a:lnTo>
                  <a:lnTo>
                    <a:pt x="1897" y="60"/>
                  </a:lnTo>
                  <a:lnTo>
                    <a:pt x="1899" y="60"/>
                  </a:lnTo>
                  <a:lnTo>
                    <a:pt x="1902" y="59"/>
                  </a:lnTo>
                  <a:lnTo>
                    <a:pt x="1906" y="59"/>
                  </a:lnTo>
                  <a:lnTo>
                    <a:pt x="1909" y="59"/>
                  </a:lnTo>
                  <a:lnTo>
                    <a:pt x="1911" y="59"/>
                  </a:lnTo>
                  <a:lnTo>
                    <a:pt x="1914" y="59"/>
                  </a:lnTo>
                  <a:lnTo>
                    <a:pt x="1916" y="58"/>
                  </a:lnTo>
                  <a:lnTo>
                    <a:pt x="1920" y="58"/>
                  </a:lnTo>
                  <a:lnTo>
                    <a:pt x="1923" y="58"/>
                  </a:lnTo>
                  <a:lnTo>
                    <a:pt x="1925" y="57"/>
                  </a:lnTo>
                  <a:lnTo>
                    <a:pt x="1928" y="57"/>
                  </a:lnTo>
                  <a:lnTo>
                    <a:pt x="1932" y="57"/>
                  </a:lnTo>
                  <a:lnTo>
                    <a:pt x="1935" y="56"/>
                  </a:lnTo>
                  <a:lnTo>
                    <a:pt x="1937" y="56"/>
                  </a:lnTo>
                  <a:lnTo>
                    <a:pt x="1940" y="55"/>
                  </a:lnTo>
                  <a:lnTo>
                    <a:pt x="1942" y="55"/>
                  </a:lnTo>
                  <a:lnTo>
                    <a:pt x="1946" y="55"/>
                  </a:lnTo>
                  <a:lnTo>
                    <a:pt x="1948" y="54"/>
                  </a:lnTo>
                  <a:lnTo>
                    <a:pt x="1951" y="54"/>
                  </a:lnTo>
                  <a:lnTo>
                    <a:pt x="1954" y="52"/>
                  </a:lnTo>
                  <a:lnTo>
                    <a:pt x="1958" y="52"/>
                  </a:lnTo>
                  <a:lnTo>
                    <a:pt x="1961" y="52"/>
                  </a:lnTo>
                  <a:lnTo>
                    <a:pt x="1963" y="51"/>
                  </a:lnTo>
                  <a:lnTo>
                    <a:pt x="1965" y="51"/>
                  </a:lnTo>
                  <a:lnTo>
                    <a:pt x="1968" y="51"/>
                  </a:lnTo>
                  <a:lnTo>
                    <a:pt x="1972" y="50"/>
                  </a:lnTo>
                  <a:lnTo>
                    <a:pt x="1974" y="50"/>
                  </a:lnTo>
                  <a:lnTo>
                    <a:pt x="1977" y="49"/>
                  </a:lnTo>
                  <a:lnTo>
                    <a:pt x="1980" y="49"/>
                  </a:lnTo>
                  <a:lnTo>
                    <a:pt x="1983" y="49"/>
                  </a:lnTo>
                  <a:lnTo>
                    <a:pt x="1986" y="48"/>
                  </a:lnTo>
                  <a:lnTo>
                    <a:pt x="1989" y="48"/>
                  </a:lnTo>
                  <a:lnTo>
                    <a:pt x="1991" y="48"/>
                  </a:lnTo>
                  <a:lnTo>
                    <a:pt x="1994" y="47"/>
                  </a:lnTo>
                  <a:lnTo>
                    <a:pt x="1996" y="47"/>
                  </a:lnTo>
                  <a:lnTo>
                    <a:pt x="2000" y="47"/>
                  </a:lnTo>
                  <a:lnTo>
                    <a:pt x="2003" y="46"/>
                  </a:lnTo>
                  <a:lnTo>
                    <a:pt x="2006" y="46"/>
                  </a:lnTo>
                  <a:lnTo>
                    <a:pt x="2009" y="46"/>
                  </a:lnTo>
                  <a:lnTo>
                    <a:pt x="2012" y="45"/>
                  </a:lnTo>
                  <a:lnTo>
                    <a:pt x="2015" y="45"/>
                  </a:lnTo>
                  <a:lnTo>
                    <a:pt x="2017" y="44"/>
                  </a:lnTo>
                  <a:lnTo>
                    <a:pt x="2020" y="44"/>
                  </a:lnTo>
                  <a:lnTo>
                    <a:pt x="2022" y="44"/>
                  </a:lnTo>
                  <a:lnTo>
                    <a:pt x="2026" y="43"/>
                  </a:lnTo>
                  <a:lnTo>
                    <a:pt x="2029" y="43"/>
                  </a:lnTo>
                  <a:lnTo>
                    <a:pt x="2032" y="43"/>
                  </a:lnTo>
                  <a:lnTo>
                    <a:pt x="2034" y="42"/>
                  </a:lnTo>
                  <a:lnTo>
                    <a:pt x="2037" y="42"/>
                  </a:lnTo>
                  <a:lnTo>
                    <a:pt x="2041" y="42"/>
                  </a:lnTo>
                  <a:lnTo>
                    <a:pt x="2043" y="41"/>
                  </a:lnTo>
                  <a:lnTo>
                    <a:pt x="2045" y="41"/>
                  </a:lnTo>
                  <a:lnTo>
                    <a:pt x="2048" y="41"/>
                  </a:lnTo>
                  <a:lnTo>
                    <a:pt x="2052" y="40"/>
                  </a:lnTo>
                  <a:lnTo>
                    <a:pt x="2055" y="40"/>
                  </a:lnTo>
                  <a:lnTo>
                    <a:pt x="2058" y="40"/>
                  </a:lnTo>
                  <a:lnTo>
                    <a:pt x="2060" y="38"/>
                  </a:lnTo>
                  <a:lnTo>
                    <a:pt x="2063" y="38"/>
                  </a:lnTo>
                  <a:lnTo>
                    <a:pt x="2066" y="38"/>
                  </a:lnTo>
                  <a:lnTo>
                    <a:pt x="2069" y="37"/>
                  </a:lnTo>
                  <a:lnTo>
                    <a:pt x="2071" y="37"/>
                  </a:lnTo>
                  <a:lnTo>
                    <a:pt x="2074" y="37"/>
                  </a:lnTo>
                  <a:lnTo>
                    <a:pt x="2077" y="37"/>
                  </a:lnTo>
                  <a:lnTo>
                    <a:pt x="2081" y="36"/>
                  </a:lnTo>
                  <a:lnTo>
                    <a:pt x="2083" y="36"/>
                  </a:lnTo>
                  <a:lnTo>
                    <a:pt x="2086" y="36"/>
                  </a:lnTo>
                  <a:lnTo>
                    <a:pt x="2089" y="35"/>
                  </a:lnTo>
                  <a:lnTo>
                    <a:pt x="2092" y="35"/>
                  </a:lnTo>
                  <a:lnTo>
                    <a:pt x="2094" y="35"/>
                  </a:lnTo>
                  <a:lnTo>
                    <a:pt x="2097" y="34"/>
                  </a:lnTo>
                  <a:lnTo>
                    <a:pt x="2100" y="34"/>
                  </a:lnTo>
                  <a:lnTo>
                    <a:pt x="2103" y="34"/>
                  </a:lnTo>
                  <a:lnTo>
                    <a:pt x="2107" y="34"/>
                  </a:lnTo>
                  <a:lnTo>
                    <a:pt x="2109" y="34"/>
                  </a:lnTo>
                  <a:lnTo>
                    <a:pt x="2112" y="34"/>
                  </a:lnTo>
                  <a:lnTo>
                    <a:pt x="2115" y="34"/>
                  </a:lnTo>
                  <a:lnTo>
                    <a:pt x="2117" y="33"/>
                  </a:lnTo>
                  <a:lnTo>
                    <a:pt x="2120" y="33"/>
                  </a:lnTo>
                  <a:lnTo>
                    <a:pt x="2123" y="33"/>
                  </a:lnTo>
                  <a:lnTo>
                    <a:pt x="2126" y="32"/>
                  </a:lnTo>
                  <a:lnTo>
                    <a:pt x="2129" y="32"/>
                  </a:lnTo>
                  <a:lnTo>
                    <a:pt x="2131" y="32"/>
                  </a:lnTo>
                  <a:lnTo>
                    <a:pt x="2135" y="31"/>
                  </a:lnTo>
                  <a:lnTo>
                    <a:pt x="2138" y="31"/>
                  </a:lnTo>
                  <a:lnTo>
                    <a:pt x="2141" y="31"/>
                  </a:lnTo>
                  <a:lnTo>
                    <a:pt x="2142" y="31"/>
                  </a:lnTo>
                  <a:lnTo>
                    <a:pt x="2146" y="30"/>
                  </a:lnTo>
                  <a:lnTo>
                    <a:pt x="2149" y="30"/>
                  </a:lnTo>
                  <a:lnTo>
                    <a:pt x="2152" y="30"/>
                  </a:lnTo>
                  <a:lnTo>
                    <a:pt x="2155" y="29"/>
                  </a:lnTo>
                  <a:lnTo>
                    <a:pt x="2157" y="29"/>
                  </a:lnTo>
                  <a:lnTo>
                    <a:pt x="2161" y="29"/>
                  </a:lnTo>
                  <a:lnTo>
                    <a:pt x="2164" y="29"/>
                  </a:lnTo>
                  <a:lnTo>
                    <a:pt x="2167" y="28"/>
                  </a:lnTo>
                  <a:lnTo>
                    <a:pt x="2168" y="28"/>
                  </a:lnTo>
                  <a:lnTo>
                    <a:pt x="2171" y="28"/>
                  </a:lnTo>
                  <a:lnTo>
                    <a:pt x="2175" y="28"/>
                  </a:lnTo>
                  <a:lnTo>
                    <a:pt x="2178" y="27"/>
                  </a:lnTo>
                  <a:lnTo>
                    <a:pt x="2180" y="27"/>
                  </a:lnTo>
                  <a:lnTo>
                    <a:pt x="2183" y="27"/>
                  </a:lnTo>
                  <a:lnTo>
                    <a:pt x="2187" y="25"/>
                  </a:lnTo>
                  <a:lnTo>
                    <a:pt x="2190" y="25"/>
                  </a:lnTo>
                  <a:lnTo>
                    <a:pt x="2192" y="25"/>
                  </a:lnTo>
                  <a:lnTo>
                    <a:pt x="2194" y="25"/>
                  </a:lnTo>
                  <a:lnTo>
                    <a:pt x="2197" y="24"/>
                  </a:lnTo>
                  <a:lnTo>
                    <a:pt x="2201" y="24"/>
                  </a:lnTo>
                  <a:lnTo>
                    <a:pt x="2204" y="24"/>
                  </a:lnTo>
                  <a:lnTo>
                    <a:pt x="2206" y="24"/>
                  </a:lnTo>
                  <a:lnTo>
                    <a:pt x="2209" y="23"/>
                  </a:lnTo>
                  <a:lnTo>
                    <a:pt x="2213" y="23"/>
                  </a:lnTo>
                  <a:lnTo>
                    <a:pt x="2216" y="23"/>
                  </a:lnTo>
                  <a:lnTo>
                    <a:pt x="2217" y="23"/>
                  </a:lnTo>
                  <a:lnTo>
                    <a:pt x="2220" y="22"/>
                  </a:lnTo>
                  <a:lnTo>
                    <a:pt x="2223" y="22"/>
                  </a:lnTo>
                  <a:lnTo>
                    <a:pt x="2227" y="22"/>
                  </a:lnTo>
                  <a:lnTo>
                    <a:pt x="2229" y="22"/>
                  </a:lnTo>
                  <a:lnTo>
                    <a:pt x="2232" y="21"/>
                  </a:lnTo>
                  <a:lnTo>
                    <a:pt x="2235" y="21"/>
                  </a:lnTo>
                  <a:lnTo>
                    <a:pt x="2238" y="21"/>
                  </a:lnTo>
                  <a:lnTo>
                    <a:pt x="2241" y="21"/>
                  </a:lnTo>
                  <a:lnTo>
                    <a:pt x="2243" y="20"/>
                  </a:lnTo>
                  <a:lnTo>
                    <a:pt x="2246" y="20"/>
                  </a:lnTo>
                  <a:lnTo>
                    <a:pt x="2249" y="20"/>
                  </a:lnTo>
                  <a:lnTo>
                    <a:pt x="2253" y="20"/>
                  </a:lnTo>
                  <a:lnTo>
                    <a:pt x="2255" y="19"/>
                  </a:lnTo>
                  <a:lnTo>
                    <a:pt x="2258" y="19"/>
                  </a:lnTo>
                  <a:lnTo>
                    <a:pt x="2261" y="19"/>
                  </a:lnTo>
                  <a:lnTo>
                    <a:pt x="2264" y="19"/>
                  </a:lnTo>
                  <a:lnTo>
                    <a:pt x="2267" y="19"/>
                  </a:lnTo>
                  <a:lnTo>
                    <a:pt x="2269" y="18"/>
                  </a:lnTo>
                  <a:lnTo>
                    <a:pt x="2272" y="18"/>
                  </a:lnTo>
                  <a:lnTo>
                    <a:pt x="2275" y="18"/>
                  </a:lnTo>
                  <a:lnTo>
                    <a:pt x="2277" y="18"/>
                  </a:lnTo>
                  <a:lnTo>
                    <a:pt x="2281" y="17"/>
                  </a:lnTo>
                  <a:lnTo>
                    <a:pt x="2284" y="17"/>
                  </a:lnTo>
                  <a:lnTo>
                    <a:pt x="2287" y="17"/>
                  </a:lnTo>
                  <a:lnTo>
                    <a:pt x="2290" y="17"/>
                  </a:lnTo>
                  <a:lnTo>
                    <a:pt x="2292" y="17"/>
                  </a:lnTo>
                  <a:lnTo>
                    <a:pt x="2295" y="16"/>
                  </a:lnTo>
                  <a:lnTo>
                    <a:pt x="2298" y="16"/>
                  </a:lnTo>
                  <a:lnTo>
                    <a:pt x="2301" y="16"/>
                  </a:lnTo>
                  <a:lnTo>
                    <a:pt x="2303" y="16"/>
                  </a:lnTo>
                  <a:lnTo>
                    <a:pt x="2307" y="15"/>
                  </a:lnTo>
                  <a:lnTo>
                    <a:pt x="2310" y="15"/>
                  </a:lnTo>
                  <a:lnTo>
                    <a:pt x="2313" y="15"/>
                  </a:lnTo>
                  <a:lnTo>
                    <a:pt x="2315" y="15"/>
                  </a:lnTo>
                  <a:lnTo>
                    <a:pt x="2318" y="15"/>
                  </a:lnTo>
                  <a:lnTo>
                    <a:pt x="2321" y="14"/>
                  </a:lnTo>
                  <a:lnTo>
                    <a:pt x="2324" y="14"/>
                  </a:lnTo>
                  <a:lnTo>
                    <a:pt x="2326" y="14"/>
                  </a:lnTo>
                  <a:lnTo>
                    <a:pt x="2329" y="14"/>
                  </a:lnTo>
                  <a:lnTo>
                    <a:pt x="2332" y="14"/>
                  </a:lnTo>
                  <a:lnTo>
                    <a:pt x="2336" y="12"/>
                  </a:lnTo>
                  <a:lnTo>
                    <a:pt x="2339" y="12"/>
                  </a:lnTo>
                  <a:lnTo>
                    <a:pt x="2341" y="12"/>
                  </a:lnTo>
                  <a:lnTo>
                    <a:pt x="2343" y="12"/>
                  </a:lnTo>
                  <a:lnTo>
                    <a:pt x="2347" y="12"/>
                  </a:lnTo>
                  <a:lnTo>
                    <a:pt x="2350" y="12"/>
                  </a:lnTo>
                  <a:lnTo>
                    <a:pt x="2352" y="11"/>
                  </a:lnTo>
                  <a:lnTo>
                    <a:pt x="2355" y="11"/>
                  </a:lnTo>
                  <a:lnTo>
                    <a:pt x="2358" y="11"/>
                  </a:lnTo>
                  <a:lnTo>
                    <a:pt x="2362" y="11"/>
                  </a:lnTo>
                  <a:lnTo>
                    <a:pt x="2364" y="11"/>
                  </a:lnTo>
                  <a:lnTo>
                    <a:pt x="2367" y="10"/>
                  </a:lnTo>
                  <a:lnTo>
                    <a:pt x="2369" y="10"/>
                  </a:lnTo>
                  <a:lnTo>
                    <a:pt x="2372" y="10"/>
                  </a:lnTo>
                  <a:lnTo>
                    <a:pt x="2375" y="10"/>
                  </a:lnTo>
                  <a:lnTo>
                    <a:pt x="2378" y="10"/>
                  </a:lnTo>
                  <a:lnTo>
                    <a:pt x="2381" y="10"/>
                  </a:lnTo>
                  <a:lnTo>
                    <a:pt x="2384" y="9"/>
                  </a:lnTo>
                  <a:lnTo>
                    <a:pt x="2388" y="9"/>
                  </a:lnTo>
                  <a:lnTo>
                    <a:pt x="2390" y="9"/>
                  </a:lnTo>
                  <a:lnTo>
                    <a:pt x="2393" y="9"/>
                  </a:lnTo>
                  <a:lnTo>
                    <a:pt x="2395" y="9"/>
                  </a:lnTo>
                  <a:lnTo>
                    <a:pt x="2398" y="9"/>
                  </a:lnTo>
                  <a:lnTo>
                    <a:pt x="2401" y="9"/>
                  </a:lnTo>
                  <a:lnTo>
                    <a:pt x="2404" y="9"/>
                  </a:lnTo>
                  <a:lnTo>
                    <a:pt x="2407" y="9"/>
                  </a:lnTo>
                  <a:lnTo>
                    <a:pt x="2410" y="9"/>
                  </a:lnTo>
                  <a:lnTo>
                    <a:pt x="2412" y="9"/>
                  </a:lnTo>
                  <a:lnTo>
                    <a:pt x="2416" y="9"/>
                  </a:lnTo>
                  <a:lnTo>
                    <a:pt x="2419" y="8"/>
                  </a:lnTo>
                  <a:lnTo>
                    <a:pt x="2421" y="8"/>
                  </a:lnTo>
                  <a:lnTo>
                    <a:pt x="2423" y="8"/>
                  </a:lnTo>
                  <a:lnTo>
                    <a:pt x="2426" y="8"/>
                  </a:lnTo>
                  <a:lnTo>
                    <a:pt x="2430" y="8"/>
                  </a:lnTo>
                  <a:lnTo>
                    <a:pt x="2433" y="8"/>
                  </a:lnTo>
                  <a:lnTo>
                    <a:pt x="2436" y="8"/>
                  </a:lnTo>
                  <a:lnTo>
                    <a:pt x="2438" y="7"/>
                  </a:lnTo>
                  <a:lnTo>
                    <a:pt x="2442" y="7"/>
                  </a:lnTo>
                  <a:lnTo>
                    <a:pt x="2445" y="7"/>
                  </a:lnTo>
                  <a:lnTo>
                    <a:pt x="2447" y="7"/>
                  </a:lnTo>
                  <a:lnTo>
                    <a:pt x="2449" y="7"/>
                  </a:lnTo>
                  <a:lnTo>
                    <a:pt x="2452" y="7"/>
                  </a:lnTo>
                  <a:lnTo>
                    <a:pt x="2456" y="7"/>
                  </a:lnTo>
                  <a:lnTo>
                    <a:pt x="2459" y="6"/>
                  </a:lnTo>
                  <a:lnTo>
                    <a:pt x="2461" y="6"/>
                  </a:lnTo>
                  <a:lnTo>
                    <a:pt x="2464" y="6"/>
                  </a:lnTo>
                  <a:lnTo>
                    <a:pt x="2468" y="6"/>
                  </a:lnTo>
                  <a:lnTo>
                    <a:pt x="2470" y="6"/>
                  </a:lnTo>
                  <a:lnTo>
                    <a:pt x="2472" y="6"/>
                  </a:lnTo>
                  <a:lnTo>
                    <a:pt x="2475" y="6"/>
                  </a:lnTo>
                  <a:lnTo>
                    <a:pt x="2478" y="6"/>
                  </a:lnTo>
                  <a:lnTo>
                    <a:pt x="2482" y="5"/>
                  </a:lnTo>
                  <a:lnTo>
                    <a:pt x="2485" y="5"/>
                  </a:lnTo>
                  <a:lnTo>
                    <a:pt x="2487" y="5"/>
                  </a:lnTo>
                  <a:lnTo>
                    <a:pt x="2490" y="5"/>
                  </a:lnTo>
                  <a:lnTo>
                    <a:pt x="2493" y="5"/>
                  </a:lnTo>
                  <a:lnTo>
                    <a:pt x="2496" y="5"/>
                  </a:lnTo>
                  <a:lnTo>
                    <a:pt x="2498" y="5"/>
                  </a:lnTo>
                  <a:lnTo>
                    <a:pt x="2501" y="5"/>
                  </a:lnTo>
                  <a:lnTo>
                    <a:pt x="2504" y="4"/>
                  </a:lnTo>
                  <a:lnTo>
                    <a:pt x="2508" y="4"/>
                  </a:lnTo>
                  <a:lnTo>
                    <a:pt x="2510" y="4"/>
                  </a:lnTo>
                  <a:lnTo>
                    <a:pt x="2513" y="4"/>
                  </a:lnTo>
                  <a:lnTo>
                    <a:pt x="2516" y="4"/>
                  </a:lnTo>
                  <a:lnTo>
                    <a:pt x="2519" y="4"/>
                  </a:lnTo>
                  <a:lnTo>
                    <a:pt x="2520" y="4"/>
                  </a:lnTo>
                  <a:lnTo>
                    <a:pt x="2524" y="4"/>
                  </a:lnTo>
                  <a:lnTo>
                    <a:pt x="2527" y="4"/>
                  </a:lnTo>
                  <a:lnTo>
                    <a:pt x="2530" y="3"/>
                  </a:lnTo>
                  <a:lnTo>
                    <a:pt x="2533" y="3"/>
                  </a:lnTo>
                  <a:lnTo>
                    <a:pt x="2536" y="3"/>
                  </a:lnTo>
                  <a:lnTo>
                    <a:pt x="2539" y="3"/>
                  </a:lnTo>
                  <a:lnTo>
                    <a:pt x="2542" y="3"/>
                  </a:lnTo>
                  <a:lnTo>
                    <a:pt x="2545" y="3"/>
                  </a:lnTo>
                  <a:lnTo>
                    <a:pt x="2546" y="3"/>
                  </a:lnTo>
                  <a:lnTo>
                    <a:pt x="2550" y="3"/>
                  </a:lnTo>
                  <a:lnTo>
                    <a:pt x="2553" y="3"/>
                  </a:lnTo>
                  <a:lnTo>
                    <a:pt x="2556" y="3"/>
                  </a:lnTo>
                  <a:lnTo>
                    <a:pt x="2558" y="3"/>
                  </a:lnTo>
                  <a:lnTo>
                    <a:pt x="2562" y="2"/>
                  </a:lnTo>
                  <a:lnTo>
                    <a:pt x="2565" y="2"/>
                  </a:lnTo>
                  <a:lnTo>
                    <a:pt x="2568" y="2"/>
                  </a:lnTo>
                  <a:lnTo>
                    <a:pt x="2570" y="2"/>
                  </a:lnTo>
                  <a:lnTo>
                    <a:pt x="2572" y="2"/>
                  </a:lnTo>
                  <a:lnTo>
                    <a:pt x="2576" y="2"/>
                  </a:lnTo>
                  <a:lnTo>
                    <a:pt x="2579" y="2"/>
                  </a:lnTo>
                  <a:lnTo>
                    <a:pt x="2582" y="2"/>
                  </a:lnTo>
                  <a:lnTo>
                    <a:pt x="2584" y="2"/>
                  </a:lnTo>
                  <a:lnTo>
                    <a:pt x="2587" y="2"/>
                  </a:lnTo>
                  <a:lnTo>
                    <a:pt x="2591" y="2"/>
                  </a:lnTo>
                  <a:lnTo>
                    <a:pt x="2594" y="2"/>
                  </a:lnTo>
                  <a:lnTo>
                    <a:pt x="2596" y="2"/>
                  </a:lnTo>
                  <a:lnTo>
                    <a:pt x="2598" y="1"/>
                  </a:lnTo>
                  <a:lnTo>
                    <a:pt x="2602" y="1"/>
                  </a:lnTo>
                  <a:lnTo>
                    <a:pt x="2605" y="1"/>
                  </a:lnTo>
                  <a:lnTo>
                    <a:pt x="2607" y="1"/>
                  </a:lnTo>
                  <a:lnTo>
                    <a:pt x="2610" y="1"/>
                  </a:lnTo>
                  <a:lnTo>
                    <a:pt x="2613" y="1"/>
                  </a:lnTo>
                  <a:lnTo>
                    <a:pt x="2617" y="1"/>
                  </a:lnTo>
                  <a:lnTo>
                    <a:pt x="2620" y="1"/>
                  </a:lnTo>
                  <a:lnTo>
                    <a:pt x="2621" y="1"/>
                  </a:lnTo>
                  <a:lnTo>
                    <a:pt x="2624" y="1"/>
                  </a:lnTo>
                  <a:lnTo>
                    <a:pt x="2627" y="1"/>
                  </a:lnTo>
                  <a:lnTo>
                    <a:pt x="2631" y="1"/>
                  </a:lnTo>
                  <a:lnTo>
                    <a:pt x="2633" y="1"/>
                  </a:lnTo>
                  <a:lnTo>
                    <a:pt x="2636" y="1"/>
                  </a:lnTo>
                  <a:lnTo>
                    <a:pt x="2639" y="1"/>
                  </a:lnTo>
                  <a:lnTo>
                    <a:pt x="2643" y="1"/>
                  </a:lnTo>
                  <a:lnTo>
                    <a:pt x="2645" y="1"/>
                  </a:lnTo>
                  <a:lnTo>
                    <a:pt x="2647" y="0"/>
                  </a:lnTo>
                  <a:lnTo>
                    <a:pt x="2650" y="0"/>
                  </a:lnTo>
                  <a:lnTo>
                    <a:pt x="2653" y="0"/>
                  </a:lnTo>
                  <a:lnTo>
                    <a:pt x="2656" y="0"/>
                  </a:lnTo>
                  <a:lnTo>
                    <a:pt x="2659" y="0"/>
                  </a:lnTo>
                  <a:lnTo>
                    <a:pt x="2662" y="0"/>
                  </a:lnTo>
                  <a:lnTo>
                    <a:pt x="2665" y="0"/>
                  </a:lnTo>
                  <a:lnTo>
                    <a:pt x="2669" y="0"/>
                  </a:lnTo>
                  <a:lnTo>
                    <a:pt x="2671" y="0"/>
                  </a:lnTo>
                  <a:lnTo>
                    <a:pt x="2673" y="0"/>
                  </a:lnTo>
                  <a:lnTo>
                    <a:pt x="2676" y="0"/>
                  </a:lnTo>
                  <a:lnTo>
                    <a:pt x="2679" y="0"/>
                  </a:lnTo>
                  <a:lnTo>
                    <a:pt x="2681" y="0"/>
                  </a:lnTo>
                  <a:lnTo>
                    <a:pt x="2685" y="0"/>
                  </a:lnTo>
                  <a:lnTo>
                    <a:pt x="2688" y="0"/>
                  </a:lnTo>
                  <a:lnTo>
                    <a:pt x="2691" y="0"/>
                  </a:lnTo>
                  <a:lnTo>
                    <a:pt x="2693" y="0"/>
                  </a:lnTo>
                  <a:lnTo>
                    <a:pt x="2697" y="0"/>
                  </a:lnTo>
                  <a:lnTo>
                    <a:pt x="2699" y="0"/>
                  </a:lnTo>
                  <a:lnTo>
                    <a:pt x="2702" y="0"/>
                  </a:lnTo>
                  <a:lnTo>
                    <a:pt x="2704" y="0"/>
                  </a:lnTo>
                  <a:lnTo>
                    <a:pt x="2707" y="0"/>
                  </a:lnTo>
                  <a:lnTo>
                    <a:pt x="2711" y="0"/>
                  </a:lnTo>
                  <a:lnTo>
                    <a:pt x="2714" y="0"/>
                  </a:lnTo>
                  <a:lnTo>
                    <a:pt x="2717" y="0"/>
                  </a:lnTo>
                  <a:lnTo>
                    <a:pt x="2719" y="0"/>
                  </a:lnTo>
                  <a:lnTo>
                    <a:pt x="2721" y="0"/>
                  </a:lnTo>
                  <a:lnTo>
                    <a:pt x="2725" y="0"/>
                  </a:lnTo>
                  <a:lnTo>
                    <a:pt x="2728" y="0"/>
                  </a:lnTo>
                  <a:lnTo>
                    <a:pt x="2730" y="0"/>
                  </a:lnTo>
                  <a:lnTo>
                    <a:pt x="2733" y="0"/>
                  </a:lnTo>
                  <a:lnTo>
                    <a:pt x="2737" y="0"/>
                  </a:lnTo>
                  <a:lnTo>
                    <a:pt x="2740" y="0"/>
                  </a:lnTo>
                  <a:lnTo>
                    <a:pt x="2742" y="0"/>
                  </a:lnTo>
                  <a:lnTo>
                    <a:pt x="2745" y="0"/>
                  </a:lnTo>
                  <a:lnTo>
                    <a:pt x="2747" y="0"/>
                  </a:lnTo>
                  <a:lnTo>
                    <a:pt x="2751" y="0"/>
                  </a:lnTo>
                  <a:lnTo>
                    <a:pt x="2753" y="0"/>
                  </a:lnTo>
                  <a:lnTo>
                    <a:pt x="2756" y="0"/>
                  </a:lnTo>
                  <a:lnTo>
                    <a:pt x="2759" y="0"/>
                  </a:lnTo>
                  <a:lnTo>
                    <a:pt x="2763" y="0"/>
                  </a:lnTo>
                  <a:lnTo>
                    <a:pt x="2766" y="0"/>
                  </a:lnTo>
                  <a:lnTo>
                    <a:pt x="2768" y="0"/>
                  </a:lnTo>
                  <a:lnTo>
                    <a:pt x="2771" y="0"/>
                  </a:lnTo>
                  <a:lnTo>
                    <a:pt x="2773" y="0"/>
                  </a:lnTo>
                  <a:lnTo>
                    <a:pt x="2777" y="0"/>
                  </a:lnTo>
                  <a:lnTo>
                    <a:pt x="2779" y="0"/>
                  </a:lnTo>
                  <a:lnTo>
                    <a:pt x="2782" y="0"/>
                  </a:lnTo>
                  <a:lnTo>
                    <a:pt x="2785" y="0"/>
                  </a:lnTo>
                  <a:lnTo>
                    <a:pt x="2788" y="0"/>
                  </a:lnTo>
                  <a:lnTo>
                    <a:pt x="2791" y="0"/>
                  </a:lnTo>
                  <a:lnTo>
                    <a:pt x="2794" y="0"/>
                  </a:lnTo>
                  <a:lnTo>
                    <a:pt x="2797" y="0"/>
                  </a:lnTo>
                  <a:lnTo>
                    <a:pt x="2799" y="0"/>
                  </a:lnTo>
                  <a:lnTo>
                    <a:pt x="2801" y="0"/>
                  </a:lnTo>
                  <a:lnTo>
                    <a:pt x="2805" y="0"/>
                  </a:lnTo>
                  <a:lnTo>
                    <a:pt x="2808" y="0"/>
                  </a:lnTo>
                  <a:lnTo>
                    <a:pt x="2811" y="0"/>
                  </a:lnTo>
                  <a:lnTo>
                    <a:pt x="2814" y="0"/>
                  </a:lnTo>
                  <a:lnTo>
                    <a:pt x="2817" y="0"/>
                  </a:lnTo>
                  <a:lnTo>
                    <a:pt x="2820" y="0"/>
                  </a:lnTo>
                  <a:lnTo>
                    <a:pt x="2823" y="0"/>
                  </a:lnTo>
                  <a:lnTo>
                    <a:pt x="2825" y="0"/>
                  </a:lnTo>
                  <a:lnTo>
                    <a:pt x="2827" y="0"/>
                  </a:lnTo>
                  <a:lnTo>
                    <a:pt x="2831" y="0"/>
                  </a:lnTo>
                  <a:lnTo>
                    <a:pt x="2834" y="1"/>
                  </a:lnTo>
                  <a:lnTo>
                    <a:pt x="2837" y="1"/>
                  </a:lnTo>
                  <a:lnTo>
                    <a:pt x="2839" y="1"/>
                  </a:lnTo>
                  <a:lnTo>
                    <a:pt x="2843" y="1"/>
                  </a:lnTo>
                  <a:lnTo>
                    <a:pt x="2846" y="1"/>
                  </a:lnTo>
                  <a:lnTo>
                    <a:pt x="2848" y="1"/>
                  </a:lnTo>
                  <a:lnTo>
                    <a:pt x="2850" y="1"/>
                  </a:lnTo>
                  <a:lnTo>
                    <a:pt x="2853" y="1"/>
                  </a:lnTo>
                  <a:lnTo>
                    <a:pt x="2857" y="1"/>
                  </a:lnTo>
                  <a:lnTo>
                    <a:pt x="2860" y="1"/>
                  </a:lnTo>
                  <a:lnTo>
                    <a:pt x="2863" y="1"/>
                  </a:lnTo>
                  <a:lnTo>
                    <a:pt x="2865" y="1"/>
                  </a:lnTo>
                  <a:lnTo>
                    <a:pt x="2868" y="1"/>
                  </a:lnTo>
                  <a:lnTo>
                    <a:pt x="2872" y="1"/>
                  </a:lnTo>
                  <a:lnTo>
                    <a:pt x="2874" y="1"/>
                  </a:lnTo>
                  <a:lnTo>
                    <a:pt x="2876" y="1"/>
                  </a:lnTo>
                  <a:lnTo>
                    <a:pt x="2879" y="1"/>
                  </a:lnTo>
                  <a:lnTo>
                    <a:pt x="2882" y="1"/>
                  </a:lnTo>
                  <a:lnTo>
                    <a:pt x="2886" y="2"/>
                  </a:lnTo>
                  <a:lnTo>
                    <a:pt x="2888" y="2"/>
                  </a:lnTo>
                  <a:lnTo>
                    <a:pt x="2891" y="2"/>
                  </a:lnTo>
                  <a:lnTo>
                    <a:pt x="2894" y="2"/>
                  </a:lnTo>
                  <a:lnTo>
                    <a:pt x="2898" y="2"/>
                  </a:lnTo>
                  <a:lnTo>
                    <a:pt x="2899" y="2"/>
                  </a:lnTo>
                  <a:lnTo>
                    <a:pt x="2902" y="2"/>
                  </a:lnTo>
                  <a:lnTo>
                    <a:pt x="2905" y="2"/>
                  </a:lnTo>
                  <a:lnTo>
                    <a:pt x="2908" y="2"/>
                  </a:lnTo>
                  <a:lnTo>
                    <a:pt x="2912" y="2"/>
                  </a:lnTo>
                  <a:lnTo>
                    <a:pt x="2914" y="2"/>
                  </a:lnTo>
                  <a:lnTo>
                    <a:pt x="2917" y="2"/>
                  </a:lnTo>
                  <a:lnTo>
                    <a:pt x="2920" y="2"/>
                  </a:lnTo>
                  <a:lnTo>
                    <a:pt x="2924" y="3"/>
                  </a:lnTo>
                  <a:lnTo>
                    <a:pt x="2925" y="3"/>
                  </a:lnTo>
                  <a:lnTo>
                    <a:pt x="2928" y="3"/>
                  </a:lnTo>
                  <a:lnTo>
                    <a:pt x="2931" y="3"/>
                  </a:lnTo>
                  <a:lnTo>
                    <a:pt x="2934" y="3"/>
                  </a:lnTo>
                  <a:lnTo>
                    <a:pt x="2937" y="3"/>
                  </a:lnTo>
                  <a:lnTo>
                    <a:pt x="2940" y="3"/>
                  </a:lnTo>
                  <a:lnTo>
                    <a:pt x="2943" y="3"/>
                  </a:lnTo>
                  <a:lnTo>
                    <a:pt x="2946" y="3"/>
                  </a:lnTo>
                  <a:lnTo>
                    <a:pt x="2948" y="3"/>
                  </a:lnTo>
                  <a:lnTo>
                    <a:pt x="2951" y="4"/>
                  </a:lnTo>
                  <a:lnTo>
                    <a:pt x="2954" y="4"/>
                  </a:lnTo>
                  <a:lnTo>
                    <a:pt x="2957" y="4"/>
                  </a:lnTo>
                  <a:lnTo>
                    <a:pt x="2960" y="4"/>
                  </a:lnTo>
                  <a:lnTo>
                    <a:pt x="2962" y="4"/>
                  </a:lnTo>
                  <a:lnTo>
                    <a:pt x="2966" y="4"/>
                  </a:lnTo>
                  <a:lnTo>
                    <a:pt x="2969" y="4"/>
                  </a:lnTo>
                  <a:lnTo>
                    <a:pt x="2972" y="4"/>
                  </a:lnTo>
                  <a:lnTo>
                    <a:pt x="2974" y="4"/>
                  </a:lnTo>
                  <a:lnTo>
                    <a:pt x="2976" y="4"/>
                  </a:lnTo>
                  <a:lnTo>
                    <a:pt x="2980" y="5"/>
                  </a:lnTo>
                  <a:lnTo>
                    <a:pt x="2983" y="5"/>
                  </a:lnTo>
                  <a:lnTo>
                    <a:pt x="2985" y="5"/>
                  </a:lnTo>
                  <a:lnTo>
                    <a:pt x="2988" y="5"/>
                  </a:lnTo>
                  <a:lnTo>
                    <a:pt x="2992" y="5"/>
                  </a:lnTo>
                  <a:lnTo>
                    <a:pt x="2995" y="5"/>
                  </a:lnTo>
                  <a:lnTo>
                    <a:pt x="2998" y="5"/>
                  </a:lnTo>
                  <a:lnTo>
                    <a:pt x="2999" y="5"/>
                  </a:lnTo>
                  <a:lnTo>
                    <a:pt x="3002" y="6"/>
                  </a:lnTo>
                  <a:lnTo>
                    <a:pt x="3006" y="6"/>
                  </a:lnTo>
                  <a:lnTo>
                    <a:pt x="3009" y="6"/>
                  </a:lnTo>
                  <a:lnTo>
                    <a:pt x="3011" y="6"/>
                  </a:lnTo>
                  <a:lnTo>
                    <a:pt x="3014" y="6"/>
                  </a:lnTo>
                  <a:lnTo>
                    <a:pt x="3018" y="6"/>
                  </a:lnTo>
                  <a:lnTo>
                    <a:pt x="3021" y="6"/>
                  </a:lnTo>
                  <a:lnTo>
                    <a:pt x="3023" y="6"/>
                  </a:lnTo>
                  <a:lnTo>
                    <a:pt x="3025" y="7"/>
                  </a:lnTo>
                  <a:lnTo>
                    <a:pt x="3028" y="7"/>
                  </a:lnTo>
                  <a:lnTo>
                    <a:pt x="3032" y="7"/>
                  </a:lnTo>
                  <a:lnTo>
                    <a:pt x="3034" y="7"/>
                  </a:lnTo>
                  <a:lnTo>
                    <a:pt x="3037" y="7"/>
                  </a:lnTo>
                  <a:lnTo>
                    <a:pt x="3040" y="7"/>
                  </a:lnTo>
                  <a:lnTo>
                    <a:pt x="3043" y="7"/>
                  </a:lnTo>
                  <a:lnTo>
                    <a:pt x="3047" y="8"/>
                  </a:lnTo>
                  <a:lnTo>
                    <a:pt x="3049" y="8"/>
                  </a:lnTo>
                  <a:lnTo>
                    <a:pt x="3051" y="8"/>
                  </a:lnTo>
                  <a:lnTo>
                    <a:pt x="3054" y="8"/>
                  </a:lnTo>
                  <a:lnTo>
                    <a:pt x="3058" y="8"/>
                  </a:lnTo>
                  <a:lnTo>
                    <a:pt x="3060" y="8"/>
                  </a:lnTo>
                  <a:lnTo>
                    <a:pt x="3063" y="9"/>
                  </a:lnTo>
                  <a:lnTo>
                    <a:pt x="3066" y="9"/>
                  </a:lnTo>
                  <a:lnTo>
                    <a:pt x="3069" y="9"/>
                  </a:lnTo>
                  <a:lnTo>
                    <a:pt x="3072" y="9"/>
                  </a:lnTo>
                  <a:lnTo>
                    <a:pt x="3075" y="9"/>
                  </a:lnTo>
                  <a:lnTo>
                    <a:pt x="3077" y="9"/>
                  </a:lnTo>
                  <a:lnTo>
                    <a:pt x="3080" y="9"/>
                  </a:lnTo>
                  <a:lnTo>
                    <a:pt x="3082" y="9"/>
                  </a:lnTo>
                  <a:lnTo>
                    <a:pt x="3086" y="9"/>
                  </a:lnTo>
                  <a:lnTo>
                    <a:pt x="3089" y="9"/>
                  </a:lnTo>
                  <a:lnTo>
                    <a:pt x="3092" y="9"/>
                  </a:lnTo>
                  <a:lnTo>
                    <a:pt x="3095" y="9"/>
                  </a:lnTo>
                  <a:lnTo>
                    <a:pt x="3098" y="9"/>
                  </a:lnTo>
                  <a:lnTo>
                    <a:pt x="3101" y="10"/>
                  </a:lnTo>
                  <a:lnTo>
                    <a:pt x="3103" y="10"/>
                  </a:lnTo>
                  <a:lnTo>
                    <a:pt x="3106" y="10"/>
                  </a:lnTo>
                  <a:lnTo>
                    <a:pt x="3108" y="10"/>
                  </a:lnTo>
                  <a:lnTo>
                    <a:pt x="3112" y="10"/>
                  </a:lnTo>
                  <a:lnTo>
                    <a:pt x="3115" y="11"/>
                  </a:lnTo>
                  <a:lnTo>
                    <a:pt x="3118" y="11"/>
                  </a:lnTo>
                  <a:lnTo>
                    <a:pt x="3120" y="11"/>
                  </a:lnTo>
                  <a:lnTo>
                    <a:pt x="3123" y="11"/>
                  </a:lnTo>
                  <a:lnTo>
                    <a:pt x="3126" y="11"/>
                  </a:lnTo>
                  <a:lnTo>
                    <a:pt x="3129" y="11"/>
                  </a:lnTo>
                  <a:lnTo>
                    <a:pt x="3131" y="12"/>
                  </a:lnTo>
                  <a:lnTo>
                    <a:pt x="3134" y="12"/>
                  </a:lnTo>
                  <a:lnTo>
                    <a:pt x="3138" y="12"/>
                  </a:lnTo>
                  <a:lnTo>
                    <a:pt x="3141" y="12"/>
                  </a:lnTo>
                  <a:lnTo>
                    <a:pt x="3144" y="12"/>
                  </a:lnTo>
                  <a:lnTo>
                    <a:pt x="3146" y="14"/>
                  </a:lnTo>
                  <a:lnTo>
                    <a:pt x="3149" y="14"/>
                  </a:lnTo>
                  <a:lnTo>
                    <a:pt x="3152" y="14"/>
                  </a:lnTo>
                  <a:lnTo>
                    <a:pt x="3155" y="14"/>
                  </a:lnTo>
                  <a:lnTo>
                    <a:pt x="3157" y="14"/>
                  </a:lnTo>
                  <a:lnTo>
                    <a:pt x="3160" y="15"/>
                  </a:lnTo>
                  <a:lnTo>
                    <a:pt x="3163" y="15"/>
                  </a:lnTo>
                  <a:lnTo>
                    <a:pt x="3167" y="15"/>
                  </a:lnTo>
                  <a:lnTo>
                    <a:pt x="3169" y="15"/>
                  </a:lnTo>
                  <a:lnTo>
                    <a:pt x="3172" y="15"/>
                  </a:lnTo>
                  <a:lnTo>
                    <a:pt x="3175" y="16"/>
                  </a:lnTo>
                  <a:lnTo>
                    <a:pt x="3177" y="16"/>
                  </a:lnTo>
                  <a:lnTo>
                    <a:pt x="3180" y="16"/>
                  </a:lnTo>
                  <a:lnTo>
                    <a:pt x="3183" y="16"/>
                  </a:lnTo>
                  <a:lnTo>
                    <a:pt x="3186" y="16"/>
                  </a:lnTo>
                  <a:lnTo>
                    <a:pt x="3189" y="17"/>
                  </a:lnTo>
                  <a:lnTo>
                    <a:pt x="3193" y="17"/>
                  </a:lnTo>
                  <a:lnTo>
                    <a:pt x="3195" y="17"/>
                  </a:lnTo>
                  <a:lnTo>
                    <a:pt x="3198" y="17"/>
                  </a:lnTo>
                  <a:lnTo>
                    <a:pt x="3201" y="18"/>
                  </a:lnTo>
                  <a:lnTo>
                    <a:pt x="3203" y="18"/>
                  </a:lnTo>
                  <a:lnTo>
                    <a:pt x="3206" y="18"/>
                  </a:lnTo>
                  <a:lnTo>
                    <a:pt x="3209" y="18"/>
                  </a:lnTo>
                  <a:lnTo>
                    <a:pt x="3212" y="18"/>
                  </a:lnTo>
                  <a:lnTo>
                    <a:pt x="3215" y="19"/>
                  </a:lnTo>
                  <a:lnTo>
                    <a:pt x="3217" y="19"/>
                  </a:lnTo>
                  <a:lnTo>
                    <a:pt x="3221" y="19"/>
                  </a:lnTo>
                  <a:lnTo>
                    <a:pt x="3224" y="19"/>
                  </a:lnTo>
                  <a:lnTo>
                    <a:pt x="3226" y="20"/>
                  </a:lnTo>
                  <a:lnTo>
                    <a:pt x="3229" y="20"/>
                  </a:lnTo>
                  <a:lnTo>
                    <a:pt x="3232" y="20"/>
                  </a:lnTo>
                  <a:lnTo>
                    <a:pt x="3235" y="20"/>
                  </a:lnTo>
                  <a:lnTo>
                    <a:pt x="3238" y="21"/>
                  </a:lnTo>
                  <a:lnTo>
                    <a:pt x="3241" y="21"/>
                  </a:lnTo>
                  <a:lnTo>
                    <a:pt x="3243" y="21"/>
                  </a:lnTo>
                  <a:lnTo>
                    <a:pt x="3247" y="21"/>
                  </a:lnTo>
                  <a:lnTo>
                    <a:pt x="3250" y="21"/>
                  </a:lnTo>
                  <a:lnTo>
                    <a:pt x="3252" y="22"/>
                  </a:lnTo>
                  <a:lnTo>
                    <a:pt x="3254" y="22"/>
                  </a:lnTo>
                  <a:lnTo>
                    <a:pt x="3257" y="22"/>
                  </a:lnTo>
                  <a:lnTo>
                    <a:pt x="3261" y="22"/>
                  </a:lnTo>
                  <a:lnTo>
                    <a:pt x="3264" y="23"/>
                  </a:lnTo>
                  <a:lnTo>
                    <a:pt x="3266" y="23"/>
                  </a:lnTo>
                  <a:lnTo>
                    <a:pt x="3269" y="23"/>
                  </a:lnTo>
                  <a:lnTo>
                    <a:pt x="3273" y="23"/>
                  </a:lnTo>
                  <a:lnTo>
                    <a:pt x="3276" y="24"/>
                  </a:lnTo>
                  <a:lnTo>
                    <a:pt x="3278" y="24"/>
                  </a:lnTo>
                  <a:lnTo>
                    <a:pt x="3280" y="24"/>
                  </a:lnTo>
                  <a:lnTo>
                    <a:pt x="3283" y="25"/>
                  </a:lnTo>
                  <a:lnTo>
                    <a:pt x="3287" y="25"/>
                  </a:lnTo>
                  <a:lnTo>
                    <a:pt x="3290" y="25"/>
                  </a:lnTo>
                  <a:lnTo>
                    <a:pt x="3292" y="25"/>
                  </a:lnTo>
                  <a:lnTo>
                    <a:pt x="3295" y="27"/>
                  </a:lnTo>
                  <a:lnTo>
                    <a:pt x="3299" y="27"/>
                  </a:lnTo>
                  <a:lnTo>
                    <a:pt x="3302" y="27"/>
                  </a:lnTo>
                  <a:lnTo>
                    <a:pt x="3303" y="27"/>
                  </a:lnTo>
                  <a:lnTo>
                    <a:pt x="3306" y="28"/>
                  </a:lnTo>
                  <a:lnTo>
                    <a:pt x="3309" y="28"/>
                  </a:lnTo>
                  <a:lnTo>
                    <a:pt x="3313" y="28"/>
                  </a:lnTo>
                  <a:lnTo>
                    <a:pt x="3315" y="28"/>
                  </a:lnTo>
                  <a:lnTo>
                    <a:pt x="3318" y="29"/>
                  </a:lnTo>
                  <a:lnTo>
                    <a:pt x="3321" y="29"/>
                  </a:lnTo>
                  <a:lnTo>
                    <a:pt x="3324" y="29"/>
                  </a:lnTo>
                  <a:lnTo>
                    <a:pt x="3328" y="30"/>
                  </a:lnTo>
                  <a:lnTo>
                    <a:pt x="3329" y="30"/>
                  </a:lnTo>
                  <a:lnTo>
                    <a:pt x="3332" y="30"/>
                  </a:lnTo>
                  <a:lnTo>
                    <a:pt x="3335" y="30"/>
                  </a:lnTo>
                  <a:lnTo>
                    <a:pt x="3338" y="31"/>
                  </a:lnTo>
                  <a:lnTo>
                    <a:pt x="3341" y="31"/>
                  </a:lnTo>
                  <a:lnTo>
                    <a:pt x="3344" y="31"/>
                  </a:lnTo>
                  <a:lnTo>
                    <a:pt x="3347" y="32"/>
                  </a:lnTo>
                  <a:lnTo>
                    <a:pt x="3350" y="32"/>
                  </a:lnTo>
                  <a:lnTo>
                    <a:pt x="3353" y="32"/>
                  </a:lnTo>
                  <a:lnTo>
                    <a:pt x="3355" y="32"/>
                  </a:lnTo>
                  <a:lnTo>
                    <a:pt x="3358" y="33"/>
                  </a:lnTo>
                  <a:lnTo>
                    <a:pt x="3361" y="33"/>
                  </a:lnTo>
                  <a:lnTo>
                    <a:pt x="3363" y="33"/>
                  </a:lnTo>
                  <a:lnTo>
                    <a:pt x="3367" y="34"/>
                  </a:lnTo>
                  <a:lnTo>
                    <a:pt x="3370" y="34"/>
                  </a:lnTo>
                  <a:lnTo>
                    <a:pt x="3373" y="34"/>
                  </a:lnTo>
                  <a:lnTo>
                    <a:pt x="3376" y="34"/>
                  </a:lnTo>
                  <a:lnTo>
                    <a:pt x="3377" y="34"/>
                  </a:lnTo>
                  <a:lnTo>
                    <a:pt x="3381" y="34"/>
                  </a:lnTo>
                  <a:lnTo>
                    <a:pt x="3384" y="34"/>
                  </a:lnTo>
                  <a:lnTo>
                    <a:pt x="3387" y="35"/>
                  </a:lnTo>
                  <a:lnTo>
                    <a:pt x="3389" y="35"/>
                  </a:lnTo>
                  <a:lnTo>
                    <a:pt x="3393" y="35"/>
                  </a:lnTo>
                  <a:lnTo>
                    <a:pt x="3396" y="36"/>
                  </a:lnTo>
                  <a:lnTo>
                    <a:pt x="3399" y="36"/>
                  </a:lnTo>
                  <a:lnTo>
                    <a:pt x="3401" y="36"/>
                  </a:lnTo>
                  <a:lnTo>
                    <a:pt x="3403" y="37"/>
                  </a:lnTo>
                  <a:lnTo>
                    <a:pt x="3407" y="37"/>
                  </a:lnTo>
                  <a:lnTo>
                    <a:pt x="3410" y="37"/>
                  </a:lnTo>
                  <a:lnTo>
                    <a:pt x="3412" y="38"/>
                  </a:lnTo>
                  <a:lnTo>
                    <a:pt x="3415" y="38"/>
                  </a:lnTo>
                  <a:lnTo>
                    <a:pt x="3418" y="38"/>
                  </a:lnTo>
                  <a:lnTo>
                    <a:pt x="3422" y="40"/>
                  </a:lnTo>
                  <a:lnTo>
                    <a:pt x="3425" y="40"/>
                  </a:lnTo>
                  <a:lnTo>
                    <a:pt x="3427" y="40"/>
                  </a:lnTo>
                  <a:lnTo>
                    <a:pt x="3429" y="41"/>
                  </a:lnTo>
                  <a:lnTo>
                    <a:pt x="3433" y="41"/>
                  </a:lnTo>
                </a:path>
              </a:pathLst>
            </a:custGeom>
            <a:noFill/>
            <a:ln w="508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486" name="Rectangle 2235"/>
            <p:cNvSpPr>
              <a:spLocks noChangeArrowheads="1"/>
            </p:cNvSpPr>
            <p:nvPr/>
          </p:nvSpPr>
          <p:spPr bwMode="auto">
            <a:xfrm>
              <a:off x="2771" y="1617"/>
              <a:ext cx="36" cy="3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87" name="Rectangle 2236"/>
            <p:cNvSpPr>
              <a:spLocks noChangeArrowheads="1"/>
            </p:cNvSpPr>
            <p:nvPr/>
          </p:nvSpPr>
          <p:spPr bwMode="auto">
            <a:xfrm>
              <a:off x="3535" y="1419"/>
              <a:ext cx="36" cy="35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88" name="Rectangle 2237"/>
            <p:cNvSpPr>
              <a:spLocks noChangeArrowheads="1"/>
            </p:cNvSpPr>
            <p:nvPr/>
          </p:nvSpPr>
          <p:spPr bwMode="auto">
            <a:xfrm>
              <a:off x="4297" y="1363"/>
              <a:ext cx="36" cy="3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89" name="Rectangle 2238"/>
            <p:cNvSpPr>
              <a:spLocks noChangeArrowheads="1"/>
            </p:cNvSpPr>
            <p:nvPr/>
          </p:nvSpPr>
          <p:spPr bwMode="auto">
            <a:xfrm>
              <a:off x="5060" y="1419"/>
              <a:ext cx="35" cy="3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7647" name="Group 2239"/>
          <p:cNvGrpSpPr>
            <a:grpSpLocks/>
          </p:cNvGrpSpPr>
          <p:nvPr/>
        </p:nvGrpSpPr>
        <p:grpSpPr bwMode="auto">
          <a:xfrm>
            <a:off x="5176838" y="4381500"/>
            <a:ext cx="3465512" cy="396875"/>
            <a:chOff x="3431" y="2441"/>
            <a:chExt cx="2183" cy="250"/>
          </a:xfrm>
        </p:grpSpPr>
        <p:sp>
          <p:nvSpPr>
            <p:cNvPr id="62482" name="Freeform 2240"/>
            <p:cNvSpPr>
              <a:spLocks/>
            </p:cNvSpPr>
            <p:nvPr/>
          </p:nvSpPr>
          <p:spPr bwMode="auto">
            <a:xfrm>
              <a:off x="3470" y="2511"/>
              <a:ext cx="72" cy="79"/>
            </a:xfrm>
            <a:custGeom>
              <a:avLst/>
              <a:gdLst>
                <a:gd name="T0" fmla="*/ 34 w 72"/>
                <a:gd name="T1" fmla="*/ 0 h 79"/>
                <a:gd name="T2" fmla="*/ 71 w 72"/>
                <a:gd name="T3" fmla="*/ 78 h 79"/>
                <a:gd name="T4" fmla="*/ 0 w 72"/>
                <a:gd name="T5" fmla="*/ 78 h 79"/>
                <a:gd name="T6" fmla="*/ 34 w 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79">
                  <a:moveTo>
                    <a:pt x="34" y="0"/>
                  </a:moveTo>
                  <a:lnTo>
                    <a:pt x="71" y="78"/>
                  </a:lnTo>
                  <a:lnTo>
                    <a:pt x="0" y="78"/>
                  </a:lnTo>
                  <a:lnTo>
                    <a:pt x="34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483" name="Rectangle 2241"/>
            <p:cNvSpPr>
              <a:spLocks noChangeArrowheads="1"/>
            </p:cNvSpPr>
            <p:nvPr/>
          </p:nvSpPr>
          <p:spPr bwMode="auto">
            <a:xfrm>
              <a:off x="3615" y="2441"/>
              <a:ext cx="19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de-AT" sz="2000" b="1" dirty="0">
                  <a:solidFill>
                    <a:srgbClr val="FFFF00"/>
                  </a:solidFill>
                  <a:latin typeface="Arial" charset="0"/>
                </a:rPr>
                <a:t>Stallmist/Jauche-System</a:t>
              </a:r>
            </a:p>
          </p:txBody>
        </p:sp>
        <p:sp>
          <p:nvSpPr>
            <p:cNvPr id="62484" name="Line 2242"/>
            <p:cNvSpPr>
              <a:spLocks noChangeShapeType="1"/>
            </p:cNvSpPr>
            <p:nvPr/>
          </p:nvSpPr>
          <p:spPr bwMode="auto">
            <a:xfrm>
              <a:off x="3431" y="2562"/>
              <a:ext cx="153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47651" name="Group 2243"/>
          <p:cNvGrpSpPr>
            <a:grpSpLocks/>
          </p:cNvGrpSpPr>
          <p:nvPr/>
        </p:nvGrpSpPr>
        <p:grpSpPr bwMode="auto">
          <a:xfrm>
            <a:off x="2338388" y="1979613"/>
            <a:ext cx="5484812" cy="1303337"/>
            <a:chOff x="1645" y="1247"/>
            <a:chExt cx="3455" cy="821"/>
          </a:xfrm>
        </p:grpSpPr>
        <p:sp>
          <p:nvSpPr>
            <p:cNvPr id="62476" name="Freeform 2244"/>
            <p:cNvSpPr>
              <a:spLocks/>
            </p:cNvSpPr>
            <p:nvPr/>
          </p:nvSpPr>
          <p:spPr bwMode="auto">
            <a:xfrm>
              <a:off x="2004" y="1811"/>
              <a:ext cx="45" cy="44"/>
            </a:xfrm>
            <a:custGeom>
              <a:avLst/>
              <a:gdLst>
                <a:gd name="T0" fmla="*/ 22 w 45"/>
                <a:gd name="T1" fmla="*/ 0 h 44"/>
                <a:gd name="T2" fmla="*/ 44 w 45"/>
                <a:gd name="T3" fmla="*/ 43 h 44"/>
                <a:gd name="T4" fmla="*/ 0 w 45"/>
                <a:gd name="T5" fmla="*/ 43 h 44"/>
                <a:gd name="T6" fmla="*/ 22 w 45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44">
                  <a:moveTo>
                    <a:pt x="22" y="0"/>
                  </a:moveTo>
                  <a:lnTo>
                    <a:pt x="44" y="43"/>
                  </a:lnTo>
                  <a:lnTo>
                    <a:pt x="0" y="43"/>
                  </a:lnTo>
                  <a:lnTo>
                    <a:pt x="22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477" name="Freeform 2245"/>
            <p:cNvSpPr>
              <a:spLocks/>
            </p:cNvSpPr>
            <p:nvPr/>
          </p:nvSpPr>
          <p:spPr bwMode="auto">
            <a:xfrm>
              <a:off x="2767" y="1641"/>
              <a:ext cx="45" cy="44"/>
            </a:xfrm>
            <a:custGeom>
              <a:avLst/>
              <a:gdLst>
                <a:gd name="T0" fmla="*/ 22 w 45"/>
                <a:gd name="T1" fmla="*/ 0 h 44"/>
                <a:gd name="T2" fmla="*/ 44 w 45"/>
                <a:gd name="T3" fmla="*/ 43 h 44"/>
                <a:gd name="T4" fmla="*/ 0 w 45"/>
                <a:gd name="T5" fmla="*/ 43 h 44"/>
                <a:gd name="T6" fmla="*/ 22 w 45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44">
                  <a:moveTo>
                    <a:pt x="22" y="0"/>
                  </a:moveTo>
                  <a:lnTo>
                    <a:pt x="44" y="43"/>
                  </a:lnTo>
                  <a:lnTo>
                    <a:pt x="0" y="43"/>
                  </a:lnTo>
                  <a:lnTo>
                    <a:pt x="22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478" name="Freeform 2246"/>
            <p:cNvSpPr>
              <a:spLocks/>
            </p:cNvSpPr>
            <p:nvPr/>
          </p:nvSpPr>
          <p:spPr bwMode="auto">
            <a:xfrm>
              <a:off x="3531" y="1472"/>
              <a:ext cx="45" cy="45"/>
            </a:xfrm>
            <a:custGeom>
              <a:avLst/>
              <a:gdLst>
                <a:gd name="T0" fmla="*/ 22 w 45"/>
                <a:gd name="T1" fmla="*/ 0 h 45"/>
                <a:gd name="T2" fmla="*/ 44 w 45"/>
                <a:gd name="T3" fmla="*/ 44 h 45"/>
                <a:gd name="T4" fmla="*/ 0 w 45"/>
                <a:gd name="T5" fmla="*/ 44 h 45"/>
                <a:gd name="T6" fmla="*/ 22 w 45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lnTo>
                    <a:pt x="44" y="44"/>
                  </a:lnTo>
                  <a:lnTo>
                    <a:pt x="0" y="44"/>
                  </a:lnTo>
                  <a:lnTo>
                    <a:pt x="22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479" name="Freeform 2247"/>
            <p:cNvSpPr>
              <a:spLocks/>
            </p:cNvSpPr>
            <p:nvPr/>
          </p:nvSpPr>
          <p:spPr bwMode="auto">
            <a:xfrm>
              <a:off x="5056" y="1556"/>
              <a:ext cx="44" cy="44"/>
            </a:xfrm>
            <a:custGeom>
              <a:avLst/>
              <a:gdLst>
                <a:gd name="T0" fmla="*/ 21 w 44"/>
                <a:gd name="T1" fmla="*/ 0 h 44"/>
                <a:gd name="T2" fmla="*/ 43 w 44"/>
                <a:gd name="T3" fmla="*/ 43 h 44"/>
                <a:gd name="T4" fmla="*/ 0 w 44"/>
                <a:gd name="T5" fmla="*/ 43 h 44"/>
                <a:gd name="T6" fmla="*/ 21 w 4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4">
                  <a:moveTo>
                    <a:pt x="21" y="0"/>
                  </a:moveTo>
                  <a:lnTo>
                    <a:pt x="43" y="43"/>
                  </a:lnTo>
                  <a:lnTo>
                    <a:pt x="0" y="43"/>
                  </a:lnTo>
                  <a:lnTo>
                    <a:pt x="21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480" name="Freeform 2248"/>
            <p:cNvSpPr>
              <a:spLocks/>
            </p:cNvSpPr>
            <p:nvPr/>
          </p:nvSpPr>
          <p:spPr bwMode="auto">
            <a:xfrm>
              <a:off x="1645" y="1405"/>
              <a:ext cx="3434" cy="663"/>
            </a:xfrm>
            <a:custGeom>
              <a:avLst/>
              <a:gdLst>
                <a:gd name="T0" fmla="*/ 51 w 3434"/>
                <a:gd name="T1" fmla="*/ 634 h 663"/>
                <a:gd name="T2" fmla="*/ 105 w 3434"/>
                <a:gd name="T3" fmla="*/ 605 h 663"/>
                <a:gd name="T4" fmla="*/ 161 w 3434"/>
                <a:gd name="T5" fmla="*/ 577 h 663"/>
                <a:gd name="T6" fmla="*/ 215 w 3434"/>
                <a:gd name="T7" fmla="*/ 550 h 663"/>
                <a:gd name="T8" fmla="*/ 270 w 3434"/>
                <a:gd name="T9" fmla="*/ 523 h 663"/>
                <a:gd name="T10" fmla="*/ 325 w 3434"/>
                <a:gd name="T11" fmla="*/ 497 h 663"/>
                <a:gd name="T12" fmla="*/ 378 w 3434"/>
                <a:gd name="T13" fmla="*/ 472 h 663"/>
                <a:gd name="T14" fmla="*/ 433 w 3434"/>
                <a:gd name="T15" fmla="*/ 447 h 663"/>
                <a:gd name="T16" fmla="*/ 487 w 3434"/>
                <a:gd name="T17" fmla="*/ 424 h 663"/>
                <a:gd name="T18" fmla="*/ 542 w 3434"/>
                <a:gd name="T19" fmla="*/ 401 h 663"/>
                <a:gd name="T20" fmla="*/ 596 w 3434"/>
                <a:gd name="T21" fmla="*/ 378 h 663"/>
                <a:gd name="T22" fmla="*/ 651 w 3434"/>
                <a:gd name="T23" fmla="*/ 356 h 663"/>
                <a:gd name="T24" fmla="*/ 704 w 3434"/>
                <a:gd name="T25" fmla="*/ 335 h 663"/>
                <a:gd name="T26" fmla="*/ 759 w 3434"/>
                <a:gd name="T27" fmla="*/ 314 h 663"/>
                <a:gd name="T28" fmla="*/ 813 w 3434"/>
                <a:gd name="T29" fmla="*/ 294 h 663"/>
                <a:gd name="T30" fmla="*/ 868 w 3434"/>
                <a:gd name="T31" fmla="*/ 274 h 663"/>
                <a:gd name="T32" fmla="*/ 922 w 3434"/>
                <a:gd name="T33" fmla="*/ 256 h 663"/>
                <a:gd name="T34" fmla="*/ 977 w 3434"/>
                <a:gd name="T35" fmla="*/ 239 h 663"/>
                <a:gd name="T36" fmla="*/ 1031 w 3434"/>
                <a:gd name="T37" fmla="*/ 220 h 663"/>
                <a:gd name="T38" fmla="*/ 1085 w 3434"/>
                <a:gd name="T39" fmla="*/ 204 h 663"/>
                <a:gd name="T40" fmla="*/ 1141 w 3434"/>
                <a:gd name="T41" fmla="*/ 189 h 663"/>
                <a:gd name="T42" fmla="*/ 1195 w 3434"/>
                <a:gd name="T43" fmla="*/ 173 h 663"/>
                <a:gd name="T44" fmla="*/ 1250 w 3434"/>
                <a:gd name="T45" fmla="*/ 157 h 663"/>
                <a:gd name="T46" fmla="*/ 1304 w 3434"/>
                <a:gd name="T47" fmla="*/ 143 h 663"/>
                <a:gd name="T48" fmla="*/ 1359 w 3434"/>
                <a:gd name="T49" fmla="*/ 130 h 663"/>
                <a:gd name="T50" fmla="*/ 1412 w 3434"/>
                <a:gd name="T51" fmla="*/ 117 h 663"/>
                <a:gd name="T52" fmla="*/ 1467 w 3434"/>
                <a:gd name="T53" fmla="*/ 106 h 663"/>
                <a:gd name="T54" fmla="*/ 1521 w 3434"/>
                <a:gd name="T55" fmla="*/ 94 h 663"/>
                <a:gd name="T56" fmla="*/ 1576 w 3434"/>
                <a:gd name="T57" fmla="*/ 84 h 663"/>
                <a:gd name="T58" fmla="*/ 1631 w 3434"/>
                <a:gd name="T59" fmla="*/ 73 h 663"/>
                <a:gd name="T60" fmla="*/ 1685 w 3434"/>
                <a:gd name="T61" fmla="*/ 64 h 663"/>
                <a:gd name="T62" fmla="*/ 1739 w 3434"/>
                <a:gd name="T63" fmla="*/ 55 h 663"/>
                <a:gd name="T64" fmla="*/ 1793 w 3434"/>
                <a:gd name="T65" fmla="*/ 46 h 663"/>
                <a:gd name="T66" fmla="*/ 1848 w 3434"/>
                <a:gd name="T67" fmla="*/ 40 h 663"/>
                <a:gd name="T68" fmla="*/ 1902 w 3434"/>
                <a:gd name="T69" fmla="*/ 32 h 663"/>
                <a:gd name="T70" fmla="*/ 1958 w 3434"/>
                <a:gd name="T71" fmla="*/ 25 h 663"/>
                <a:gd name="T72" fmla="*/ 2012 w 3434"/>
                <a:gd name="T73" fmla="*/ 20 h 663"/>
                <a:gd name="T74" fmla="*/ 2066 w 3434"/>
                <a:gd name="T75" fmla="*/ 16 h 663"/>
                <a:gd name="T76" fmla="*/ 2120 w 3434"/>
                <a:gd name="T77" fmla="*/ 11 h 663"/>
                <a:gd name="T78" fmla="*/ 2175 w 3434"/>
                <a:gd name="T79" fmla="*/ 8 h 663"/>
                <a:gd name="T80" fmla="*/ 2229 w 3434"/>
                <a:gd name="T81" fmla="*/ 5 h 663"/>
                <a:gd name="T82" fmla="*/ 2284 w 3434"/>
                <a:gd name="T83" fmla="*/ 3 h 663"/>
                <a:gd name="T84" fmla="*/ 2339 w 3434"/>
                <a:gd name="T85" fmla="*/ 2 h 663"/>
                <a:gd name="T86" fmla="*/ 2393 w 3434"/>
                <a:gd name="T87" fmla="*/ 1 h 663"/>
                <a:gd name="T88" fmla="*/ 2447 w 3434"/>
                <a:gd name="T89" fmla="*/ 0 h 663"/>
                <a:gd name="T90" fmla="*/ 2501 w 3434"/>
                <a:gd name="T91" fmla="*/ 1 h 663"/>
                <a:gd name="T92" fmla="*/ 2556 w 3434"/>
                <a:gd name="T93" fmla="*/ 2 h 663"/>
                <a:gd name="T94" fmla="*/ 2610 w 3434"/>
                <a:gd name="T95" fmla="*/ 3 h 663"/>
                <a:gd name="T96" fmla="*/ 2665 w 3434"/>
                <a:gd name="T97" fmla="*/ 6 h 663"/>
                <a:gd name="T98" fmla="*/ 2719 w 3434"/>
                <a:gd name="T99" fmla="*/ 9 h 663"/>
                <a:gd name="T100" fmla="*/ 2773 w 3434"/>
                <a:gd name="T101" fmla="*/ 12 h 663"/>
                <a:gd name="T102" fmla="*/ 2827 w 3434"/>
                <a:gd name="T103" fmla="*/ 17 h 663"/>
                <a:gd name="T104" fmla="*/ 2882 w 3434"/>
                <a:gd name="T105" fmla="*/ 21 h 663"/>
                <a:gd name="T106" fmla="*/ 2937 w 3434"/>
                <a:gd name="T107" fmla="*/ 28 h 663"/>
                <a:gd name="T108" fmla="*/ 2992 w 3434"/>
                <a:gd name="T109" fmla="*/ 34 h 663"/>
                <a:gd name="T110" fmla="*/ 3047 w 3434"/>
                <a:gd name="T111" fmla="*/ 42 h 663"/>
                <a:gd name="T112" fmla="*/ 3101 w 3434"/>
                <a:gd name="T113" fmla="*/ 48 h 663"/>
                <a:gd name="T114" fmla="*/ 3155 w 3434"/>
                <a:gd name="T115" fmla="*/ 57 h 663"/>
                <a:gd name="T116" fmla="*/ 3209 w 3434"/>
                <a:gd name="T117" fmla="*/ 67 h 663"/>
                <a:gd name="T118" fmla="*/ 3264 w 3434"/>
                <a:gd name="T119" fmla="*/ 75 h 663"/>
                <a:gd name="T120" fmla="*/ 3318 w 3434"/>
                <a:gd name="T121" fmla="*/ 86 h 663"/>
                <a:gd name="T122" fmla="*/ 3373 w 3434"/>
                <a:gd name="T123" fmla="*/ 96 h 663"/>
                <a:gd name="T124" fmla="*/ 3427 w 3434"/>
                <a:gd name="T125" fmla="*/ 108 h 6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34" h="663">
                  <a:moveTo>
                    <a:pt x="0" y="662"/>
                  </a:moveTo>
                  <a:lnTo>
                    <a:pt x="3" y="660"/>
                  </a:lnTo>
                  <a:lnTo>
                    <a:pt x="6" y="659"/>
                  </a:lnTo>
                  <a:lnTo>
                    <a:pt x="8" y="657"/>
                  </a:lnTo>
                  <a:lnTo>
                    <a:pt x="11" y="656"/>
                  </a:lnTo>
                  <a:lnTo>
                    <a:pt x="15" y="654"/>
                  </a:lnTo>
                  <a:lnTo>
                    <a:pt x="18" y="653"/>
                  </a:lnTo>
                  <a:lnTo>
                    <a:pt x="20" y="651"/>
                  </a:lnTo>
                  <a:lnTo>
                    <a:pt x="22" y="650"/>
                  </a:lnTo>
                  <a:lnTo>
                    <a:pt x="25" y="647"/>
                  </a:lnTo>
                  <a:lnTo>
                    <a:pt x="29" y="646"/>
                  </a:lnTo>
                  <a:lnTo>
                    <a:pt x="32" y="644"/>
                  </a:lnTo>
                  <a:lnTo>
                    <a:pt x="34" y="643"/>
                  </a:lnTo>
                  <a:lnTo>
                    <a:pt x="37" y="641"/>
                  </a:lnTo>
                  <a:lnTo>
                    <a:pt x="41" y="641"/>
                  </a:lnTo>
                  <a:lnTo>
                    <a:pt x="44" y="639"/>
                  </a:lnTo>
                  <a:lnTo>
                    <a:pt x="46" y="638"/>
                  </a:lnTo>
                  <a:lnTo>
                    <a:pt x="48" y="636"/>
                  </a:lnTo>
                  <a:lnTo>
                    <a:pt x="51" y="634"/>
                  </a:lnTo>
                  <a:lnTo>
                    <a:pt x="55" y="632"/>
                  </a:lnTo>
                  <a:lnTo>
                    <a:pt x="57" y="631"/>
                  </a:lnTo>
                  <a:lnTo>
                    <a:pt x="60" y="629"/>
                  </a:lnTo>
                  <a:lnTo>
                    <a:pt x="63" y="628"/>
                  </a:lnTo>
                  <a:lnTo>
                    <a:pt x="66" y="627"/>
                  </a:lnTo>
                  <a:lnTo>
                    <a:pt x="69" y="625"/>
                  </a:lnTo>
                  <a:lnTo>
                    <a:pt x="72" y="624"/>
                  </a:lnTo>
                  <a:lnTo>
                    <a:pt x="74" y="621"/>
                  </a:lnTo>
                  <a:lnTo>
                    <a:pt x="77" y="620"/>
                  </a:lnTo>
                  <a:lnTo>
                    <a:pt x="81" y="618"/>
                  </a:lnTo>
                  <a:lnTo>
                    <a:pt x="83" y="617"/>
                  </a:lnTo>
                  <a:lnTo>
                    <a:pt x="86" y="616"/>
                  </a:lnTo>
                  <a:lnTo>
                    <a:pt x="89" y="615"/>
                  </a:lnTo>
                  <a:lnTo>
                    <a:pt x="92" y="613"/>
                  </a:lnTo>
                  <a:lnTo>
                    <a:pt x="95" y="612"/>
                  </a:lnTo>
                  <a:lnTo>
                    <a:pt x="98" y="611"/>
                  </a:lnTo>
                  <a:lnTo>
                    <a:pt x="100" y="608"/>
                  </a:lnTo>
                  <a:lnTo>
                    <a:pt x="103" y="607"/>
                  </a:lnTo>
                  <a:lnTo>
                    <a:pt x="105" y="605"/>
                  </a:lnTo>
                  <a:lnTo>
                    <a:pt x="109" y="604"/>
                  </a:lnTo>
                  <a:lnTo>
                    <a:pt x="112" y="602"/>
                  </a:lnTo>
                  <a:lnTo>
                    <a:pt x="115" y="601"/>
                  </a:lnTo>
                  <a:lnTo>
                    <a:pt x="117" y="600"/>
                  </a:lnTo>
                  <a:lnTo>
                    <a:pt x="121" y="598"/>
                  </a:lnTo>
                  <a:lnTo>
                    <a:pt x="124" y="597"/>
                  </a:lnTo>
                  <a:lnTo>
                    <a:pt x="126" y="594"/>
                  </a:lnTo>
                  <a:lnTo>
                    <a:pt x="129" y="593"/>
                  </a:lnTo>
                  <a:lnTo>
                    <a:pt x="131" y="591"/>
                  </a:lnTo>
                  <a:lnTo>
                    <a:pt x="135" y="591"/>
                  </a:lnTo>
                  <a:lnTo>
                    <a:pt x="138" y="590"/>
                  </a:lnTo>
                  <a:lnTo>
                    <a:pt x="141" y="588"/>
                  </a:lnTo>
                  <a:lnTo>
                    <a:pt x="143" y="587"/>
                  </a:lnTo>
                  <a:lnTo>
                    <a:pt x="146" y="585"/>
                  </a:lnTo>
                  <a:lnTo>
                    <a:pt x="149" y="584"/>
                  </a:lnTo>
                  <a:lnTo>
                    <a:pt x="152" y="583"/>
                  </a:lnTo>
                  <a:lnTo>
                    <a:pt x="154" y="580"/>
                  </a:lnTo>
                  <a:lnTo>
                    <a:pt x="157" y="579"/>
                  </a:lnTo>
                  <a:lnTo>
                    <a:pt x="161" y="577"/>
                  </a:lnTo>
                  <a:lnTo>
                    <a:pt x="164" y="576"/>
                  </a:lnTo>
                  <a:lnTo>
                    <a:pt x="166" y="575"/>
                  </a:lnTo>
                  <a:lnTo>
                    <a:pt x="169" y="573"/>
                  </a:lnTo>
                  <a:lnTo>
                    <a:pt x="172" y="572"/>
                  </a:lnTo>
                  <a:lnTo>
                    <a:pt x="175" y="570"/>
                  </a:lnTo>
                  <a:lnTo>
                    <a:pt x="178" y="568"/>
                  </a:lnTo>
                  <a:lnTo>
                    <a:pt x="180" y="567"/>
                  </a:lnTo>
                  <a:lnTo>
                    <a:pt x="183" y="566"/>
                  </a:lnTo>
                  <a:lnTo>
                    <a:pt x="186" y="565"/>
                  </a:lnTo>
                  <a:lnTo>
                    <a:pt x="190" y="563"/>
                  </a:lnTo>
                  <a:lnTo>
                    <a:pt x="192" y="562"/>
                  </a:lnTo>
                  <a:lnTo>
                    <a:pt x="195" y="561"/>
                  </a:lnTo>
                  <a:lnTo>
                    <a:pt x="198" y="559"/>
                  </a:lnTo>
                  <a:lnTo>
                    <a:pt x="200" y="558"/>
                  </a:lnTo>
                  <a:lnTo>
                    <a:pt x="203" y="557"/>
                  </a:lnTo>
                  <a:lnTo>
                    <a:pt x="206" y="554"/>
                  </a:lnTo>
                  <a:lnTo>
                    <a:pt x="209" y="553"/>
                  </a:lnTo>
                  <a:lnTo>
                    <a:pt x="212" y="551"/>
                  </a:lnTo>
                  <a:lnTo>
                    <a:pt x="215" y="550"/>
                  </a:lnTo>
                  <a:lnTo>
                    <a:pt x="218" y="549"/>
                  </a:lnTo>
                  <a:lnTo>
                    <a:pt x="221" y="547"/>
                  </a:lnTo>
                  <a:lnTo>
                    <a:pt x="224" y="546"/>
                  </a:lnTo>
                  <a:lnTo>
                    <a:pt x="226" y="545"/>
                  </a:lnTo>
                  <a:lnTo>
                    <a:pt x="229" y="543"/>
                  </a:lnTo>
                  <a:lnTo>
                    <a:pt x="232" y="541"/>
                  </a:lnTo>
                  <a:lnTo>
                    <a:pt x="235" y="541"/>
                  </a:lnTo>
                  <a:lnTo>
                    <a:pt x="238" y="539"/>
                  </a:lnTo>
                  <a:lnTo>
                    <a:pt x="240" y="538"/>
                  </a:lnTo>
                  <a:lnTo>
                    <a:pt x="244" y="537"/>
                  </a:lnTo>
                  <a:lnTo>
                    <a:pt x="247" y="535"/>
                  </a:lnTo>
                  <a:lnTo>
                    <a:pt x="250" y="534"/>
                  </a:lnTo>
                  <a:lnTo>
                    <a:pt x="251" y="532"/>
                  </a:lnTo>
                  <a:lnTo>
                    <a:pt x="255" y="531"/>
                  </a:lnTo>
                  <a:lnTo>
                    <a:pt x="258" y="530"/>
                  </a:lnTo>
                  <a:lnTo>
                    <a:pt x="261" y="527"/>
                  </a:lnTo>
                  <a:lnTo>
                    <a:pt x="263" y="526"/>
                  </a:lnTo>
                  <a:lnTo>
                    <a:pt x="266" y="525"/>
                  </a:lnTo>
                  <a:lnTo>
                    <a:pt x="270" y="523"/>
                  </a:lnTo>
                  <a:lnTo>
                    <a:pt x="273" y="522"/>
                  </a:lnTo>
                  <a:lnTo>
                    <a:pt x="275" y="521"/>
                  </a:lnTo>
                  <a:lnTo>
                    <a:pt x="277" y="519"/>
                  </a:lnTo>
                  <a:lnTo>
                    <a:pt x="280" y="518"/>
                  </a:lnTo>
                  <a:lnTo>
                    <a:pt x="284" y="517"/>
                  </a:lnTo>
                  <a:lnTo>
                    <a:pt x="287" y="515"/>
                  </a:lnTo>
                  <a:lnTo>
                    <a:pt x="289" y="514"/>
                  </a:lnTo>
                  <a:lnTo>
                    <a:pt x="292" y="513"/>
                  </a:lnTo>
                  <a:lnTo>
                    <a:pt x="296" y="512"/>
                  </a:lnTo>
                  <a:lnTo>
                    <a:pt x="299" y="510"/>
                  </a:lnTo>
                  <a:lnTo>
                    <a:pt x="300" y="509"/>
                  </a:lnTo>
                  <a:lnTo>
                    <a:pt x="303" y="508"/>
                  </a:lnTo>
                  <a:lnTo>
                    <a:pt x="306" y="506"/>
                  </a:lnTo>
                  <a:lnTo>
                    <a:pt x="310" y="505"/>
                  </a:lnTo>
                  <a:lnTo>
                    <a:pt x="312" y="504"/>
                  </a:lnTo>
                  <a:lnTo>
                    <a:pt x="315" y="501"/>
                  </a:lnTo>
                  <a:lnTo>
                    <a:pt x="318" y="500"/>
                  </a:lnTo>
                  <a:lnTo>
                    <a:pt x="322" y="499"/>
                  </a:lnTo>
                  <a:lnTo>
                    <a:pt x="325" y="497"/>
                  </a:lnTo>
                  <a:lnTo>
                    <a:pt x="326" y="496"/>
                  </a:lnTo>
                  <a:lnTo>
                    <a:pt x="329" y="495"/>
                  </a:lnTo>
                  <a:lnTo>
                    <a:pt x="332" y="494"/>
                  </a:lnTo>
                  <a:lnTo>
                    <a:pt x="336" y="492"/>
                  </a:lnTo>
                  <a:lnTo>
                    <a:pt x="338" y="492"/>
                  </a:lnTo>
                  <a:lnTo>
                    <a:pt x="341" y="491"/>
                  </a:lnTo>
                  <a:lnTo>
                    <a:pt x="344" y="488"/>
                  </a:lnTo>
                  <a:lnTo>
                    <a:pt x="347" y="487"/>
                  </a:lnTo>
                  <a:lnTo>
                    <a:pt x="350" y="486"/>
                  </a:lnTo>
                  <a:lnTo>
                    <a:pt x="352" y="485"/>
                  </a:lnTo>
                  <a:lnTo>
                    <a:pt x="355" y="483"/>
                  </a:lnTo>
                  <a:lnTo>
                    <a:pt x="358" y="482"/>
                  </a:lnTo>
                  <a:lnTo>
                    <a:pt x="361" y="481"/>
                  </a:lnTo>
                  <a:lnTo>
                    <a:pt x="364" y="479"/>
                  </a:lnTo>
                  <a:lnTo>
                    <a:pt x="367" y="478"/>
                  </a:lnTo>
                  <a:lnTo>
                    <a:pt x="370" y="477"/>
                  </a:lnTo>
                  <a:lnTo>
                    <a:pt x="373" y="475"/>
                  </a:lnTo>
                  <a:lnTo>
                    <a:pt x="376" y="473"/>
                  </a:lnTo>
                  <a:lnTo>
                    <a:pt x="378" y="472"/>
                  </a:lnTo>
                  <a:lnTo>
                    <a:pt x="381" y="471"/>
                  </a:lnTo>
                  <a:lnTo>
                    <a:pt x="384" y="470"/>
                  </a:lnTo>
                  <a:lnTo>
                    <a:pt x="386" y="468"/>
                  </a:lnTo>
                  <a:lnTo>
                    <a:pt x="390" y="467"/>
                  </a:lnTo>
                  <a:lnTo>
                    <a:pt x="393" y="467"/>
                  </a:lnTo>
                  <a:lnTo>
                    <a:pt x="396" y="466"/>
                  </a:lnTo>
                  <a:lnTo>
                    <a:pt x="398" y="464"/>
                  </a:lnTo>
                  <a:lnTo>
                    <a:pt x="401" y="462"/>
                  </a:lnTo>
                  <a:lnTo>
                    <a:pt x="404" y="461"/>
                  </a:lnTo>
                  <a:lnTo>
                    <a:pt x="407" y="460"/>
                  </a:lnTo>
                  <a:lnTo>
                    <a:pt x="410" y="458"/>
                  </a:lnTo>
                  <a:lnTo>
                    <a:pt x="412" y="457"/>
                  </a:lnTo>
                  <a:lnTo>
                    <a:pt x="416" y="456"/>
                  </a:lnTo>
                  <a:lnTo>
                    <a:pt x="419" y="455"/>
                  </a:lnTo>
                  <a:lnTo>
                    <a:pt x="422" y="453"/>
                  </a:lnTo>
                  <a:lnTo>
                    <a:pt x="424" y="452"/>
                  </a:lnTo>
                  <a:lnTo>
                    <a:pt x="426" y="451"/>
                  </a:lnTo>
                  <a:lnTo>
                    <a:pt x="430" y="449"/>
                  </a:lnTo>
                  <a:lnTo>
                    <a:pt x="433" y="447"/>
                  </a:lnTo>
                  <a:lnTo>
                    <a:pt x="435" y="446"/>
                  </a:lnTo>
                  <a:lnTo>
                    <a:pt x="438" y="445"/>
                  </a:lnTo>
                  <a:lnTo>
                    <a:pt x="441" y="444"/>
                  </a:lnTo>
                  <a:lnTo>
                    <a:pt x="445" y="442"/>
                  </a:lnTo>
                  <a:lnTo>
                    <a:pt x="447" y="442"/>
                  </a:lnTo>
                  <a:lnTo>
                    <a:pt x="450" y="441"/>
                  </a:lnTo>
                  <a:lnTo>
                    <a:pt x="452" y="440"/>
                  </a:lnTo>
                  <a:lnTo>
                    <a:pt x="456" y="439"/>
                  </a:lnTo>
                  <a:lnTo>
                    <a:pt x="459" y="437"/>
                  </a:lnTo>
                  <a:lnTo>
                    <a:pt x="461" y="435"/>
                  </a:lnTo>
                  <a:lnTo>
                    <a:pt x="464" y="434"/>
                  </a:lnTo>
                  <a:lnTo>
                    <a:pt x="467" y="433"/>
                  </a:lnTo>
                  <a:lnTo>
                    <a:pt x="471" y="431"/>
                  </a:lnTo>
                  <a:lnTo>
                    <a:pt x="473" y="430"/>
                  </a:lnTo>
                  <a:lnTo>
                    <a:pt x="476" y="429"/>
                  </a:lnTo>
                  <a:lnTo>
                    <a:pt x="478" y="428"/>
                  </a:lnTo>
                  <a:lnTo>
                    <a:pt x="481" y="427"/>
                  </a:lnTo>
                  <a:lnTo>
                    <a:pt x="484" y="425"/>
                  </a:lnTo>
                  <a:lnTo>
                    <a:pt x="487" y="424"/>
                  </a:lnTo>
                  <a:lnTo>
                    <a:pt x="490" y="422"/>
                  </a:lnTo>
                  <a:lnTo>
                    <a:pt x="493" y="421"/>
                  </a:lnTo>
                  <a:lnTo>
                    <a:pt x="495" y="420"/>
                  </a:lnTo>
                  <a:lnTo>
                    <a:pt x="499" y="418"/>
                  </a:lnTo>
                  <a:lnTo>
                    <a:pt x="502" y="417"/>
                  </a:lnTo>
                  <a:lnTo>
                    <a:pt x="504" y="416"/>
                  </a:lnTo>
                  <a:lnTo>
                    <a:pt x="507" y="416"/>
                  </a:lnTo>
                  <a:lnTo>
                    <a:pt x="510" y="415"/>
                  </a:lnTo>
                  <a:lnTo>
                    <a:pt x="513" y="414"/>
                  </a:lnTo>
                  <a:lnTo>
                    <a:pt x="516" y="412"/>
                  </a:lnTo>
                  <a:lnTo>
                    <a:pt x="519" y="411"/>
                  </a:lnTo>
                  <a:lnTo>
                    <a:pt x="521" y="409"/>
                  </a:lnTo>
                  <a:lnTo>
                    <a:pt x="525" y="408"/>
                  </a:lnTo>
                  <a:lnTo>
                    <a:pt x="527" y="407"/>
                  </a:lnTo>
                  <a:lnTo>
                    <a:pt x="530" y="405"/>
                  </a:lnTo>
                  <a:lnTo>
                    <a:pt x="532" y="404"/>
                  </a:lnTo>
                  <a:lnTo>
                    <a:pt x="535" y="403"/>
                  </a:lnTo>
                  <a:lnTo>
                    <a:pt x="539" y="402"/>
                  </a:lnTo>
                  <a:lnTo>
                    <a:pt x="542" y="401"/>
                  </a:lnTo>
                  <a:lnTo>
                    <a:pt x="544" y="400"/>
                  </a:lnTo>
                  <a:lnTo>
                    <a:pt x="547" y="398"/>
                  </a:lnTo>
                  <a:lnTo>
                    <a:pt x="551" y="396"/>
                  </a:lnTo>
                  <a:lnTo>
                    <a:pt x="553" y="395"/>
                  </a:lnTo>
                  <a:lnTo>
                    <a:pt x="556" y="394"/>
                  </a:lnTo>
                  <a:lnTo>
                    <a:pt x="558" y="393"/>
                  </a:lnTo>
                  <a:lnTo>
                    <a:pt x="561" y="392"/>
                  </a:lnTo>
                  <a:lnTo>
                    <a:pt x="565" y="391"/>
                  </a:lnTo>
                  <a:lnTo>
                    <a:pt x="568" y="390"/>
                  </a:lnTo>
                  <a:lnTo>
                    <a:pt x="570" y="389"/>
                  </a:lnTo>
                  <a:lnTo>
                    <a:pt x="573" y="388"/>
                  </a:lnTo>
                  <a:lnTo>
                    <a:pt x="577" y="387"/>
                  </a:lnTo>
                  <a:lnTo>
                    <a:pt x="579" y="386"/>
                  </a:lnTo>
                  <a:lnTo>
                    <a:pt x="581" y="385"/>
                  </a:lnTo>
                  <a:lnTo>
                    <a:pt x="584" y="382"/>
                  </a:lnTo>
                  <a:lnTo>
                    <a:pt x="587" y="381"/>
                  </a:lnTo>
                  <a:lnTo>
                    <a:pt x="591" y="380"/>
                  </a:lnTo>
                  <a:lnTo>
                    <a:pt x="593" y="379"/>
                  </a:lnTo>
                  <a:lnTo>
                    <a:pt x="596" y="378"/>
                  </a:lnTo>
                  <a:lnTo>
                    <a:pt x="599" y="377"/>
                  </a:lnTo>
                  <a:lnTo>
                    <a:pt x="602" y="376"/>
                  </a:lnTo>
                  <a:lnTo>
                    <a:pt x="605" y="375"/>
                  </a:lnTo>
                  <a:lnTo>
                    <a:pt x="607" y="373"/>
                  </a:lnTo>
                  <a:lnTo>
                    <a:pt x="610" y="372"/>
                  </a:lnTo>
                  <a:lnTo>
                    <a:pt x="613" y="371"/>
                  </a:lnTo>
                  <a:lnTo>
                    <a:pt x="617" y="369"/>
                  </a:lnTo>
                  <a:lnTo>
                    <a:pt x="619" y="368"/>
                  </a:lnTo>
                  <a:lnTo>
                    <a:pt x="622" y="367"/>
                  </a:lnTo>
                  <a:lnTo>
                    <a:pt x="625" y="366"/>
                  </a:lnTo>
                  <a:lnTo>
                    <a:pt x="628" y="366"/>
                  </a:lnTo>
                  <a:lnTo>
                    <a:pt x="629" y="364"/>
                  </a:lnTo>
                  <a:lnTo>
                    <a:pt x="633" y="363"/>
                  </a:lnTo>
                  <a:lnTo>
                    <a:pt x="636" y="362"/>
                  </a:lnTo>
                  <a:lnTo>
                    <a:pt x="639" y="361"/>
                  </a:lnTo>
                  <a:lnTo>
                    <a:pt x="641" y="360"/>
                  </a:lnTo>
                  <a:lnTo>
                    <a:pt x="645" y="359"/>
                  </a:lnTo>
                  <a:lnTo>
                    <a:pt x="648" y="358"/>
                  </a:lnTo>
                  <a:lnTo>
                    <a:pt x="651" y="356"/>
                  </a:lnTo>
                  <a:lnTo>
                    <a:pt x="653" y="355"/>
                  </a:lnTo>
                  <a:lnTo>
                    <a:pt x="655" y="354"/>
                  </a:lnTo>
                  <a:lnTo>
                    <a:pt x="659" y="352"/>
                  </a:lnTo>
                  <a:lnTo>
                    <a:pt x="662" y="351"/>
                  </a:lnTo>
                  <a:lnTo>
                    <a:pt x="665" y="350"/>
                  </a:lnTo>
                  <a:lnTo>
                    <a:pt x="667" y="349"/>
                  </a:lnTo>
                  <a:lnTo>
                    <a:pt x="671" y="348"/>
                  </a:lnTo>
                  <a:lnTo>
                    <a:pt x="674" y="347"/>
                  </a:lnTo>
                  <a:lnTo>
                    <a:pt x="677" y="346"/>
                  </a:lnTo>
                  <a:lnTo>
                    <a:pt x="678" y="345"/>
                  </a:lnTo>
                  <a:lnTo>
                    <a:pt x="681" y="343"/>
                  </a:lnTo>
                  <a:lnTo>
                    <a:pt x="685" y="342"/>
                  </a:lnTo>
                  <a:lnTo>
                    <a:pt x="688" y="341"/>
                  </a:lnTo>
                  <a:lnTo>
                    <a:pt x="691" y="341"/>
                  </a:lnTo>
                  <a:lnTo>
                    <a:pt x="693" y="339"/>
                  </a:lnTo>
                  <a:lnTo>
                    <a:pt x="696" y="338"/>
                  </a:lnTo>
                  <a:lnTo>
                    <a:pt x="700" y="337"/>
                  </a:lnTo>
                  <a:lnTo>
                    <a:pt x="703" y="336"/>
                  </a:lnTo>
                  <a:lnTo>
                    <a:pt x="704" y="335"/>
                  </a:lnTo>
                  <a:lnTo>
                    <a:pt x="707" y="334"/>
                  </a:lnTo>
                  <a:lnTo>
                    <a:pt x="711" y="333"/>
                  </a:lnTo>
                  <a:lnTo>
                    <a:pt x="714" y="332"/>
                  </a:lnTo>
                  <a:lnTo>
                    <a:pt x="716" y="331"/>
                  </a:lnTo>
                  <a:lnTo>
                    <a:pt x="719" y="329"/>
                  </a:lnTo>
                  <a:lnTo>
                    <a:pt x="722" y="328"/>
                  </a:lnTo>
                  <a:lnTo>
                    <a:pt x="726" y="327"/>
                  </a:lnTo>
                  <a:lnTo>
                    <a:pt x="728" y="326"/>
                  </a:lnTo>
                  <a:lnTo>
                    <a:pt x="730" y="325"/>
                  </a:lnTo>
                  <a:lnTo>
                    <a:pt x="733" y="324"/>
                  </a:lnTo>
                  <a:lnTo>
                    <a:pt x="736" y="323"/>
                  </a:lnTo>
                  <a:lnTo>
                    <a:pt x="740" y="322"/>
                  </a:lnTo>
                  <a:lnTo>
                    <a:pt x="742" y="320"/>
                  </a:lnTo>
                  <a:lnTo>
                    <a:pt x="745" y="319"/>
                  </a:lnTo>
                  <a:lnTo>
                    <a:pt x="748" y="318"/>
                  </a:lnTo>
                  <a:lnTo>
                    <a:pt x="752" y="316"/>
                  </a:lnTo>
                  <a:lnTo>
                    <a:pt x="754" y="316"/>
                  </a:lnTo>
                  <a:lnTo>
                    <a:pt x="756" y="315"/>
                  </a:lnTo>
                  <a:lnTo>
                    <a:pt x="759" y="314"/>
                  </a:lnTo>
                  <a:lnTo>
                    <a:pt x="762" y="313"/>
                  </a:lnTo>
                  <a:lnTo>
                    <a:pt x="765" y="312"/>
                  </a:lnTo>
                  <a:lnTo>
                    <a:pt x="768" y="311"/>
                  </a:lnTo>
                  <a:lnTo>
                    <a:pt x="771" y="310"/>
                  </a:lnTo>
                  <a:lnTo>
                    <a:pt x="774" y="309"/>
                  </a:lnTo>
                  <a:lnTo>
                    <a:pt x="776" y="308"/>
                  </a:lnTo>
                  <a:lnTo>
                    <a:pt x="780" y="307"/>
                  </a:lnTo>
                  <a:lnTo>
                    <a:pt x="782" y="306"/>
                  </a:lnTo>
                  <a:lnTo>
                    <a:pt x="785" y="305"/>
                  </a:lnTo>
                  <a:lnTo>
                    <a:pt x="788" y="303"/>
                  </a:lnTo>
                  <a:lnTo>
                    <a:pt x="790" y="302"/>
                  </a:lnTo>
                  <a:lnTo>
                    <a:pt x="794" y="301"/>
                  </a:lnTo>
                  <a:lnTo>
                    <a:pt x="797" y="300"/>
                  </a:lnTo>
                  <a:lnTo>
                    <a:pt x="800" y="299"/>
                  </a:lnTo>
                  <a:lnTo>
                    <a:pt x="802" y="298"/>
                  </a:lnTo>
                  <a:lnTo>
                    <a:pt x="805" y="297"/>
                  </a:lnTo>
                  <a:lnTo>
                    <a:pt x="808" y="296"/>
                  </a:lnTo>
                  <a:lnTo>
                    <a:pt x="811" y="295"/>
                  </a:lnTo>
                  <a:lnTo>
                    <a:pt x="813" y="294"/>
                  </a:lnTo>
                  <a:lnTo>
                    <a:pt x="816" y="293"/>
                  </a:lnTo>
                  <a:lnTo>
                    <a:pt x="820" y="292"/>
                  </a:lnTo>
                  <a:lnTo>
                    <a:pt x="823" y="292"/>
                  </a:lnTo>
                  <a:lnTo>
                    <a:pt x="825" y="290"/>
                  </a:lnTo>
                  <a:lnTo>
                    <a:pt x="828" y="289"/>
                  </a:lnTo>
                  <a:lnTo>
                    <a:pt x="830" y="288"/>
                  </a:lnTo>
                  <a:lnTo>
                    <a:pt x="834" y="287"/>
                  </a:lnTo>
                  <a:lnTo>
                    <a:pt x="837" y="286"/>
                  </a:lnTo>
                  <a:lnTo>
                    <a:pt x="839" y="285"/>
                  </a:lnTo>
                  <a:lnTo>
                    <a:pt x="842" y="284"/>
                  </a:lnTo>
                  <a:lnTo>
                    <a:pt x="846" y="283"/>
                  </a:lnTo>
                  <a:lnTo>
                    <a:pt x="849" y="282"/>
                  </a:lnTo>
                  <a:lnTo>
                    <a:pt x="851" y="281"/>
                  </a:lnTo>
                  <a:lnTo>
                    <a:pt x="854" y="280"/>
                  </a:lnTo>
                  <a:lnTo>
                    <a:pt x="856" y="279"/>
                  </a:lnTo>
                  <a:lnTo>
                    <a:pt x="860" y="277"/>
                  </a:lnTo>
                  <a:lnTo>
                    <a:pt x="862" y="276"/>
                  </a:lnTo>
                  <a:lnTo>
                    <a:pt x="865" y="275"/>
                  </a:lnTo>
                  <a:lnTo>
                    <a:pt x="868" y="274"/>
                  </a:lnTo>
                  <a:lnTo>
                    <a:pt x="872" y="273"/>
                  </a:lnTo>
                  <a:lnTo>
                    <a:pt x="874" y="272"/>
                  </a:lnTo>
                  <a:lnTo>
                    <a:pt x="877" y="271"/>
                  </a:lnTo>
                  <a:lnTo>
                    <a:pt x="880" y="270"/>
                  </a:lnTo>
                  <a:lnTo>
                    <a:pt x="882" y="270"/>
                  </a:lnTo>
                  <a:lnTo>
                    <a:pt x="886" y="269"/>
                  </a:lnTo>
                  <a:lnTo>
                    <a:pt x="888" y="268"/>
                  </a:lnTo>
                  <a:lnTo>
                    <a:pt x="891" y="267"/>
                  </a:lnTo>
                  <a:lnTo>
                    <a:pt x="894" y="267"/>
                  </a:lnTo>
                  <a:lnTo>
                    <a:pt x="897" y="266"/>
                  </a:lnTo>
                  <a:lnTo>
                    <a:pt x="900" y="265"/>
                  </a:lnTo>
                  <a:lnTo>
                    <a:pt x="903" y="263"/>
                  </a:lnTo>
                  <a:lnTo>
                    <a:pt x="906" y="262"/>
                  </a:lnTo>
                  <a:lnTo>
                    <a:pt x="908" y="261"/>
                  </a:lnTo>
                  <a:lnTo>
                    <a:pt x="910" y="260"/>
                  </a:lnTo>
                  <a:lnTo>
                    <a:pt x="914" y="259"/>
                  </a:lnTo>
                  <a:lnTo>
                    <a:pt x="917" y="258"/>
                  </a:lnTo>
                  <a:lnTo>
                    <a:pt x="920" y="257"/>
                  </a:lnTo>
                  <a:lnTo>
                    <a:pt x="922" y="256"/>
                  </a:lnTo>
                  <a:lnTo>
                    <a:pt x="926" y="255"/>
                  </a:lnTo>
                  <a:lnTo>
                    <a:pt x="929" y="254"/>
                  </a:lnTo>
                  <a:lnTo>
                    <a:pt x="931" y="253"/>
                  </a:lnTo>
                  <a:lnTo>
                    <a:pt x="934" y="253"/>
                  </a:lnTo>
                  <a:lnTo>
                    <a:pt x="936" y="252"/>
                  </a:lnTo>
                  <a:lnTo>
                    <a:pt x="940" y="250"/>
                  </a:lnTo>
                  <a:lnTo>
                    <a:pt x="943" y="249"/>
                  </a:lnTo>
                  <a:lnTo>
                    <a:pt x="946" y="248"/>
                  </a:lnTo>
                  <a:lnTo>
                    <a:pt x="948" y="247"/>
                  </a:lnTo>
                  <a:lnTo>
                    <a:pt x="951" y="246"/>
                  </a:lnTo>
                  <a:lnTo>
                    <a:pt x="955" y="245"/>
                  </a:lnTo>
                  <a:lnTo>
                    <a:pt x="957" y="244"/>
                  </a:lnTo>
                  <a:lnTo>
                    <a:pt x="959" y="243"/>
                  </a:lnTo>
                  <a:lnTo>
                    <a:pt x="962" y="242"/>
                  </a:lnTo>
                  <a:lnTo>
                    <a:pt x="966" y="242"/>
                  </a:lnTo>
                  <a:lnTo>
                    <a:pt x="969" y="242"/>
                  </a:lnTo>
                  <a:lnTo>
                    <a:pt x="971" y="241"/>
                  </a:lnTo>
                  <a:lnTo>
                    <a:pt x="974" y="240"/>
                  </a:lnTo>
                  <a:lnTo>
                    <a:pt x="977" y="239"/>
                  </a:lnTo>
                  <a:lnTo>
                    <a:pt x="981" y="237"/>
                  </a:lnTo>
                  <a:lnTo>
                    <a:pt x="983" y="236"/>
                  </a:lnTo>
                  <a:lnTo>
                    <a:pt x="985" y="235"/>
                  </a:lnTo>
                  <a:lnTo>
                    <a:pt x="988" y="234"/>
                  </a:lnTo>
                  <a:lnTo>
                    <a:pt x="991" y="233"/>
                  </a:lnTo>
                  <a:lnTo>
                    <a:pt x="995" y="233"/>
                  </a:lnTo>
                  <a:lnTo>
                    <a:pt x="997" y="232"/>
                  </a:lnTo>
                  <a:lnTo>
                    <a:pt x="1000" y="231"/>
                  </a:lnTo>
                  <a:lnTo>
                    <a:pt x="1003" y="230"/>
                  </a:lnTo>
                  <a:lnTo>
                    <a:pt x="1007" y="229"/>
                  </a:lnTo>
                  <a:lnTo>
                    <a:pt x="1008" y="228"/>
                  </a:lnTo>
                  <a:lnTo>
                    <a:pt x="1011" y="227"/>
                  </a:lnTo>
                  <a:lnTo>
                    <a:pt x="1014" y="226"/>
                  </a:lnTo>
                  <a:lnTo>
                    <a:pt x="1017" y="224"/>
                  </a:lnTo>
                  <a:lnTo>
                    <a:pt x="1021" y="224"/>
                  </a:lnTo>
                  <a:lnTo>
                    <a:pt x="1023" y="223"/>
                  </a:lnTo>
                  <a:lnTo>
                    <a:pt x="1026" y="222"/>
                  </a:lnTo>
                  <a:lnTo>
                    <a:pt x="1029" y="221"/>
                  </a:lnTo>
                  <a:lnTo>
                    <a:pt x="1031" y="220"/>
                  </a:lnTo>
                  <a:lnTo>
                    <a:pt x="1034" y="219"/>
                  </a:lnTo>
                  <a:lnTo>
                    <a:pt x="1037" y="218"/>
                  </a:lnTo>
                  <a:lnTo>
                    <a:pt x="1040" y="218"/>
                  </a:lnTo>
                  <a:lnTo>
                    <a:pt x="1043" y="217"/>
                  </a:lnTo>
                  <a:lnTo>
                    <a:pt x="1046" y="217"/>
                  </a:lnTo>
                  <a:lnTo>
                    <a:pt x="1049" y="216"/>
                  </a:lnTo>
                  <a:lnTo>
                    <a:pt x="1052" y="215"/>
                  </a:lnTo>
                  <a:lnTo>
                    <a:pt x="1055" y="214"/>
                  </a:lnTo>
                  <a:lnTo>
                    <a:pt x="1057" y="213"/>
                  </a:lnTo>
                  <a:lnTo>
                    <a:pt x="1060" y="213"/>
                  </a:lnTo>
                  <a:lnTo>
                    <a:pt x="1063" y="212"/>
                  </a:lnTo>
                  <a:lnTo>
                    <a:pt x="1066" y="210"/>
                  </a:lnTo>
                  <a:lnTo>
                    <a:pt x="1069" y="209"/>
                  </a:lnTo>
                  <a:lnTo>
                    <a:pt x="1071" y="208"/>
                  </a:lnTo>
                  <a:lnTo>
                    <a:pt x="1075" y="207"/>
                  </a:lnTo>
                  <a:lnTo>
                    <a:pt x="1078" y="207"/>
                  </a:lnTo>
                  <a:lnTo>
                    <a:pt x="1081" y="206"/>
                  </a:lnTo>
                  <a:lnTo>
                    <a:pt x="1082" y="205"/>
                  </a:lnTo>
                  <a:lnTo>
                    <a:pt x="1085" y="204"/>
                  </a:lnTo>
                  <a:lnTo>
                    <a:pt x="1089" y="203"/>
                  </a:lnTo>
                  <a:lnTo>
                    <a:pt x="1092" y="202"/>
                  </a:lnTo>
                  <a:lnTo>
                    <a:pt x="1094" y="202"/>
                  </a:lnTo>
                  <a:lnTo>
                    <a:pt x="1097" y="201"/>
                  </a:lnTo>
                  <a:lnTo>
                    <a:pt x="1101" y="200"/>
                  </a:lnTo>
                  <a:lnTo>
                    <a:pt x="1104" y="199"/>
                  </a:lnTo>
                  <a:lnTo>
                    <a:pt x="1106" y="197"/>
                  </a:lnTo>
                  <a:lnTo>
                    <a:pt x="1108" y="196"/>
                  </a:lnTo>
                  <a:lnTo>
                    <a:pt x="1111" y="196"/>
                  </a:lnTo>
                  <a:lnTo>
                    <a:pt x="1115" y="195"/>
                  </a:lnTo>
                  <a:lnTo>
                    <a:pt x="1118" y="194"/>
                  </a:lnTo>
                  <a:lnTo>
                    <a:pt x="1120" y="193"/>
                  </a:lnTo>
                  <a:lnTo>
                    <a:pt x="1123" y="192"/>
                  </a:lnTo>
                  <a:lnTo>
                    <a:pt x="1127" y="192"/>
                  </a:lnTo>
                  <a:lnTo>
                    <a:pt x="1130" y="192"/>
                  </a:lnTo>
                  <a:lnTo>
                    <a:pt x="1132" y="191"/>
                  </a:lnTo>
                  <a:lnTo>
                    <a:pt x="1134" y="190"/>
                  </a:lnTo>
                  <a:lnTo>
                    <a:pt x="1137" y="189"/>
                  </a:lnTo>
                  <a:lnTo>
                    <a:pt x="1141" y="189"/>
                  </a:lnTo>
                  <a:lnTo>
                    <a:pt x="1143" y="188"/>
                  </a:lnTo>
                  <a:lnTo>
                    <a:pt x="1146" y="187"/>
                  </a:lnTo>
                  <a:lnTo>
                    <a:pt x="1149" y="186"/>
                  </a:lnTo>
                  <a:lnTo>
                    <a:pt x="1152" y="184"/>
                  </a:lnTo>
                  <a:lnTo>
                    <a:pt x="1155" y="184"/>
                  </a:lnTo>
                  <a:lnTo>
                    <a:pt x="1158" y="183"/>
                  </a:lnTo>
                  <a:lnTo>
                    <a:pt x="1160" y="182"/>
                  </a:lnTo>
                  <a:lnTo>
                    <a:pt x="1163" y="181"/>
                  </a:lnTo>
                  <a:lnTo>
                    <a:pt x="1167" y="180"/>
                  </a:lnTo>
                  <a:lnTo>
                    <a:pt x="1169" y="180"/>
                  </a:lnTo>
                  <a:lnTo>
                    <a:pt x="1172" y="179"/>
                  </a:lnTo>
                  <a:lnTo>
                    <a:pt x="1175" y="178"/>
                  </a:lnTo>
                  <a:lnTo>
                    <a:pt x="1178" y="177"/>
                  </a:lnTo>
                  <a:lnTo>
                    <a:pt x="1181" y="177"/>
                  </a:lnTo>
                  <a:lnTo>
                    <a:pt x="1183" y="176"/>
                  </a:lnTo>
                  <a:lnTo>
                    <a:pt x="1186" y="175"/>
                  </a:lnTo>
                  <a:lnTo>
                    <a:pt x="1189" y="174"/>
                  </a:lnTo>
                  <a:lnTo>
                    <a:pt x="1191" y="173"/>
                  </a:lnTo>
                  <a:lnTo>
                    <a:pt x="1195" y="173"/>
                  </a:lnTo>
                  <a:lnTo>
                    <a:pt x="1198" y="171"/>
                  </a:lnTo>
                  <a:lnTo>
                    <a:pt x="1201" y="170"/>
                  </a:lnTo>
                  <a:lnTo>
                    <a:pt x="1203" y="169"/>
                  </a:lnTo>
                  <a:lnTo>
                    <a:pt x="1207" y="169"/>
                  </a:lnTo>
                  <a:lnTo>
                    <a:pt x="1209" y="168"/>
                  </a:lnTo>
                  <a:lnTo>
                    <a:pt x="1212" y="167"/>
                  </a:lnTo>
                  <a:lnTo>
                    <a:pt x="1215" y="167"/>
                  </a:lnTo>
                  <a:lnTo>
                    <a:pt x="1217" y="167"/>
                  </a:lnTo>
                  <a:lnTo>
                    <a:pt x="1221" y="166"/>
                  </a:lnTo>
                  <a:lnTo>
                    <a:pt x="1224" y="165"/>
                  </a:lnTo>
                  <a:lnTo>
                    <a:pt x="1227" y="164"/>
                  </a:lnTo>
                  <a:lnTo>
                    <a:pt x="1229" y="164"/>
                  </a:lnTo>
                  <a:lnTo>
                    <a:pt x="1232" y="163"/>
                  </a:lnTo>
                  <a:lnTo>
                    <a:pt x="1235" y="162"/>
                  </a:lnTo>
                  <a:lnTo>
                    <a:pt x="1238" y="161"/>
                  </a:lnTo>
                  <a:lnTo>
                    <a:pt x="1240" y="161"/>
                  </a:lnTo>
                  <a:lnTo>
                    <a:pt x="1243" y="160"/>
                  </a:lnTo>
                  <a:lnTo>
                    <a:pt x="1246" y="159"/>
                  </a:lnTo>
                  <a:lnTo>
                    <a:pt x="1250" y="157"/>
                  </a:lnTo>
                  <a:lnTo>
                    <a:pt x="1252" y="157"/>
                  </a:lnTo>
                  <a:lnTo>
                    <a:pt x="1255" y="156"/>
                  </a:lnTo>
                  <a:lnTo>
                    <a:pt x="1258" y="155"/>
                  </a:lnTo>
                  <a:lnTo>
                    <a:pt x="1261" y="155"/>
                  </a:lnTo>
                  <a:lnTo>
                    <a:pt x="1264" y="154"/>
                  </a:lnTo>
                  <a:lnTo>
                    <a:pt x="1266" y="153"/>
                  </a:lnTo>
                  <a:lnTo>
                    <a:pt x="1269" y="152"/>
                  </a:lnTo>
                  <a:lnTo>
                    <a:pt x="1272" y="152"/>
                  </a:lnTo>
                  <a:lnTo>
                    <a:pt x="1276" y="151"/>
                  </a:lnTo>
                  <a:lnTo>
                    <a:pt x="1278" y="150"/>
                  </a:lnTo>
                  <a:lnTo>
                    <a:pt x="1281" y="150"/>
                  </a:lnTo>
                  <a:lnTo>
                    <a:pt x="1284" y="149"/>
                  </a:lnTo>
                  <a:lnTo>
                    <a:pt x="1286" y="148"/>
                  </a:lnTo>
                  <a:lnTo>
                    <a:pt x="1289" y="147"/>
                  </a:lnTo>
                  <a:lnTo>
                    <a:pt x="1292" y="147"/>
                  </a:lnTo>
                  <a:lnTo>
                    <a:pt x="1295" y="146"/>
                  </a:lnTo>
                  <a:lnTo>
                    <a:pt x="1298" y="144"/>
                  </a:lnTo>
                  <a:lnTo>
                    <a:pt x="1301" y="144"/>
                  </a:lnTo>
                  <a:lnTo>
                    <a:pt x="1304" y="143"/>
                  </a:lnTo>
                  <a:lnTo>
                    <a:pt x="1307" y="142"/>
                  </a:lnTo>
                  <a:lnTo>
                    <a:pt x="1309" y="142"/>
                  </a:lnTo>
                  <a:lnTo>
                    <a:pt x="1312" y="142"/>
                  </a:lnTo>
                  <a:lnTo>
                    <a:pt x="1315" y="141"/>
                  </a:lnTo>
                  <a:lnTo>
                    <a:pt x="1318" y="140"/>
                  </a:lnTo>
                  <a:lnTo>
                    <a:pt x="1321" y="140"/>
                  </a:lnTo>
                  <a:lnTo>
                    <a:pt x="1324" y="139"/>
                  </a:lnTo>
                  <a:lnTo>
                    <a:pt x="1326" y="138"/>
                  </a:lnTo>
                  <a:lnTo>
                    <a:pt x="1330" y="138"/>
                  </a:lnTo>
                  <a:lnTo>
                    <a:pt x="1333" y="137"/>
                  </a:lnTo>
                  <a:lnTo>
                    <a:pt x="1335" y="136"/>
                  </a:lnTo>
                  <a:lnTo>
                    <a:pt x="1337" y="136"/>
                  </a:lnTo>
                  <a:lnTo>
                    <a:pt x="1340" y="135"/>
                  </a:lnTo>
                  <a:lnTo>
                    <a:pt x="1344" y="134"/>
                  </a:lnTo>
                  <a:lnTo>
                    <a:pt x="1347" y="134"/>
                  </a:lnTo>
                  <a:lnTo>
                    <a:pt x="1350" y="133"/>
                  </a:lnTo>
                  <a:lnTo>
                    <a:pt x="1352" y="131"/>
                  </a:lnTo>
                  <a:lnTo>
                    <a:pt x="1356" y="131"/>
                  </a:lnTo>
                  <a:lnTo>
                    <a:pt x="1359" y="130"/>
                  </a:lnTo>
                  <a:lnTo>
                    <a:pt x="1361" y="129"/>
                  </a:lnTo>
                  <a:lnTo>
                    <a:pt x="1363" y="129"/>
                  </a:lnTo>
                  <a:lnTo>
                    <a:pt x="1366" y="128"/>
                  </a:lnTo>
                  <a:lnTo>
                    <a:pt x="1370" y="127"/>
                  </a:lnTo>
                  <a:lnTo>
                    <a:pt x="1373" y="127"/>
                  </a:lnTo>
                  <a:lnTo>
                    <a:pt x="1375" y="126"/>
                  </a:lnTo>
                  <a:lnTo>
                    <a:pt x="1378" y="125"/>
                  </a:lnTo>
                  <a:lnTo>
                    <a:pt x="1382" y="125"/>
                  </a:lnTo>
                  <a:lnTo>
                    <a:pt x="1385" y="124"/>
                  </a:lnTo>
                  <a:lnTo>
                    <a:pt x="1386" y="123"/>
                  </a:lnTo>
                  <a:lnTo>
                    <a:pt x="1389" y="123"/>
                  </a:lnTo>
                  <a:lnTo>
                    <a:pt x="1392" y="122"/>
                  </a:lnTo>
                  <a:lnTo>
                    <a:pt x="1396" y="121"/>
                  </a:lnTo>
                  <a:lnTo>
                    <a:pt x="1399" y="121"/>
                  </a:lnTo>
                  <a:lnTo>
                    <a:pt x="1401" y="120"/>
                  </a:lnTo>
                  <a:lnTo>
                    <a:pt x="1404" y="120"/>
                  </a:lnTo>
                  <a:lnTo>
                    <a:pt x="1407" y="118"/>
                  </a:lnTo>
                  <a:lnTo>
                    <a:pt x="1410" y="117"/>
                  </a:lnTo>
                  <a:lnTo>
                    <a:pt x="1412" y="117"/>
                  </a:lnTo>
                  <a:lnTo>
                    <a:pt x="1415" y="117"/>
                  </a:lnTo>
                  <a:lnTo>
                    <a:pt x="1418" y="116"/>
                  </a:lnTo>
                  <a:lnTo>
                    <a:pt x="1422" y="116"/>
                  </a:lnTo>
                  <a:lnTo>
                    <a:pt x="1424" y="115"/>
                  </a:lnTo>
                  <a:lnTo>
                    <a:pt x="1427" y="115"/>
                  </a:lnTo>
                  <a:lnTo>
                    <a:pt x="1430" y="114"/>
                  </a:lnTo>
                  <a:lnTo>
                    <a:pt x="1433" y="113"/>
                  </a:lnTo>
                  <a:lnTo>
                    <a:pt x="1436" y="113"/>
                  </a:lnTo>
                  <a:lnTo>
                    <a:pt x="1438" y="112"/>
                  </a:lnTo>
                  <a:lnTo>
                    <a:pt x="1441" y="111"/>
                  </a:lnTo>
                  <a:lnTo>
                    <a:pt x="1444" y="111"/>
                  </a:lnTo>
                  <a:lnTo>
                    <a:pt x="1447" y="110"/>
                  </a:lnTo>
                  <a:lnTo>
                    <a:pt x="1450" y="110"/>
                  </a:lnTo>
                  <a:lnTo>
                    <a:pt x="1453" y="109"/>
                  </a:lnTo>
                  <a:lnTo>
                    <a:pt x="1456" y="108"/>
                  </a:lnTo>
                  <a:lnTo>
                    <a:pt x="1459" y="108"/>
                  </a:lnTo>
                  <a:lnTo>
                    <a:pt x="1460" y="107"/>
                  </a:lnTo>
                  <a:lnTo>
                    <a:pt x="1464" y="107"/>
                  </a:lnTo>
                  <a:lnTo>
                    <a:pt x="1467" y="106"/>
                  </a:lnTo>
                  <a:lnTo>
                    <a:pt x="1470" y="104"/>
                  </a:lnTo>
                  <a:lnTo>
                    <a:pt x="1472" y="104"/>
                  </a:lnTo>
                  <a:lnTo>
                    <a:pt x="1476" y="103"/>
                  </a:lnTo>
                  <a:lnTo>
                    <a:pt x="1479" y="103"/>
                  </a:lnTo>
                  <a:lnTo>
                    <a:pt x="1482" y="102"/>
                  </a:lnTo>
                  <a:lnTo>
                    <a:pt x="1484" y="101"/>
                  </a:lnTo>
                  <a:lnTo>
                    <a:pt x="1486" y="101"/>
                  </a:lnTo>
                  <a:lnTo>
                    <a:pt x="1490" y="100"/>
                  </a:lnTo>
                  <a:lnTo>
                    <a:pt x="1493" y="100"/>
                  </a:lnTo>
                  <a:lnTo>
                    <a:pt x="1496" y="99"/>
                  </a:lnTo>
                  <a:lnTo>
                    <a:pt x="1498" y="99"/>
                  </a:lnTo>
                  <a:lnTo>
                    <a:pt x="1502" y="98"/>
                  </a:lnTo>
                  <a:lnTo>
                    <a:pt x="1505" y="97"/>
                  </a:lnTo>
                  <a:lnTo>
                    <a:pt x="1508" y="97"/>
                  </a:lnTo>
                  <a:lnTo>
                    <a:pt x="1510" y="96"/>
                  </a:lnTo>
                  <a:lnTo>
                    <a:pt x="1512" y="96"/>
                  </a:lnTo>
                  <a:lnTo>
                    <a:pt x="1516" y="95"/>
                  </a:lnTo>
                  <a:lnTo>
                    <a:pt x="1519" y="95"/>
                  </a:lnTo>
                  <a:lnTo>
                    <a:pt x="1521" y="94"/>
                  </a:lnTo>
                  <a:lnTo>
                    <a:pt x="1524" y="93"/>
                  </a:lnTo>
                  <a:lnTo>
                    <a:pt x="1527" y="93"/>
                  </a:lnTo>
                  <a:lnTo>
                    <a:pt x="1531" y="93"/>
                  </a:lnTo>
                  <a:lnTo>
                    <a:pt x="1533" y="93"/>
                  </a:lnTo>
                  <a:lnTo>
                    <a:pt x="1536" y="91"/>
                  </a:lnTo>
                  <a:lnTo>
                    <a:pt x="1538" y="91"/>
                  </a:lnTo>
                  <a:lnTo>
                    <a:pt x="1541" y="90"/>
                  </a:lnTo>
                  <a:lnTo>
                    <a:pt x="1545" y="89"/>
                  </a:lnTo>
                  <a:lnTo>
                    <a:pt x="1547" y="89"/>
                  </a:lnTo>
                  <a:lnTo>
                    <a:pt x="1550" y="88"/>
                  </a:lnTo>
                  <a:lnTo>
                    <a:pt x="1553" y="88"/>
                  </a:lnTo>
                  <a:lnTo>
                    <a:pt x="1557" y="87"/>
                  </a:lnTo>
                  <a:lnTo>
                    <a:pt x="1559" y="87"/>
                  </a:lnTo>
                  <a:lnTo>
                    <a:pt x="1561" y="86"/>
                  </a:lnTo>
                  <a:lnTo>
                    <a:pt x="1564" y="86"/>
                  </a:lnTo>
                  <a:lnTo>
                    <a:pt x="1567" y="85"/>
                  </a:lnTo>
                  <a:lnTo>
                    <a:pt x="1570" y="85"/>
                  </a:lnTo>
                  <a:lnTo>
                    <a:pt x="1573" y="84"/>
                  </a:lnTo>
                  <a:lnTo>
                    <a:pt x="1576" y="84"/>
                  </a:lnTo>
                  <a:lnTo>
                    <a:pt x="1579" y="83"/>
                  </a:lnTo>
                  <a:lnTo>
                    <a:pt x="1581" y="82"/>
                  </a:lnTo>
                  <a:lnTo>
                    <a:pt x="1585" y="82"/>
                  </a:lnTo>
                  <a:lnTo>
                    <a:pt x="1587" y="81"/>
                  </a:lnTo>
                  <a:lnTo>
                    <a:pt x="1590" y="81"/>
                  </a:lnTo>
                  <a:lnTo>
                    <a:pt x="1593" y="80"/>
                  </a:lnTo>
                  <a:lnTo>
                    <a:pt x="1596" y="80"/>
                  </a:lnTo>
                  <a:lnTo>
                    <a:pt x="1599" y="78"/>
                  </a:lnTo>
                  <a:lnTo>
                    <a:pt x="1602" y="78"/>
                  </a:lnTo>
                  <a:lnTo>
                    <a:pt x="1605" y="77"/>
                  </a:lnTo>
                  <a:lnTo>
                    <a:pt x="1607" y="77"/>
                  </a:lnTo>
                  <a:lnTo>
                    <a:pt x="1611" y="76"/>
                  </a:lnTo>
                  <a:lnTo>
                    <a:pt x="1613" y="76"/>
                  </a:lnTo>
                  <a:lnTo>
                    <a:pt x="1616" y="75"/>
                  </a:lnTo>
                  <a:lnTo>
                    <a:pt x="1618" y="75"/>
                  </a:lnTo>
                  <a:lnTo>
                    <a:pt x="1621" y="74"/>
                  </a:lnTo>
                  <a:lnTo>
                    <a:pt x="1625" y="74"/>
                  </a:lnTo>
                  <a:lnTo>
                    <a:pt x="1628" y="73"/>
                  </a:lnTo>
                  <a:lnTo>
                    <a:pt x="1631" y="73"/>
                  </a:lnTo>
                  <a:lnTo>
                    <a:pt x="1633" y="72"/>
                  </a:lnTo>
                  <a:lnTo>
                    <a:pt x="1637" y="72"/>
                  </a:lnTo>
                  <a:lnTo>
                    <a:pt x="1639" y="71"/>
                  </a:lnTo>
                  <a:lnTo>
                    <a:pt x="1642" y="71"/>
                  </a:lnTo>
                  <a:lnTo>
                    <a:pt x="1644" y="70"/>
                  </a:lnTo>
                  <a:lnTo>
                    <a:pt x="1647" y="70"/>
                  </a:lnTo>
                  <a:lnTo>
                    <a:pt x="1651" y="69"/>
                  </a:lnTo>
                  <a:lnTo>
                    <a:pt x="1654" y="69"/>
                  </a:lnTo>
                  <a:lnTo>
                    <a:pt x="1656" y="68"/>
                  </a:lnTo>
                  <a:lnTo>
                    <a:pt x="1659" y="68"/>
                  </a:lnTo>
                  <a:lnTo>
                    <a:pt x="1663" y="68"/>
                  </a:lnTo>
                  <a:lnTo>
                    <a:pt x="1665" y="68"/>
                  </a:lnTo>
                  <a:lnTo>
                    <a:pt x="1667" y="67"/>
                  </a:lnTo>
                  <a:lnTo>
                    <a:pt x="1670" y="67"/>
                  </a:lnTo>
                  <a:lnTo>
                    <a:pt x="1673" y="67"/>
                  </a:lnTo>
                  <a:lnTo>
                    <a:pt x="1677" y="65"/>
                  </a:lnTo>
                  <a:lnTo>
                    <a:pt x="1680" y="65"/>
                  </a:lnTo>
                  <a:lnTo>
                    <a:pt x="1682" y="64"/>
                  </a:lnTo>
                  <a:lnTo>
                    <a:pt x="1685" y="64"/>
                  </a:lnTo>
                  <a:lnTo>
                    <a:pt x="1687" y="63"/>
                  </a:lnTo>
                  <a:lnTo>
                    <a:pt x="1691" y="63"/>
                  </a:lnTo>
                  <a:lnTo>
                    <a:pt x="1693" y="62"/>
                  </a:lnTo>
                  <a:lnTo>
                    <a:pt x="1696" y="62"/>
                  </a:lnTo>
                  <a:lnTo>
                    <a:pt x="1699" y="61"/>
                  </a:lnTo>
                  <a:lnTo>
                    <a:pt x="1702" y="61"/>
                  </a:lnTo>
                  <a:lnTo>
                    <a:pt x="1705" y="60"/>
                  </a:lnTo>
                  <a:lnTo>
                    <a:pt x="1708" y="60"/>
                  </a:lnTo>
                  <a:lnTo>
                    <a:pt x="1711" y="60"/>
                  </a:lnTo>
                  <a:lnTo>
                    <a:pt x="1713" y="59"/>
                  </a:lnTo>
                  <a:lnTo>
                    <a:pt x="1715" y="59"/>
                  </a:lnTo>
                  <a:lnTo>
                    <a:pt x="1719" y="58"/>
                  </a:lnTo>
                  <a:lnTo>
                    <a:pt x="1722" y="58"/>
                  </a:lnTo>
                  <a:lnTo>
                    <a:pt x="1725" y="57"/>
                  </a:lnTo>
                  <a:lnTo>
                    <a:pt x="1728" y="57"/>
                  </a:lnTo>
                  <a:lnTo>
                    <a:pt x="1731" y="56"/>
                  </a:lnTo>
                  <a:lnTo>
                    <a:pt x="1734" y="56"/>
                  </a:lnTo>
                  <a:lnTo>
                    <a:pt x="1737" y="56"/>
                  </a:lnTo>
                  <a:lnTo>
                    <a:pt x="1739" y="55"/>
                  </a:lnTo>
                  <a:lnTo>
                    <a:pt x="1741" y="55"/>
                  </a:lnTo>
                  <a:lnTo>
                    <a:pt x="1745" y="54"/>
                  </a:lnTo>
                  <a:lnTo>
                    <a:pt x="1748" y="54"/>
                  </a:lnTo>
                  <a:lnTo>
                    <a:pt x="1751" y="53"/>
                  </a:lnTo>
                  <a:lnTo>
                    <a:pt x="1753" y="53"/>
                  </a:lnTo>
                  <a:lnTo>
                    <a:pt x="1757" y="53"/>
                  </a:lnTo>
                  <a:lnTo>
                    <a:pt x="1760" y="51"/>
                  </a:lnTo>
                  <a:lnTo>
                    <a:pt x="1763" y="51"/>
                  </a:lnTo>
                  <a:lnTo>
                    <a:pt x="1764" y="50"/>
                  </a:lnTo>
                  <a:lnTo>
                    <a:pt x="1767" y="50"/>
                  </a:lnTo>
                  <a:lnTo>
                    <a:pt x="1771" y="50"/>
                  </a:lnTo>
                  <a:lnTo>
                    <a:pt x="1774" y="49"/>
                  </a:lnTo>
                  <a:lnTo>
                    <a:pt x="1777" y="49"/>
                  </a:lnTo>
                  <a:lnTo>
                    <a:pt x="1779" y="48"/>
                  </a:lnTo>
                  <a:lnTo>
                    <a:pt x="1782" y="48"/>
                  </a:lnTo>
                  <a:lnTo>
                    <a:pt x="1786" y="47"/>
                  </a:lnTo>
                  <a:lnTo>
                    <a:pt x="1789" y="47"/>
                  </a:lnTo>
                  <a:lnTo>
                    <a:pt x="1790" y="47"/>
                  </a:lnTo>
                  <a:lnTo>
                    <a:pt x="1793" y="46"/>
                  </a:lnTo>
                  <a:lnTo>
                    <a:pt x="1797" y="46"/>
                  </a:lnTo>
                  <a:lnTo>
                    <a:pt x="1800" y="45"/>
                  </a:lnTo>
                  <a:lnTo>
                    <a:pt x="1802" y="45"/>
                  </a:lnTo>
                  <a:lnTo>
                    <a:pt x="1805" y="45"/>
                  </a:lnTo>
                  <a:lnTo>
                    <a:pt x="1808" y="44"/>
                  </a:lnTo>
                  <a:lnTo>
                    <a:pt x="1812" y="44"/>
                  </a:lnTo>
                  <a:lnTo>
                    <a:pt x="1814" y="44"/>
                  </a:lnTo>
                  <a:lnTo>
                    <a:pt x="1816" y="43"/>
                  </a:lnTo>
                  <a:lnTo>
                    <a:pt x="1819" y="43"/>
                  </a:lnTo>
                  <a:lnTo>
                    <a:pt x="1822" y="43"/>
                  </a:lnTo>
                  <a:lnTo>
                    <a:pt x="1826" y="43"/>
                  </a:lnTo>
                  <a:lnTo>
                    <a:pt x="1828" y="43"/>
                  </a:lnTo>
                  <a:lnTo>
                    <a:pt x="1831" y="42"/>
                  </a:lnTo>
                  <a:lnTo>
                    <a:pt x="1834" y="42"/>
                  </a:lnTo>
                  <a:lnTo>
                    <a:pt x="1838" y="42"/>
                  </a:lnTo>
                  <a:lnTo>
                    <a:pt x="1839" y="41"/>
                  </a:lnTo>
                  <a:lnTo>
                    <a:pt x="1842" y="41"/>
                  </a:lnTo>
                  <a:lnTo>
                    <a:pt x="1845" y="40"/>
                  </a:lnTo>
                  <a:lnTo>
                    <a:pt x="1848" y="40"/>
                  </a:lnTo>
                  <a:lnTo>
                    <a:pt x="1851" y="40"/>
                  </a:lnTo>
                  <a:lnTo>
                    <a:pt x="1854" y="38"/>
                  </a:lnTo>
                  <a:lnTo>
                    <a:pt x="1857" y="38"/>
                  </a:lnTo>
                  <a:lnTo>
                    <a:pt x="1860" y="38"/>
                  </a:lnTo>
                  <a:lnTo>
                    <a:pt x="1862" y="37"/>
                  </a:lnTo>
                  <a:lnTo>
                    <a:pt x="1865" y="37"/>
                  </a:lnTo>
                  <a:lnTo>
                    <a:pt x="1868" y="37"/>
                  </a:lnTo>
                  <a:lnTo>
                    <a:pt x="1871" y="36"/>
                  </a:lnTo>
                  <a:lnTo>
                    <a:pt x="1874" y="36"/>
                  </a:lnTo>
                  <a:lnTo>
                    <a:pt x="1876" y="35"/>
                  </a:lnTo>
                  <a:lnTo>
                    <a:pt x="1880" y="35"/>
                  </a:lnTo>
                  <a:lnTo>
                    <a:pt x="1883" y="35"/>
                  </a:lnTo>
                  <a:lnTo>
                    <a:pt x="1886" y="34"/>
                  </a:lnTo>
                  <a:lnTo>
                    <a:pt x="1888" y="34"/>
                  </a:lnTo>
                  <a:lnTo>
                    <a:pt x="1891" y="34"/>
                  </a:lnTo>
                  <a:lnTo>
                    <a:pt x="1894" y="33"/>
                  </a:lnTo>
                  <a:lnTo>
                    <a:pt x="1897" y="33"/>
                  </a:lnTo>
                  <a:lnTo>
                    <a:pt x="1899" y="33"/>
                  </a:lnTo>
                  <a:lnTo>
                    <a:pt x="1902" y="32"/>
                  </a:lnTo>
                  <a:lnTo>
                    <a:pt x="1906" y="32"/>
                  </a:lnTo>
                  <a:lnTo>
                    <a:pt x="1909" y="32"/>
                  </a:lnTo>
                  <a:lnTo>
                    <a:pt x="1911" y="31"/>
                  </a:lnTo>
                  <a:lnTo>
                    <a:pt x="1914" y="31"/>
                  </a:lnTo>
                  <a:lnTo>
                    <a:pt x="1916" y="31"/>
                  </a:lnTo>
                  <a:lnTo>
                    <a:pt x="1920" y="30"/>
                  </a:lnTo>
                  <a:lnTo>
                    <a:pt x="1923" y="30"/>
                  </a:lnTo>
                  <a:lnTo>
                    <a:pt x="1925" y="30"/>
                  </a:lnTo>
                  <a:lnTo>
                    <a:pt x="1928" y="30"/>
                  </a:lnTo>
                  <a:lnTo>
                    <a:pt x="1932" y="29"/>
                  </a:lnTo>
                  <a:lnTo>
                    <a:pt x="1935" y="29"/>
                  </a:lnTo>
                  <a:lnTo>
                    <a:pt x="1937" y="29"/>
                  </a:lnTo>
                  <a:lnTo>
                    <a:pt x="1940" y="28"/>
                  </a:lnTo>
                  <a:lnTo>
                    <a:pt x="1942" y="28"/>
                  </a:lnTo>
                  <a:lnTo>
                    <a:pt x="1946" y="28"/>
                  </a:lnTo>
                  <a:lnTo>
                    <a:pt x="1948" y="27"/>
                  </a:lnTo>
                  <a:lnTo>
                    <a:pt x="1951" y="27"/>
                  </a:lnTo>
                  <a:lnTo>
                    <a:pt x="1954" y="27"/>
                  </a:lnTo>
                  <a:lnTo>
                    <a:pt x="1958" y="25"/>
                  </a:lnTo>
                  <a:lnTo>
                    <a:pt x="1961" y="25"/>
                  </a:lnTo>
                  <a:lnTo>
                    <a:pt x="1963" y="25"/>
                  </a:lnTo>
                  <a:lnTo>
                    <a:pt x="1965" y="25"/>
                  </a:lnTo>
                  <a:lnTo>
                    <a:pt x="1968" y="24"/>
                  </a:lnTo>
                  <a:lnTo>
                    <a:pt x="1972" y="24"/>
                  </a:lnTo>
                  <a:lnTo>
                    <a:pt x="1974" y="24"/>
                  </a:lnTo>
                  <a:lnTo>
                    <a:pt x="1977" y="23"/>
                  </a:lnTo>
                  <a:lnTo>
                    <a:pt x="1980" y="23"/>
                  </a:lnTo>
                  <a:lnTo>
                    <a:pt x="1983" y="23"/>
                  </a:lnTo>
                  <a:lnTo>
                    <a:pt x="1986" y="23"/>
                  </a:lnTo>
                  <a:lnTo>
                    <a:pt x="1989" y="22"/>
                  </a:lnTo>
                  <a:lnTo>
                    <a:pt x="1991" y="22"/>
                  </a:lnTo>
                  <a:lnTo>
                    <a:pt x="1994" y="22"/>
                  </a:lnTo>
                  <a:lnTo>
                    <a:pt x="1996" y="21"/>
                  </a:lnTo>
                  <a:lnTo>
                    <a:pt x="2000" y="21"/>
                  </a:lnTo>
                  <a:lnTo>
                    <a:pt x="2003" y="21"/>
                  </a:lnTo>
                  <a:lnTo>
                    <a:pt x="2006" y="21"/>
                  </a:lnTo>
                  <a:lnTo>
                    <a:pt x="2009" y="20"/>
                  </a:lnTo>
                  <a:lnTo>
                    <a:pt x="2012" y="20"/>
                  </a:lnTo>
                  <a:lnTo>
                    <a:pt x="2015" y="20"/>
                  </a:lnTo>
                  <a:lnTo>
                    <a:pt x="2017" y="20"/>
                  </a:lnTo>
                  <a:lnTo>
                    <a:pt x="2020" y="19"/>
                  </a:lnTo>
                  <a:lnTo>
                    <a:pt x="2022" y="19"/>
                  </a:lnTo>
                  <a:lnTo>
                    <a:pt x="2026" y="19"/>
                  </a:lnTo>
                  <a:lnTo>
                    <a:pt x="2029" y="19"/>
                  </a:lnTo>
                  <a:lnTo>
                    <a:pt x="2032" y="18"/>
                  </a:lnTo>
                  <a:lnTo>
                    <a:pt x="2034" y="18"/>
                  </a:lnTo>
                  <a:lnTo>
                    <a:pt x="2037" y="18"/>
                  </a:lnTo>
                  <a:lnTo>
                    <a:pt x="2041" y="18"/>
                  </a:lnTo>
                  <a:lnTo>
                    <a:pt x="2043" y="18"/>
                  </a:lnTo>
                  <a:lnTo>
                    <a:pt x="2045" y="18"/>
                  </a:lnTo>
                  <a:lnTo>
                    <a:pt x="2048" y="18"/>
                  </a:lnTo>
                  <a:lnTo>
                    <a:pt x="2052" y="18"/>
                  </a:lnTo>
                  <a:lnTo>
                    <a:pt x="2055" y="17"/>
                  </a:lnTo>
                  <a:lnTo>
                    <a:pt x="2058" y="17"/>
                  </a:lnTo>
                  <a:lnTo>
                    <a:pt x="2060" y="17"/>
                  </a:lnTo>
                  <a:lnTo>
                    <a:pt x="2063" y="17"/>
                  </a:lnTo>
                  <a:lnTo>
                    <a:pt x="2066" y="16"/>
                  </a:lnTo>
                  <a:lnTo>
                    <a:pt x="2069" y="16"/>
                  </a:lnTo>
                  <a:lnTo>
                    <a:pt x="2071" y="16"/>
                  </a:lnTo>
                  <a:lnTo>
                    <a:pt x="2074" y="16"/>
                  </a:lnTo>
                  <a:lnTo>
                    <a:pt x="2077" y="16"/>
                  </a:lnTo>
                  <a:lnTo>
                    <a:pt x="2081" y="15"/>
                  </a:lnTo>
                  <a:lnTo>
                    <a:pt x="2083" y="15"/>
                  </a:lnTo>
                  <a:lnTo>
                    <a:pt x="2086" y="15"/>
                  </a:lnTo>
                  <a:lnTo>
                    <a:pt x="2089" y="15"/>
                  </a:lnTo>
                  <a:lnTo>
                    <a:pt x="2092" y="14"/>
                  </a:lnTo>
                  <a:lnTo>
                    <a:pt x="2094" y="14"/>
                  </a:lnTo>
                  <a:lnTo>
                    <a:pt x="2097" y="14"/>
                  </a:lnTo>
                  <a:lnTo>
                    <a:pt x="2100" y="14"/>
                  </a:lnTo>
                  <a:lnTo>
                    <a:pt x="2103" y="14"/>
                  </a:lnTo>
                  <a:lnTo>
                    <a:pt x="2107" y="12"/>
                  </a:lnTo>
                  <a:lnTo>
                    <a:pt x="2109" y="12"/>
                  </a:lnTo>
                  <a:lnTo>
                    <a:pt x="2112" y="12"/>
                  </a:lnTo>
                  <a:lnTo>
                    <a:pt x="2115" y="12"/>
                  </a:lnTo>
                  <a:lnTo>
                    <a:pt x="2117" y="12"/>
                  </a:lnTo>
                  <a:lnTo>
                    <a:pt x="2120" y="11"/>
                  </a:lnTo>
                  <a:lnTo>
                    <a:pt x="2123" y="11"/>
                  </a:lnTo>
                  <a:lnTo>
                    <a:pt x="2126" y="11"/>
                  </a:lnTo>
                  <a:lnTo>
                    <a:pt x="2129" y="11"/>
                  </a:lnTo>
                  <a:lnTo>
                    <a:pt x="2131" y="11"/>
                  </a:lnTo>
                  <a:lnTo>
                    <a:pt x="2135" y="10"/>
                  </a:lnTo>
                  <a:lnTo>
                    <a:pt x="2138" y="10"/>
                  </a:lnTo>
                  <a:lnTo>
                    <a:pt x="2141" y="10"/>
                  </a:lnTo>
                  <a:lnTo>
                    <a:pt x="2142" y="10"/>
                  </a:lnTo>
                  <a:lnTo>
                    <a:pt x="2146" y="10"/>
                  </a:lnTo>
                  <a:lnTo>
                    <a:pt x="2149" y="10"/>
                  </a:lnTo>
                  <a:lnTo>
                    <a:pt x="2152" y="9"/>
                  </a:lnTo>
                  <a:lnTo>
                    <a:pt x="2155" y="9"/>
                  </a:lnTo>
                  <a:lnTo>
                    <a:pt x="2157" y="9"/>
                  </a:lnTo>
                  <a:lnTo>
                    <a:pt x="2161" y="9"/>
                  </a:lnTo>
                  <a:lnTo>
                    <a:pt x="2164" y="9"/>
                  </a:lnTo>
                  <a:lnTo>
                    <a:pt x="2167" y="8"/>
                  </a:lnTo>
                  <a:lnTo>
                    <a:pt x="2168" y="8"/>
                  </a:lnTo>
                  <a:lnTo>
                    <a:pt x="2171" y="8"/>
                  </a:lnTo>
                  <a:lnTo>
                    <a:pt x="2175" y="8"/>
                  </a:lnTo>
                  <a:lnTo>
                    <a:pt x="2178" y="8"/>
                  </a:lnTo>
                  <a:lnTo>
                    <a:pt x="2180" y="8"/>
                  </a:lnTo>
                  <a:lnTo>
                    <a:pt x="2183" y="8"/>
                  </a:lnTo>
                  <a:lnTo>
                    <a:pt x="2187" y="7"/>
                  </a:lnTo>
                  <a:lnTo>
                    <a:pt x="2190" y="7"/>
                  </a:lnTo>
                  <a:lnTo>
                    <a:pt x="2192" y="7"/>
                  </a:lnTo>
                  <a:lnTo>
                    <a:pt x="2194" y="7"/>
                  </a:lnTo>
                  <a:lnTo>
                    <a:pt x="2197" y="7"/>
                  </a:lnTo>
                  <a:lnTo>
                    <a:pt x="2201" y="7"/>
                  </a:lnTo>
                  <a:lnTo>
                    <a:pt x="2204" y="6"/>
                  </a:lnTo>
                  <a:lnTo>
                    <a:pt x="2206" y="6"/>
                  </a:lnTo>
                  <a:lnTo>
                    <a:pt x="2209" y="6"/>
                  </a:lnTo>
                  <a:lnTo>
                    <a:pt x="2213" y="6"/>
                  </a:lnTo>
                  <a:lnTo>
                    <a:pt x="2216" y="6"/>
                  </a:lnTo>
                  <a:lnTo>
                    <a:pt x="2217" y="6"/>
                  </a:lnTo>
                  <a:lnTo>
                    <a:pt x="2220" y="6"/>
                  </a:lnTo>
                  <a:lnTo>
                    <a:pt x="2223" y="5"/>
                  </a:lnTo>
                  <a:lnTo>
                    <a:pt x="2227" y="5"/>
                  </a:lnTo>
                  <a:lnTo>
                    <a:pt x="2229" y="5"/>
                  </a:lnTo>
                  <a:lnTo>
                    <a:pt x="2232" y="5"/>
                  </a:lnTo>
                  <a:lnTo>
                    <a:pt x="2235" y="5"/>
                  </a:lnTo>
                  <a:lnTo>
                    <a:pt x="2238" y="5"/>
                  </a:lnTo>
                  <a:lnTo>
                    <a:pt x="2241" y="5"/>
                  </a:lnTo>
                  <a:lnTo>
                    <a:pt x="2243" y="5"/>
                  </a:lnTo>
                  <a:lnTo>
                    <a:pt x="2246" y="4"/>
                  </a:lnTo>
                  <a:lnTo>
                    <a:pt x="2249" y="4"/>
                  </a:lnTo>
                  <a:lnTo>
                    <a:pt x="2253" y="4"/>
                  </a:lnTo>
                  <a:lnTo>
                    <a:pt x="2255" y="4"/>
                  </a:lnTo>
                  <a:lnTo>
                    <a:pt x="2258" y="4"/>
                  </a:lnTo>
                  <a:lnTo>
                    <a:pt x="2261" y="4"/>
                  </a:lnTo>
                  <a:lnTo>
                    <a:pt x="2264" y="4"/>
                  </a:lnTo>
                  <a:lnTo>
                    <a:pt x="2267" y="4"/>
                  </a:lnTo>
                  <a:lnTo>
                    <a:pt x="2269" y="4"/>
                  </a:lnTo>
                  <a:lnTo>
                    <a:pt x="2272" y="3"/>
                  </a:lnTo>
                  <a:lnTo>
                    <a:pt x="2275" y="3"/>
                  </a:lnTo>
                  <a:lnTo>
                    <a:pt x="2277" y="3"/>
                  </a:lnTo>
                  <a:lnTo>
                    <a:pt x="2281" y="3"/>
                  </a:lnTo>
                  <a:lnTo>
                    <a:pt x="2284" y="3"/>
                  </a:lnTo>
                  <a:lnTo>
                    <a:pt x="2287" y="3"/>
                  </a:lnTo>
                  <a:lnTo>
                    <a:pt x="2290" y="3"/>
                  </a:lnTo>
                  <a:lnTo>
                    <a:pt x="2292" y="3"/>
                  </a:lnTo>
                  <a:lnTo>
                    <a:pt x="2295" y="3"/>
                  </a:lnTo>
                  <a:lnTo>
                    <a:pt x="2298" y="3"/>
                  </a:lnTo>
                  <a:lnTo>
                    <a:pt x="2301" y="2"/>
                  </a:lnTo>
                  <a:lnTo>
                    <a:pt x="2303" y="2"/>
                  </a:lnTo>
                  <a:lnTo>
                    <a:pt x="2307" y="2"/>
                  </a:lnTo>
                  <a:lnTo>
                    <a:pt x="2310" y="2"/>
                  </a:lnTo>
                  <a:lnTo>
                    <a:pt x="2313" y="2"/>
                  </a:lnTo>
                  <a:lnTo>
                    <a:pt x="2315" y="2"/>
                  </a:lnTo>
                  <a:lnTo>
                    <a:pt x="2318" y="2"/>
                  </a:lnTo>
                  <a:lnTo>
                    <a:pt x="2321" y="2"/>
                  </a:lnTo>
                  <a:lnTo>
                    <a:pt x="2324" y="2"/>
                  </a:lnTo>
                  <a:lnTo>
                    <a:pt x="2326" y="2"/>
                  </a:lnTo>
                  <a:lnTo>
                    <a:pt x="2329" y="2"/>
                  </a:lnTo>
                  <a:lnTo>
                    <a:pt x="2332" y="2"/>
                  </a:lnTo>
                  <a:lnTo>
                    <a:pt x="2336" y="2"/>
                  </a:lnTo>
                  <a:lnTo>
                    <a:pt x="2339" y="2"/>
                  </a:lnTo>
                  <a:lnTo>
                    <a:pt x="2341" y="1"/>
                  </a:lnTo>
                  <a:lnTo>
                    <a:pt x="2343" y="1"/>
                  </a:lnTo>
                  <a:lnTo>
                    <a:pt x="2347" y="1"/>
                  </a:lnTo>
                  <a:lnTo>
                    <a:pt x="2350" y="1"/>
                  </a:lnTo>
                  <a:lnTo>
                    <a:pt x="2352" y="1"/>
                  </a:lnTo>
                  <a:lnTo>
                    <a:pt x="2355" y="1"/>
                  </a:lnTo>
                  <a:lnTo>
                    <a:pt x="2358" y="1"/>
                  </a:lnTo>
                  <a:lnTo>
                    <a:pt x="2362" y="1"/>
                  </a:lnTo>
                  <a:lnTo>
                    <a:pt x="2364" y="1"/>
                  </a:lnTo>
                  <a:lnTo>
                    <a:pt x="2367" y="1"/>
                  </a:lnTo>
                  <a:lnTo>
                    <a:pt x="2369" y="1"/>
                  </a:lnTo>
                  <a:lnTo>
                    <a:pt x="2372" y="1"/>
                  </a:lnTo>
                  <a:lnTo>
                    <a:pt x="2375" y="1"/>
                  </a:lnTo>
                  <a:lnTo>
                    <a:pt x="2378" y="1"/>
                  </a:lnTo>
                  <a:lnTo>
                    <a:pt x="2381" y="1"/>
                  </a:lnTo>
                  <a:lnTo>
                    <a:pt x="2384" y="1"/>
                  </a:lnTo>
                  <a:lnTo>
                    <a:pt x="2388" y="1"/>
                  </a:lnTo>
                  <a:lnTo>
                    <a:pt x="2390" y="1"/>
                  </a:lnTo>
                  <a:lnTo>
                    <a:pt x="2393" y="1"/>
                  </a:lnTo>
                  <a:lnTo>
                    <a:pt x="2395" y="1"/>
                  </a:lnTo>
                  <a:lnTo>
                    <a:pt x="2398" y="1"/>
                  </a:lnTo>
                  <a:lnTo>
                    <a:pt x="2401" y="1"/>
                  </a:lnTo>
                  <a:lnTo>
                    <a:pt x="2404" y="1"/>
                  </a:lnTo>
                  <a:lnTo>
                    <a:pt x="2407" y="1"/>
                  </a:lnTo>
                  <a:lnTo>
                    <a:pt x="2410" y="0"/>
                  </a:lnTo>
                  <a:lnTo>
                    <a:pt x="2412" y="0"/>
                  </a:lnTo>
                  <a:lnTo>
                    <a:pt x="2416" y="0"/>
                  </a:lnTo>
                  <a:lnTo>
                    <a:pt x="2419" y="0"/>
                  </a:lnTo>
                  <a:lnTo>
                    <a:pt x="2421" y="0"/>
                  </a:lnTo>
                  <a:lnTo>
                    <a:pt x="2423" y="0"/>
                  </a:lnTo>
                  <a:lnTo>
                    <a:pt x="2426" y="0"/>
                  </a:lnTo>
                  <a:lnTo>
                    <a:pt x="2430" y="0"/>
                  </a:lnTo>
                  <a:lnTo>
                    <a:pt x="2433" y="0"/>
                  </a:lnTo>
                  <a:lnTo>
                    <a:pt x="2436" y="0"/>
                  </a:lnTo>
                  <a:lnTo>
                    <a:pt x="2438" y="0"/>
                  </a:lnTo>
                  <a:lnTo>
                    <a:pt x="2442" y="0"/>
                  </a:lnTo>
                  <a:lnTo>
                    <a:pt x="2445" y="0"/>
                  </a:lnTo>
                  <a:lnTo>
                    <a:pt x="2447" y="0"/>
                  </a:lnTo>
                  <a:lnTo>
                    <a:pt x="2449" y="0"/>
                  </a:lnTo>
                  <a:lnTo>
                    <a:pt x="2452" y="0"/>
                  </a:lnTo>
                  <a:lnTo>
                    <a:pt x="2456" y="0"/>
                  </a:lnTo>
                  <a:lnTo>
                    <a:pt x="2459" y="0"/>
                  </a:lnTo>
                  <a:lnTo>
                    <a:pt x="2461" y="0"/>
                  </a:lnTo>
                  <a:lnTo>
                    <a:pt x="2464" y="0"/>
                  </a:lnTo>
                  <a:lnTo>
                    <a:pt x="2468" y="0"/>
                  </a:lnTo>
                  <a:lnTo>
                    <a:pt x="2470" y="0"/>
                  </a:lnTo>
                  <a:lnTo>
                    <a:pt x="2472" y="1"/>
                  </a:lnTo>
                  <a:lnTo>
                    <a:pt x="2475" y="1"/>
                  </a:lnTo>
                  <a:lnTo>
                    <a:pt x="2478" y="1"/>
                  </a:lnTo>
                  <a:lnTo>
                    <a:pt x="2482" y="1"/>
                  </a:lnTo>
                  <a:lnTo>
                    <a:pt x="2485" y="1"/>
                  </a:lnTo>
                  <a:lnTo>
                    <a:pt x="2487" y="1"/>
                  </a:lnTo>
                  <a:lnTo>
                    <a:pt x="2490" y="1"/>
                  </a:lnTo>
                  <a:lnTo>
                    <a:pt x="2493" y="1"/>
                  </a:lnTo>
                  <a:lnTo>
                    <a:pt x="2496" y="1"/>
                  </a:lnTo>
                  <a:lnTo>
                    <a:pt x="2498" y="1"/>
                  </a:lnTo>
                  <a:lnTo>
                    <a:pt x="2501" y="1"/>
                  </a:lnTo>
                  <a:lnTo>
                    <a:pt x="2504" y="1"/>
                  </a:lnTo>
                  <a:lnTo>
                    <a:pt x="2508" y="1"/>
                  </a:lnTo>
                  <a:lnTo>
                    <a:pt x="2510" y="1"/>
                  </a:lnTo>
                  <a:lnTo>
                    <a:pt x="2513" y="1"/>
                  </a:lnTo>
                  <a:lnTo>
                    <a:pt x="2516" y="1"/>
                  </a:lnTo>
                  <a:lnTo>
                    <a:pt x="2519" y="1"/>
                  </a:lnTo>
                  <a:lnTo>
                    <a:pt x="2520" y="1"/>
                  </a:lnTo>
                  <a:lnTo>
                    <a:pt x="2524" y="1"/>
                  </a:lnTo>
                  <a:lnTo>
                    <a:pt x="2527" y="1"/>
                  </a:lnTo>
                  <a:lnTo>
                    <a:pt x="2530" y="1"/>
                  </a:lnTo>
                  <a:lnTo>
                    <a:pt x="2533" y="1"/>
                  </a:lnTo>
                  <a:lnTo>
                    <a:pt x="2536" y="1"/>
                  </a:lnTo>
                  <a:lnTo>
                    <a:pt x="2539" y="1"/>
                  </a:lnTo>
                  <a:lnTo>
                    <a:pt x="2542" y="1"/>
                  </a:lnTo>
                  <a:lnTo>
                    <a:pt x="2545" y="2"/>
                  </a:lnTo>
                  <a:lnTo>
                    <a:pt x="2546" y="2"/>
                  </a:lnTo>
                  <a:lnTo>
                    <a:pt x="2550" y="2"/>
                  </a:lnTo>
                  <a:lnTo>
                    <a:pt x="2553" y="2"/>
                  </a:lnTo>
                  <a:lnTo>
                    <a:pt x="2556" y="2"/>
                  </a:lnTo>
                  <a:lnTo>
                    <a:pt x="2558" y="2"/>
                  </a:lnTo>
                  <a:lnTo>
                    <a:pt x="2562" y="2"/>
                  </a:lnTo>
                  <a:lnTo>
                    <a:pt x="2565" y="2"/>
                  </a:lnTo>
                  <a:lnTo>
                    <a:pt x="2568" y="2"/>
                  </a:lnTo>
                  <a:lnTo>
                    <a:pt x="2570" y="2"/>
                  </a:lnTo>
                  <a:lnTo>
                    <a:pt x="2572" y="2"/>
                  </a:lnTo>
                  <a:lnTo>
                    <a:pt x="2576" y="2"/>
                  </a:lnTo>
                  <a:lnTo>
                    <a:pt x="2579" y="2"/>
                  </a:lnTo>
                  <a:lnTo>
                    <a:pt x="2582" y="3"/>
                  </a:lnTo>
                  <a:lnTo>
                    <a:pt x="2584" y="3"/>
                  </a:lnTo>
                  <a:lnTo>
                    <a:pt x="2587" y="3"/>
                  </a:lnTo>
                  <a:lnTo>
                    <a:pt x="2591" y="3"/>
                  </a:lnTo>
                  <a:lnTo>
                    <a:pt x="2594" y="3"/>
                  </a:lnTo>
                  <a:lnTo>
                    <a:pt x="2596" y="3"/>
                  </a:lnTo>
                  <a:lnTo>
                    <a:pt x="2598" y="3"/>
                  </a:lnTo>
                  <a:lnTo>
                    <a:pt x="2602" y="3"/>
                  </a:lnTo>
                  <a:lnTo>
                    <a:pt x="2605" y="3"/>
                  </a:lnTo>
                  <a:lnTo>
                    <a:pt x="2607" y="3"/>
                  </a:lnTo>
                  <a:lnTo>
                    <a:pt x="2610" y="3"/>
                  </a:lnTo>
                  <a:lnTo>
                    <a:pt x="2613" y="4"/>
                  </a:lnTo>
                  <a:lnTo>
                    <a:pt x="2617" y="4"/>
                  </a:lnTo>
                  <a:lnTo>
                    <a:pt x="2620" y="4"/>
                  </a:lnTo>
                  <a:lnTo>
                    <a:pt x="2621" y="4"/>
                  </a:lnTo>
                  <a:lnTo>
                    <a:pt x="2624" y="4"/>
                  </a:lnTo>
                  <a:lnTo>
                    <a:pt x="2627" y="4"/>
                  </a:lnTo>
                  <a:lnTo>
                    <a:pt x="2631" y="4"/>
                  </a:lnTo>
                  <a:lnTo>
                    <a:pt x="2633" y="4"/>
                  </a:lnTo>
                  <a:lnTo>
                    <a:pt x="2636" y="4"/>
                  </a:lnTo>
                  <a:lnTo>
                    <a:pt x="2639" y="5"/>
                  </a:lnTo>
                  <a:lnTo>
                    <a:pt x="2643" y="5"/>
                  </a:lnTo>
                  <a:lnTo>
                    <a:pt x="2645" y="5"/>
                  </a:lnTo>
                  <a:lnTo>
                    <a:pt x="2647" y="5"/>
                  </a:lnTo>
                  <a:lnTo>
                    <a:pt x="2650" y="5"/>
                  </a:lnTo>
                  <a:lnTo>
                    <a:pt x="2653" y="5"/>
                  </a:lnTo>
                  <a:lnTo>
                    <a:pt x="2656" y="5"/>
                  </a:lnTo>
                  <a:lnTo>
                    <a:pt x="2659" y="5"/>
                  </a:lnTo>
                  <a:lnTo>
                    <a:pt x="2662" y="6"/>
                  </a:lnTo>
                  <a:lnTo>
                    <a:pt x="2665" y="6"/>
                  </a:lnTo>
                  <a:lnTo>
                    <a:pt x="2669" y="6"/>
                  </a:lnTo>
                  <a:lnTo>
                    <a:pt x="2671" y="6"/>
                  </a:lnTo>
                  <a:lnTo>
                    <a:pt x="2673" y="6"/>
                  </a:lnTo>
                  <a:lnTo>
                    <a:pt x="2676" y="6"/>
                  </a:lnTo>
                  <a:lnTo>
                    <a:pt x="2679" y="6"/>
                  </a:lnTo>
                  <a:lnTo>
                    <a:pt x="2681" y="7"/>
                  </a:lnTo>
                  <a:lnTo>
                    <a:pt x="2685" y="7"/>
                  </a:lnTo>
                  <a:lnTo>
                    <a:pt x="2688" y="7"/>
                  </a:lnTo>
                  <a:lnTo>
                    <a:pt x="2691" y="7"/>
                  </a:lnTo>
                  <a:lnTo>
                    <a:pt x="2693" y="7"/>
                  </a:lnTo>
                  <a:lnTo>
                    <a:pt x="2697" y="7"/>
                  </a:lnTo>
                  <a:lnTo>
                    <a:pt x="2699" y="8"/>
                  </a:lnTo>
                  <a:lnTo>
                    <a:pt x="2702" y="8"/>
                  </a:lnTo>
                  <a:lnTo>
                    <a:pt x="2704" y="8"/>
                  </a:lnTo>
                  <a:lnTo>
                    <a:pt x="2707" y="8"/>
                  </a:lnTo>
                  <a:lnTo>
                    <a:pt x="2711" y="8"/>
                  </a:lnTo>
                  <a:lnTo>
                    <a:pt x="2714" y="8"/>
                  </a:lnTo>
                  <a:lnTo>
                    <a:pt x="2717" y="9"/>
                  </a:lnTo>
                  <a:lnTo>
                    <a:pt x="2719" y="9"/>
                  </a:lnTo>
                  <a:lnTo>
                    <a:pt x="2721" y="9"/>
                  </a:lnTo>
                  <a:lnTo>
                    <a:pt x="2725" y="9"/>
                  </a:lnTo>
                  <a:lnTo>
                    <a:pt x="2728" y="9"/>
                  </a:lnTo>
                  <a:lnTo>
                    <a:pt x="2730" y="9"/>
                  </a:lnTo>
                  <a:lnTo>
                    <a:pt x="2733" y="10"/>
                  </a:lnTo>
                  <a:lnTo>
                    <a:pt x="2737" y="10"/>
                  </a:lnTo>
                  <a:lnTo>
                    <a:pt x="2740" y="10"/>
                  </a:lnTo>
                  <a:lnTo>
                    <a:pt x="2742" y="10"/>
                  </a:lnTo>
                  <a:lnTo>
                    <a:pt x="2745" y="10"/>
                  </a:lnTo>
                  <a:lnTo>
                    <a:pt x="2747" y="10"/>
                  </a:lnTo>
                  <a:lnTo>
                    <a:pt x="2751" y="11"/>
                  </a:lnTo>
                  <a:lnTo>
                    <a:pt x="2753" y="11"/>
                  </a:lnTo>
                  <a:lnTo>
                    <a:pt x="2756" y="11"/>
                  </a:lnTo>
                  <a:lnTo>
                    <a:pt x="2759" y="11"/>
                  </a:lnTo>
                  <a:lnTo>
                    <a:pt x="2763" y="11"/>
                  </a:lnTo>
                  <a:lnTo>
                    <a:pt x="2766" y="12"/>
                  </a:lnTo>
                  <a:lnTo>
                    <a:pt x="2768" y="12"/>
                  </a:lnTo>
                  <a:lnTo>
                    <a:pt x="2771" y="12"/>
                  </a:lnTo>
                  <a:lnTo>
                    <a:pt x="2773" y="12"/>
                  </a:lnTo>
                  <a:lnTo>
                    <a:pt x="2777" y="12"/>
                  </a:lnTo>
                  <a:lnTo>
                    <a:pt x="2779" y="14"/>
                  </a:lnTo>
                  <a:lnTo>
                    <a:pt x="2782" y="14"/>
                  </a:lnTo>
                  <a:lnTo>
                    <a:pt x="2785" y="14"/>
                  </a:lnTo>
                  <a:lnTo>
                    <a:pt x="2788" y="14"/>
                  </a:lnTo>
                  <a:lnTo>
                    <a:pt x="2791" y="15"/>
                  </a:lnTo>
                  <a:lnTo>
                    <a:pt x="2794" y="15"/>
                  </a:lnTo>
                  <a:lnTo>
                    <a:pt x="2797" y="15"/>
                  </a:lnTo>
                  <a:lnTo>
                    <a:pt x="2799" y="15"/>
                  </a:lnTo>
                  <a:lnTo>
                    <a:pt x="2801" y="15"/>
                  </a:lnTo>
                  <a:lnTo>
                    <a:pt x="2805" y="16"/>
                  </a:lnTo>
                  <a:lnTo>
                    <a:pt x="2808" y="16"/>
                  </a:lnTo>
                  <a:lnTo>
                    <a:pt x="2811" y="16"/>
                  </a:lnTo>
                  <a:lnTo>
                    <a:pt x="2814" y="16"/>
                  </a:lnTo>
                  <a:lnTo>
                    <a:pt x="2817" y="17"/>
                  </a:lnTo>
                  <a:lnTo>
                    <a:pt x="2820" y="17"/>
                  </a:lnTo>
                  <a:lnTo>
                    <a:pt x="2823" y="17"/>
                  </a:lnTo>
                  <a:lnTo>
                    <a:pt x="2825" y="17"/>
                  </a:lnTo>
                  <a:lnTo>
                    <a:pt x="2827" y="17"/>
                  </a:lnTo>
                  <a:lnTo>
                    <a:pt x="2831" y="18"/>
                  </a:lnTo>
                  <a:lnTo>
                    <a:pt x="2834" y="18"/>
                  </a:lnTo>
                  <a:lnTo>
                    <a:pt x="2837" y="18"/>
                  </a:lnTo>
                  <a:lnTo>
                    <a:pt x="2839" y="18"/>
                  </a:lnTo>
                  <a:lnTo>
                    <a:pt x="2843" y="18"/>
                  </a:lnTo>
                  <a:lnTo>
                    <a:pt x="2846" y="18"/>
                  </a:lnTo>
                  <a:lnTo>
                    <a:pt x="2848" y="18"/>
                  </a:lnTo>
                  <a:lnTo>
                    <a:pt x="2850" y="18"/>
                  </a:lnTo>
                  <a:lnTo>
                    <a:pt x="2853" y="19"/>
                  </a:lnTo>
                  <a:lnTo>
                    <a:pt x="2857" y="19"/>
                  </a:lnTo>
                  <a:lnTo>
                    <a:pt x="2860" y="19"/>
                  </a:lnTo>
                  <a:lnTo>
                    <a:pt x="2863" y="19"/>
                  </a:lnTo>
                  <a:lnTo>
                    <a:pt x="2865" y="20"/>
                  </a:lnTo>
                  <a:lnTo>
                    <a:pt x="2868" y="20"/>
                  </a:lnTo>
                  <a:lnTo>
                    <a:pt x="2872" y="20"/>
                  </a:lnTo>
                  <a:lnTo>
                    <a:pt x="2874" y="20"/>
                  </a:lnTo>
                  <a:lnTo>
                    <a:pt x="2876" y="21"/>
                  </a:lnTo>
                  <a:lnTo>
                    <a:pt x="2879" y="21"/>
                  </a:lnTo>
                  <a:lnTo>
                    <a:pt x="2882" y="21"/>
                  </a:lnTo>
                  <a:lnTo>
                    <a:pt x="2886" y="22"/>
                  </a:lnTo>
                  <a:lnTo>
                    <a:pt x="2888" y="22"/>
                  </a:lnTo>
                  <a:lnTo>
                    <a:pt x="2891" y="22"/>
                  </a:lnTo>
                  <a:lnTo>
                    <a:pt x="2894" y="22"/>
                  </a:lnTo>
                  <a:lnTo>
                    <a:pt x="2898" y="23"/>
                  </a:lnTo>
                  <a:lnTo>
                    <a:pt x="2899" y="23"/>
                  </a:lnTo>
                  <a:lnTo>
                    <a:pt x="2902" y="23"/>
                  </a:lnTo>
                  <a:lnTo>
                    <a:pt x="2905" y="23"/>
                  </a:lnTo>
                  <a:lnTo>
                    <a:pt x="2908" y="24"/>
                  </a:lnTo>
                  <a:lnTo>
                    <a:pt x="2912" y="24"/>
                  </a:lnTo>
                  <a:lnTo>
                    <a:pt x="2914" y="24"/>
                  </a:lnTo>
                  <a:lnTo>
                    <a:pt x="2917" y="25"/>
                  </a:lnTo>
                  <a:lnTo>
                    <a:pt x="2920" y="25"/>
                  </a:lnTo>
                  <a:lnTo>
                    <a:pt x="2924" y="25"/>
                  </a:lnTo>
                  <a:lnTo>
                    <a:pt x="2925" y="27"/>
                  </a:lnTo>
                  <a:lnTo>
                    <a:pt x="2928" y="27"/>
                  </a:lnTo>
                  <a:lnTo>
                    <a:pt x="2931" y="27"/>
                  </a:lnTo>
                  <a:lnTo>
                    <a:pt x="2934" y="27"/>
                  </a:lnTo>
                  <a:lnTo>
                    <a:pt x="2937" y="28"/>
                  </a:lnTo>
                  <a:lnTo>
                    <a:pt x="2940" y="28"/>
                  </a:lnTo>
                  <a:lnTo>
                    <a:pt x="2943" y="28"/>
                  </a:lnTo>
                  <a:lnTo>
                    <a:pt x="2946" y="29"/>
                  </a:lnTo>
                  <a:lnTo>
                    <a:pt x="2948" y="29"/>
                  </a:lnTo>
                  <a:lnTo>
                    <a:pt x="2951" y="29"/>
                  </a:lnTo>
                  <a:lnTo>
                    <a:pt x="2954" y="30"/>
                  </a:lnTo>
                  <a:lnTo>
                    <a:pt x="2957" y="30"/>
                  </a:lnTo>
                  <a:lnTo>
                    <a:pt x="2960" y="30"/>
                  </a:lnTo>
                  <a:lnTo>
                    <a:pt x="2962" y="31"/>
                  </a:lnTo>
                  <a:lnTo>
                    <a:pt x="2966" y="31"/>
                  </a:lnTo>
                  <a:lnTo>
                    <a:pt x="2969" y="31"/>
                  </a:lnTo>
                  <a:lnTo>
                    <a:pt x="2972" y="32"/>
                  </a:lnTo>
                  <a:lnTo>
                    <a:pt x="2974" y="32"/>
                  </a:lnTo>
                  <a:lnTo>
                    <a:pt x="2976" y="32"/>
                  </a:lnTo>
                  <a:lnTo>
                    <a:pt x="2980" y="32"/>
                  </a:lnTo>
                  <a:lnTo>
                    <a:pt x="2983" y="33"/>
                  </a:lnTo>
                  <a:lnTo>
                    <a:pt x="2985" y="33"/>
                  </a:lnTo>
                  <a:lnTo>
                    <a:pt x="2988" y="33"/>
                  </a:lnTo>
                  <a:lnTo>
                    <a:pt x="2992" y="34"/>
                  </a:lnTo>
                  <a:lnTo>
                    <a:pt x="2995" y="34"/>
                  </a:lnTo>
                  <a:lnTo>
                    <a:pt x="2998" y="35"/>
                  </a:lnTo>
                  <a:lnTo>
                    <a:pt x="2999" y="35"/>
                  </a:lnTo>
                  <a:lnTo>
                    <a:pt x="3002" y="35"/>
                  </a:lnTo>
                  <a:lnTo>
                    <a:pt x="3006" y="36"/>
                  </a:lnTo>
                  <a:lnTo>
                    <a:pt x="3009" y="36"/>
                  </a:lnTo>
                  <a:lnTo>
                    <a:pt x="3011" y="36"/>
                  </a:lnTo>
                  <a:lnTo>
                    <a:pt x="3014" y="37"/>
                  </a:lnTo>
                  <a:lnTo>
                    <a:pt x="3018" y="37"/>
                  </a:lnTo>
                  <a:lnTo>
                    <a:pt x="3021" y="37"/>
                  </a:lnTo>
                  <a:lnTo>
                    <a:pt x="3023" y="38"/>
                  </a:lnTo>
                  <a:lnTo>
                    <a:pt x="3025" y="38"/>
                  </a:lnTo>
                  <a:lnTo>
                    <a:pt x="3028" y="38"/>
                  </a:lnTo>
                  <a:lnTo>
                    <a:pt x="3032" y="40"/>
                  </a:lnTo>
                  <a:lnTo>
                    <a:pt x="3034" y="40"/>
                  </a:lnTo>
                  <a:lnTo>
                    <a:pt x="3037" y="40"/>
                  </a:lnTo>
                  <a:lnTo>
                    <a:pt x="3040" y="41"/>
                  </a:lnTo>
                  <a:lnTo>
                    <a:pt x="3043" y="41"/>
                  </a:lnTo>
                  <a:lnTo>
                    <a:pt x="3047" y="42"/>
                  </a:lnTo>
                  <a:lnTo>
                    <a:pt x="3049" y="42"/>
                  </a:lnTo>
                  <a:lnTo>
                    <a:pt x="3051" y="42"/>
                  </a:lnTo>
                  <a:lnTo>
                    <a:pt x="3054" y="43"/>
                  </a:lnTo>
                  <a:lnTo>
                    <a:pt x="3058" y="43"/>
                  </a:lnTo>
                  <a:lnTo>
                    <a:pt x="3060" y="43"/>
                  </a:lnTo>
                  <a:lnTo>
                    <a:pt x="3063" y="43"/>
                  </a:lnTo>
                  <a:lnTo>
                    <a:pt x="3066" y="43"/>
                  </a:lnTo>
                  <a:lnTo>
                    <a:pt x="3069" y="44"/>
                  </a:lnTo>
                  <a:lnTo>
                    <a:pt x="3072" y="44"/>
                  </a:lnTo>
                  <a:lnTo>
                    <a:pt x="3075" y="44"/>
                  </a:lnTo>
                  <a:lnTo>
                    <a:pt x="3077" y="45"/>
                  </a:lnTo>
                  <a:lnTo>
                    <a:pt x="3080" y="45"/>
                  </a:lnTo>
                  <a:lnTo>
                    <a:pt x="3082" y="46"/>
                  </a:lnTo>
                  <a:lnTo>
                    <a:pt x="3086" y="46"/>
                  </a:lnTo>
                  <a:lnTo>
                    <a:pt x="3089" y="46"/>
                  </a:lnTo>
                  <a:lnTo>
                    <a:pt x="3092" y="47"/>
                  </a:lnTo>
                  <a:lnTo>
                    <a:pt x="3095" y="47"/>
                  </a:lnTo>
                  <a:lnTo>
                    <a:pt x="3098" y="48"/>
                  </a:lnTo>
                  <a:lnTo>
                    <a:pt x="3101" y="48"/>
                  </a:lnTo>
                  <a:lnTo>
                    <a:pt x="3103" y="48"/>
                  </a:lnTo>
                  <a:lnTo>
                    <a:pt x="3106" y="49"/>
                  </a:lnTo>
                  <a:lnTo>
                    <a:pt x="3108" y="49"/>
                  </a:lnTo>
                  <a:lnTo>
                    <a:pt x="3112" y="50"/>
                  </a:lnTo>
                  <a:lnTo>
                    <a:pt x="3115" y="50"/>
                  </a:lnTo>
                  <a:lnTo>
                    <a:pt x="3118" y="50"/>
                  </a:lnTo>
                  <a:lnTo>
                    <a:pt x="3120" y="51"/>
                  </a:lnTo>
                  <a:lnTo>
                    <a:pt x="3123" y="51"/>
                  </a:lnTo>
                  <a:lnTo>
                    <a:pt x="3126" y="53"/>
                  </a:lnTo>
                  <a:lnTo>
                    <a:pt x="3129" y="53"/>
                  </a:lnTo>
                  <a:lnTo>
                    <a:pt x="3131" y="53"/>
                  </a:lnTo>
                  <a:lnTo>
                    <a:pt x="3134" y="54"/>
                  </a:lnTo>
                  <a:lnTo>
                    <a:pt x="3138" y="54"/>
                  </a:lnTo>
                  <a:lnTo>
                    <a:pt x="3141" y="55"/>
                  </a:lnTo>
                  <a:lnTo>
                    <a:pt x="3144" y="55"/>
                  </a:lnTo>
                  <a:lnTo>
                    <a:pt x="3146" y="56"/>
                  </a:lnTo>
                  <a:lnTo>
                    <a:pt x="3149" y="56"/>
                  </a:lnTo>
                  <a:lnTo>
                    <a:pt x="3152" y="57"/>
                  </a:lnTo>
                  <a:lnTo>
                    <a:pt x="3155" y="57"/>
                  </a:lnTo>
                  <a:lnTo>
                    <a:pt x="3157" y="57"/>
                  </a:lnTo>
                  <a:lnTo>
                    <a:pt x="3160" y="58"/>
                  </a:lnTo>
                  <a:lnTo>
                    <a:pt x="3163" y="58"/>
                  </a:lnTo>
                  <a:lnTo>
                    <a:pt x="3167" y="59"/>
                  </a:lnTo>
                  <a:lnTo>
                    <a:pt x="3169" y="59"/>
                  </a:lnTo>
                  <a:lnTo>
                    <a:pt x="3172" y="60"/>
                  </a:lnTo>
                  <a:lnTo>
                    <a:pt x="3175" y="60"/>
                  </a:lnTo>
                  <a:lnTo>
                    <a:pt x="3177" y="61"/>
                  </a:lnTo>
                  <a:lnTo>
                    <a:pt x="3180" y="61"/>
                  </a:lnTo>
                  <a:lnTo>
                    <a:pt x="3183" y="61"/>
                  </a:lnTo>
                  <a:lnTo>
                    <a:pt x="3186" y="62"/>
                  </a:lnTo>
                  <a:lnTo>
                    <a:pt x="3189" y="62"/>
                  </a:lnTo>
                  <a:lnTo>
                    <a:pt x="3193" y="63"/>
                  </a:lnTo>
                  <a:lnTo>
                    <a:pt x="3195" y="63"/>
                  </a:lnTo>
                  <a:lnTo>
                    <a:pt x="3198" y="64"/>
                  </a:lnTo>
                  <a:lnTo>
                    <a:pt x="3201" y="64"/>
                  </a:lnTo>
                  <a:lnTo>
                    <a:pt x="3203" y="65"/>
                  </a:lnTo>
                  <a:lnTo>
                    <a:pt x="3206" y="65"/>
                  </a:lnTo>
                  <a:lnTo>
                    <a:pt x="3209" y="67"/>
                  </a:lnTo>
                  <a:lnTo>
                    <a:pt x="3212" y="67"/>
                  </a:lnTo>
                  <a:lnTo>
                    <a:pt x="3215" y="68"/>
                  </a:lnTo>
                  <a:lnTo>
                    <a:pt x="3217" y="68"/>
                  </a:lnTo>
                  <a:lnTo>
                    <a:pt x="3221" y="68"/>
                  </a:lnTo>
                  <a:lnTo>
                    <a:pt x="3224" y="68"/>
                  </a:lnTo>
                  <a:lnTo>
                    <a:pt x="3226" y="68"/>
                  </a:lnTo>
                  <a:lnTo>
                    <a:pt x="3229" y="69"/>
                  </a:lnTo>
                  <a:lnTo>
                    <a:pt x="3232" y="69"/>
                  </a:lnTo>
                  <a:lnTo>
                    <a:pt x="3235" y="70"/>
                  </a:lnTo>
                  <a:lnTo>
                    <a:pt x="3238" y="70"/>
                  </a:lnTo>
                  <a:lnTo>
                    <a:pt x="3241" y="71"/>
                  </a:lnTo>
                  <a:lnTo>
                    <a:pt x="3243" y="71"/>
                  </a:lnTo>
                  <a:lnTo>
                    <a:pt x="3247" y="72"/>
                  </a:lnTo>
                  <a:lnTo>
                    <a:pt x="3250" y="72"/>
                  </a:lnTo>
                  <a:lnTo>
                    <a:pt x="3252" y="73"/>
                  </a:lnTo>
                  <a:lnTo>
                    <a:pt x="3254" y="73"/>
                  </a:lnTo>
                  <a:lnTo>
                    <a:pt x="3257" y="74"/>
                  </a:lnTo>
                  <a:lnTo>
                    <a:pt x="3261" y="74"/>
                  </a:lnTo>
                  <a:lnTo>
                    <a:pt x="3264" y="75"/>
                  </a:lnTo>
                  <a:lnTo>
                    <a:pt x="3266" y="75"/>
                  </a:lnTo>
                  <a:lnTo>
                    <a:pt x="3269" y="76"/>
                  </a:lnTo>
                  <a:lnTo>
                    <a:pt x="3273" y="76"/>
                  </a:lnTo>
                  <a:lnTo>
                    <a:pt x="3276" y="77"/>
                  </a:lnTo>
                  <a:lnTo>
                    <a:pt x="3278" y="77"/>
                  </a:lnTo>
                  <a:lnTo>
                    <a:pt x="3280" y="78"/>
                  </a:lnTo>
                  <a:lnTo>
                    <a:pt x="3283" y="78"/>
                  </a:lnTo>
                  <a:lnTo>
                    <a:pt x="3287" y="80"/>
                  </a:lnTo>
                  <a:lnTo>
                    <a:pt x="3290" y="80"/>
                  </a:lnTo>
                  <a:lnTo>
                    <a:pt x="3292" y="81"/>
                  </a:lnTo>
                  <a:lnTo>
                    <a:pt x="3295" y="82"/>
                  </a:lnTo>
                  <a:lnTo>
                    <a:pt x="3299" y="82"/>
                  </a:lnTo>
                  <a:lnTo>
                    <a:pt x="3302" y="83"/>
                  </a:lnTo>
                  <a:lnTo>
                    <a:pt x="3303" y="83"/>
                  </a:lnTo>
                  <a:lnTo>
                    <a:pt x="3306" y="84"/>
                  </a:lnTo>
                  <a:lnTo>
                    <a:pt x="3309" y="84"/>
                  </a:lnTo>
                  <a:lnTo>
                    <a:pt x="3313" y="85"/>
                  </a:lnTo>
                  <a:lnTo>
                    <a:pt x="3315" y="85"/>
                  </a:lnTo>
                  <a:lnTo>
                    <a:pt x="3318" y="86"/>
                  </a:lnTo>
                  <a:lnTo>
                    <a:pt x="3321" y="86"/>
                  </a:lnTo>
                  <a:lnTo>
                    <a:pt x="3324" y="87"/>
                  </a:lnTo>
                  <a:lnTo>
                    <a:pt x="3328" y="87"/>
                  </a:lnTo>
                  <a:lnTo>
                    <a:pt x="3329" y="88"/>
                  </a:lnTo>
                  <a:lnTo>
                    <a:pt x="3332" y="88"/>
                  </a:lnTo>
                  <a:lnTo>
                    <a:pt x="3335" y="89"/>
                  </a:lnTo>
                  <a:lnTo>
                    <a:pt x="3338" y="90"/>
                  </a:lnTo>
                  <a:lnTo>
                    <a:pt x="3341" y="90"/>
                  </a:lnTo>
                  <a:lnTo>
                    <a:pt x="3344" y="91"/>
                  </a:lnTo>
                  <a:lnTo>
                    <a:pt x="3347" y="91"/>
                  </a:lnTo>
                  <a:lnTo>
                    <a:pt x="3350" y="93"/>
                  </a:lnTo>
                  <a:lnTo>
                    <a:pt x="3353" y="93"/>
                  </a:lnTo>
                  <a:lnTo>
                    <a:pt x="3355" y="93"/>
                  </a:lnTo>
                  <a:lnTo>
                    <a:pt x="3358" y="93"/>
                  </a:lnTo>
                  <a:lnTo>
                    <a:pt x="3361" y="94"/>
                  </a:lnTo>
                  <a:lnTo>
                    <a:pt x="3363" y="95"/>
                  </a:lnTo>
                  <a:lnTo>
                    <a:pt x="3367" y="95"/>
                  </a:lnTo>
                  <a:lnTo>
                    <a:pt x="3370" y="96"/>
                  </a:lnTo>
                  <a:lnTo>
                    <a:pt x="3373" y="96"/>
                  </a:lnTo>
                  <a:lnTo>
                    <a:pt x="3376" y="97"/>
                  </a:lnTo>
                  <a:lnTo>
                    <a:pt x="3377" y="97"/>
                  </a:lnTo>
                  <a:lnTo>
                    <a:pt x="3381" y="98"/>
                  </a:lnTo>
                  <a:lnTo>
                    <a:pt x="3384" y="99"/>
                  </a:lnTo>
                  <a:lnTo>
                    <a:pt x="3387" y="99"/>
                  </a:lnTo>
                  <a:lnTo>
                    <a:pt x="3389" y="100"/>
                  </a:lnTo>
                  <a:lnTo>
                    <a:pt x="3393" y="100"/>
                  </a:lnTo>
                  <a:lnTo>
                    <a:pt x="3396" y="101"/>
                  </a:lnTo>
                  <a:lnTo>
                    <a:pt x="3399" y="102"/>
                  </a:lnTo>
                  <a:lnTo>
                    <a:pt x="3401" y="102"/>
                  </a:lnTo>
                  <a:lnTo>
                    <a:pt x="3403" y="103"/>
                  </a:lnTo>
                  <a:lnTo>
                    <a:pt x="3407" y="103"/>
                  </a:lnTo>
                  <a:lnTo>
                    <a:pt x="3410" y="104"/>
                  </a:lnTo>
                  <a:lnTo>
                    <a:pt x="3412" y="104"/>
                  </a:lnTo>
                  <a:lnTo>
                    <a:pt x="3415" y="106"/>
                  </a:lnTo>
                  <a:lnTo>
                    <a:pt x="3418" y="107"/>
                  </a:lnTo>
                  <a:lnTo>
                    <a:pt x="3422" y="107"/>
                  </a:lnTo>
                  <a:lnTo>
                    <a:pt x="3425" y="108"/>
                  </a:lnTo>
                  <a:lnTo>
                    <a:pt x="3427" y="108"/>
                  </a:lnTo>
                  <a:lnTo>
                    <a:pt x="3429" y="109"/>
                  </a:lnTo>
                  <a:lnTo>
                    <a:pt x="3433" y="110"/>
                  </a:lnTo>
                </a:path>
              </a:pathLst>
            </a:custGeom>
            <a:noFill/>
            <a:ln w="508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2481" name="Freeform 2249"/>
            <p:cNvSpPr>
              <a:spLocks/>
            </p:cNvSpPr>
            <p:nvPr/>
          </p:nvSpPr>
          <p:spPr bwMode="auto">
            <a:xfrm>
              <a:off x="4293" y="1247"/>
              <a:ext cx="45" cy="44"/>
            </a:xfrm>
            <a:custGeom>
              <a:avLst/>
              <a:gdLst>
                <a:gd name="T0" fmla="*/ 22 w 45"/>
                <a:gd name="T1" fmla="*/ 0 h 44"/>
                <a:gd name="T2" fmla="*/ 44 w 45"/>
                <a:gd name="T3" fmla="*/ 43 h 44"/>
                <a:gd name="T4" fmla="*/ 0 w 45"/>
                <a:gd name="T5" fmla="*/ 43 h 44"/>
                <a:gd name="T6" fmla="*/ 22 w 45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44">
                  <a:moveTo>
                    <a:pt x="22" y="0"/>
                  </a:moveTo>
                  <a:lnTo>
                    <a:pt x="44" y="43"/>
                  </a:lnTo>
                  <a:lnTo>
                    <a:pt x="0" y="43"/>
                  </a:lnTo>
                  <a:lnTo>
                    <a:pt x="22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251520" y="188640"/>
            <a:ext cx="8568952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Kreislaufbezogene Nährstoffausnützung Langzeitversuche mit Stallmist, Gülle, Jauche und Kompost </a:t>
            </a:r>
            <a:r>
              <a:rPr lang="de-DE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(PÖTSCH, 1997)</a:t>
            </a:r>
            <a:endParaRPr lang="de-DE" sz="1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1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\\storage02\institut2\Gruenland\Heidi\Zeitgemäße Grünlandbewirtschaftung\3. Auflage 2018\Verwendete Bilder\Bild 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38225"/>
            <a:ext cx="7427913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5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57" y="1412776"/>
            <a:ext cx="7200800" cy="445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51520" y="260648"/>
            <a:ext cx="8568952" cy="7509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Wirksamkeit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der Gülleverdünnung bei der langjährigen Düngung von einer Drei- bzw. Vierschnittwiese an der HBLFA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Raumberg-Gumpenstein</a:t>
            </a:r>
            <a:endParaRPr lang="de-AT" sz="2000" dirty="0">
              <a:solidFill>
                <a:schemeClr val="bg2">
                  <a:lumMod val="25000"/>
                </a:schemeClr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52651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56895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Kalkulatorische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Stickstoffverluste in % im Stall und am Lager 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</a:rPr>
              <a:t>(BMLFUW, 2017b)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67890"/>
              </p:ext>
            </p:extLst>
          </p:nvPr>
        </p:nvGraphicFramePr>
        <p:xfrm>
          <a:off x="1331640" y="1916832"/>
          <a:ext cx="6480720" cy="2945200"/>
        </p:xfrm>
        <a:graphic>
          <a:graphicData uri="http://schemas.openxmlformats.org/drawingml/2006/table">
            <a:tbl>
              <a:tblPr firstRow="1" firstCol="1" bandRow="1"/>
              <a:tblGrid>
                <a:gridCol w="1649683"/>
                <a:gridCol w="1649683"/>
                <a:gridCol w="1649683"/>
                <a:gridCol w="1531671"/>
              </a:tblGrid>
              <a:tr h="3681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Tierart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Entmistungssystem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6815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Gülle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Mist/Jauche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Tiefstallmist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6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Rinder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Schweine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Geflügel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Pferde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8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Schafe, Ziegen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AT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16627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14" name="Rectangle 90"/>
          <p:cNvSpPr>
            <a:spLocks noChangeArrowheads="1"/>
          </p:cNvSpPr>
          <p:nvPr/>
        </p:nvSpPr>
        <p:spPr bwMode="auto">
          <a:xfrm>
            <a:off x="136525" y="980728"/>
            <a:ext cx="86566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63538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Tx/>
              <a:buChar char="•"/>
            </a:pPr>
            <a:r>
              <a:rPr lang="en-US" sz="2800" b="1" dirty="0">
                <a:solidFill>
                  <a:srgbClr val="006600"/>
                </a:solidFill>
              </a:rPr>
              <a:t> 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Jauche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363538" algn="just" eaLnBrk="0" hangingPunct="0">
              <a:spcBef>
                <a:spcPct val="10000"/>
              </a:spcBef>
            </a:pPr>
            <a:r>
              <a:rPr lang="en-US" dirty="0" err="1"/>
              <a:t>Harnausscheidungen</a:t>
            </a:r>
            <a:r>
              <a:rPr lang="en-US" dirty="0"/>
              <a:t>,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vermischt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Wasser</a:t>
            </a:r>
            <a:r>
              <a:rPr lang="en-US" dirty="0"/>
              <a:t>,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deren</a:t>
            </a:r>
            <a:r>
              <a:rPr lang="en-US" dirty="0"/>
              <a:t> </a:t>
            </a:r>
            <a:r>
              <a:rPr lang="en-US" dirty="0" err="1"/>
              <a:t>natürliche</a:t>
            </a:r>
            <a:r>
              <a:rPr lang="en-US" dirty="0"/>
              <a:t> </a:t>
            </a:r>
            <a:r>
              <a:rPr lang="en-US" dirty="0" err="1"/>
              <a:t>Umwandlungsprodukte</a:t>
            </a:r>
            <a:endParaRPr lang="en-US" dirty="0"/>
          </a:p>
        </p:txBody>
      </p:sp>
      <p:sp>
        <p:nvSpPr>
          <p:cNvPr id="282715" name="Rectangle 91"/>
          <p:cNvSpPr>
            <a:spLocks noChangeArrowheads="1"/>
          </p:cNvSpPr>
          <p:nvPr/>
        </p:nvSpPr>
        <p:spPr bwMode="auto">
          <a:xfrm>
            <a:off x="146050" y="2492896"/>
            <a:ext cx="8647113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63538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Tx/>
              <a:buChar char="•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Gülle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363538" algn="just" eaLnBrk="0" hangingPunct="0">
              <a:spcBef>
                <a:spcPct val="10000"/>
              </a:spcBef>
            </a:pPr>
            <a:r>
              <a:rPr lang="en-US" dirty="0" err="1"/>
              <a:t>Gemisch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und </a:t>
            </a:r>
            <a:r>
              <a:rPr lang="en-US" dirty="0" err="1"/>
              <a:t>Harnausscheidungen</a:t>
            </a:r>
            <a:r>
              <a:rPr lang="en-US" dirty="0"/>
              <a:t>,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vermischt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Wasser</a:t>
            </a:r>
            <a:r>
              <a:rPr lang="en-US" dirty="0"/>
              <a:t>, </a:t>
            </a:r>
            <a:r>
              <a:rPr lang="en-US" dirty="0" err="1"/>
              <a:t>geringen</a:t>
            </a:r>
            <a:r>
              <a:rPr lang="en-US" dirty="0"/>
              <a:t> Mengen an </a:t>
            </a:r>
            <a:r>
              <a:rPr lang="en-US" dirty="0" err="1"/>
              <a:t>Einstreuteilen</a:t>
            </a:r>
            <a:r>
              <a:rPr lang="en-US" dirty="0"/>
              <a:t> und </a:t>
            </a:r>
            <a:r>
              <a:rPr lang="en-US" dirty="0" err="1"/>
              <a:t>Futterresten</a:t>
            </a:r>
            <a:r>
              <a:rPr lang="en-US" dirty="0"/>
              <a:t>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deren</a:t>
            </a:r>
            <a:r>
              <a:rPr lang="en-US" dirty="0"/>
              <a:t> </a:t>
            </a:r>
            <a:r>
              <a:rPr lang="en-US" dirty="0" err="1"/>
              <a:t>natürliche</a:t>
            </a:r>
            <a:r>
              <a:rPr lang="en-US" dirty="0"/>
              <a:t> </a:t>
            </a:r>
            <a:r>
              <a:rPr lang="en-US" dirty="0" err="1"/>
              <a:t>Umwandlungsprodukte</a:t>
            </a:r>
            <a:endParaRPr lang="en-US" dirty="0"/>
          </a:p>
        </p:txBody>
      </p:sp>
      <p:sp>
        <p:nvSpPr>
          <p:cNvPr id="282716" name="AutoShape 92"/>
          <p:cNvSpPr>
            <a:spLocks noChangeArrowheads="1"/>
          </p:cNvSpPr>
          <p:nvPr/>
        </p:nvSpPr>
        <p:spPr bwMode="auto">
          <a:xfrm>
            <a:off x="352335" y="4516897"/>
            <a:ext cx="596900" cy="520700"/>
          </a:xfrm>
          <a:prstGeom prst="rightArrow">
            <a:avLst>
              <a:gd name="adj1" fmla="val 50000"/>
              <a:gd name="adj2" fmla="val 57322"/>
            </a:avLst>
          </a:prstGeom>
          <a:solidFill>
            <a:schemeClr val="bg2">
              <a:lumMod val="25000"/>
            </a:schemeClr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2717" name="Rectangle 93"/>
          <p:cNvSpPr>
            <a:spLocks noChangeArrowheads="1"/>
          </p:cNvSpPr>
          <p:nvPr/>
        </p:nvSpPr>
        <p:spPr bwMode="auto">
          <a:xfrm>
            <a:off x="998538" y="4437112"/>
            <a:ext cx="779462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just" eaLnBrk="0" hangingPunct="0"/>
            <a:r>
              <a:rPr lang="en-US" b="1" dirty="0" err="1">
                <a:latin typeface="Calibri" panose="020F0502020204030204" pitchFamily="34" charset="0"/>
              </a:rPr>
              <a:t>zusätzlich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noch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Stallreinigungs</a:t>
            </a:r>
            <a:r>
              <a:rPr lang="en-US" b="1" dirty="0">
                <a:latin typeface="Calibri" panose="020F0502020204030204" pitchFamily="34" charset="0"/>
              </a:rPr>
              <a:t>-, </a:t>
            </a:r>
            <a:r>
              <a:rPr lang="en-US" b="1" dirty="0" err="1">
                <a:latin typeface="Calibri" panose="020F0502020204030204" pitchFamily="34" charset="0"/>
              </a:rPr>
              <a:t>Spül</a:t>
            </a:r>
            <a:r>
              <a:rPr lang="en-US" b="1" dirty="0">
                <a:latin typeface="Calibri" panose="020F0502020204030204" pitchFamily="34" charset="0"/>
              </a:rPr>
              <a:t>- und </a:t>
            </a:r>
            <a:r>
              <a:rPr lang="en-US" b="1" dirty="0" err="1" smtClean="0">
                <a:latin typeface="Calibri" panose="020F0502020204030204" pitchFamily="34" charset="0"/>
              </a:rPr>
              <a:t>Niederschlagswasser</a:t>
            </a:r>
            <a:r>
              <a:rPr lang="en-US" b="1" dirty="0">
                <a:latin typeface="Calibri" panose="020F0502020204030204" pitchFamily="34" charset="0"/>
              </a:rPr>
              <a:t>, Sicker- und </a:t>
            </a:r>
            <a:r>
              <a:rPr lang="en-US" b="1" dirty="0" err="1">
                <a:latin typeface="Calibri" panose="020F0502020204030204" pitchFamily="34" charset="0"/>
              </a:rPr>
              <a:t>Gärsäfte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aus</a:t>
            </a:r>
            <a:r>
              <a:rPr lang="en-US" b="1" dirty="0">
                <a:latin typeface="Calibri" panose="020F0502020204030204" pitchFamily="34" charset="0"/>
              </a:rPr>
              <a:t> Silos und </a:t>
            </a:r>
            <a:r>
              <a:rPr lang="en-US" b="1" dirty="0" err="1">
                <a:latin typeface="Calibri" panose="020F0502020204030204" pitchFamily="34" charset="0"/>
              </a:rPr>
              <a:t>Festmistlagern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sowie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allenfalls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Hausabwässer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95536" y="277455"/>
            <a:ext cx="8496944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Wirtschaftsdüngerarten - Definition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8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7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7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714" grpId="0" autoUpdateAnimBg="0"/>
      <p:bldP spid="282715" grpId="0" autoUpdateAnimBg="0"/>
      <p:bldP spid="282716" grpId="0" animBg="1"/>
      <p:bldP spid="2827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90" y="1484785"/>
            <a:ext cx="59038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79512" y="188640"/>
            <a:ext cx="8712968" cy="5295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Kreislaufbezogene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Nährstoffversorgung im österreichischen Grünland</a:t>
            </a:r>
            <a:endParaRPr lang="de-AT" sz="2000" dirty="0">
              <a:solidFill>
                <a:schemeClr val="bg2">
                  <a:lumMod val="2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1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\\storage02\institut2\Gruenland\Heidi\Zeitgemäße Grünlandbewirtschaftung\3. Auflage 2018\Verwendete Bilder\Bild 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46" y="908720"/>
            <a:ext cx="683410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3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\\storage02\institut2\Gruenland\Heidi\Zeitgemäße Grünlandbewirtschaftung\3. Auflage 2018\Verwendete Bilder\Bild 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2" y="692696"/>
            <a:ext cx="739427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8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 descr="\\storage02\institut2\Gruenland\Heidi\Zeitgemäße Grünlandbewirtschaftung\3. Auflage 2018\Verwendete Bilder\Bild 8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3397"/>
            <a:ext cx="714051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56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33" name="Rectangle 85"/>
          <p:cNvSpPr>
            <a:spLocks noChangeArrowheads="1"/>
          </p:cNvSpPr>
          <p:nvPr/>
        </p:nvSpPr>
        <p:spPr bwMode="auto">
          <a:xfrm>
            <a:off x="223142" y="908720"/>
            <a:ext cx="8335963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63538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Tx/>
              <a:buChar char="•"/>
            </a:pPr>
            <a:r>
              <a:rPr lang="en-US" dirty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Stallmist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363538" algn="just" eaLnBrk="0" hangingPunct="0">
              <a:spcBef>
                <a:spcPct val="20000"/>
              </a:spcBef>
            </a:pPr>
            <a:r>
              <a:rPr lang="en-US" b="1" dirty="0" err="1">
                <a:latin typeface="Calibri" panose="020F0502020204030204" pitchFamily="34" charset="0"/>
              </a:rPr>
              <a:t>Gemenge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aus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Kot</a:t>
            </a:r>
            <a:r>
              <a:rPr lang="en-US" b="1" dirty="0">
                <a:latin typeface="Calibri" panose="020F0502020204030204" pitchFamily="34" charset="0"/>
              </a:rPr>
              <a:t> und </a:t>
            </a:r>
            <a:r>
              <a:rPr lang="en-US" b="1" dirty="0" err="1">
                <a:latin typeface="Calibri" panose="020F0502020204030204" pitchFamily="34" charset="0"/>
              </a:rPr>
              <a:t>Einstreu</a:t>
            </a:r>
            <a:r>
              <a:rPr lang="en-US" b="1" dirty="0">
                <a:latin typeface="Calibri" panose="020F0502020204030204" pitchFamily="34" charset="0"/>
              </a:rPr>
              <a:t> (ab </a:t>
            </a:r>
            <a:r>
              <a:rPr lang="en-US" b="1" dirty="0" err="1">
                <a:latin typeface="Calibri" panose="020F0502020204030204" pitchFamily="34" charset="0"/>
              </a:rPr>
              <a:t>etwa</a:t>
            </a:r>
            <a:r>
              <a:rPr lang="en-US" b="1" dirty="0">
                <a:latin typeface="Calibri" panose="020F0502020204030204" pitchFamily="34" charset="0"/>
              </a:rPr>
              <a:t> 1-2 kg/GVE und Tag) </a:t>
            </a:r>
            <a:r>
              <a:rPr lang="en-US" b="1" dirty="0" err="1">
                <a:latin typeface="Calibri" panose="020F0502020204030204" pitchFamily="34" charset="0"/>
              </a:rPr>
              <a:t>sowie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allenfalls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Harnanteilen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83734" name="Rectangle 86"/>
          <p:cNvSpPr>
            <a:spLocks noChangeArrowheads="1"/>
          </p:cNvSpPr>
          <p:nvPr/>
        </p:nvSpPr>
        <p:spPr bwMode="auto">
          <a:xfrm>
            <a:off x="223142" y="2508920"/>
            <a:ext cx="8285163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63538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Tx/>
              <a:buChar char="•"/>
            </a:pPr>
            <a:r>
              <a:rPr 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Festmist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Kompost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63538" algn="just" eaLnBrk="0" hangingPunct="0">
              <a:spcBef>
                <a:spcPct val="20000"/>
              </a:spcBef>
            </a:pPr>
            <a:r>
              <a:rPr lang="en-US" b="1" dirty="0" err="1">
                <a:latin typeface="Calibri" panose="020F0502020204030204" pitchFamily="34" charset="0"/>
              </a:rPr>
              <a:t>Umsetzungsprodukt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aus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unterschiedlichen</a:t>
            </a:r>
            <a:r>
              <a:rPr lang="en-US" b="1" dirty="0">
                <a:latin typeface="Calibri" panose="020F0502020204030204" pitchFamily="34" charset="0"/>
              </a:rPr>
              <a:t> Fest-</a:t>
            </a:r>
            <a:r>
              <a:rPr lang="en-US" b="1" dirty="0" err="1">
                <a:latin typeface="Calibri" panose="020F0502020204030204" pitchFamily="34" charset="0"/>
              </a:rPr>
              <a:t>misten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unter</a:t>
            </a:r>
            <a:r>
              <a:rPr lang="en-US" b="1" dirty="0">
                <a:latin typeface="Calibri" panose="020F0502020204030204" pitchFamily="34" charset="0"/>
              </a:rPr>
              <a:t> event. </a:t>
            </a:r>
            <a:r>
              <a:rPr lang="en-US" b="1" dirty="0" err="1">
                <a:latin typeface="Calibri" panose="020F0502020204030204" pitchFamily="34" charset="0"/>
              </a:rPr>
              <a:t>Zugabe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biogener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Stoffe</a:t>
            </a:r>
            <a:r>
              <a:rPr lang="en-US" b="1" dirty="0">
                <a:latin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</a:rPr>
              <a:t>Grün</a:t>
            </a:r>
            <a:r>
              <a:rPr lang="en-US" b="1" dirty="0">
                <a:latin typeface="Calibri" panose="020F0502020204030204" pitchFamily="34" charset="0"/>
              </a:rPr>
              <a:t>- und </a:t>
            </a:r>
            <a:r>
              <a:rPr lang="en-US" b="1" dirty="0" err="1">
                <a:latin typeface="Calibri" panose="020F0502020204030204" pitchFamily="34" charset="0"/>
              </a:rPr>
              <a:t>Strauch-schnitt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</a:rPr>
              <a:t>Erde</a:t>
            </a:r>
            <a:r>
              <a:rPr lang="en-US" b="1" dirty="0">
                <a:latin typeface="Calibri" panose="020F0502020204030204" pitchFamily="34" charset="0"/>
              </a:rPr>
              <a:t>, Stroh etc.)</a:t>
            </a:r>
          </a:p>
        </p:txBody>
      </p:sp>
      <p:sp>
        <p:nvSpPr>
          <p:cNvPr id="283735" name="AutoShape 87"/>
          <p:cNvSpPr>
            <a:spLocks noChangeArrowheads="1"/>
          </p:cNvSpPr>
          <p:nvPr/>
        </p:nvSpPr>
        <p:spPr bwMode="auto">
          <a:xfrm>
            <a:off x="749300" y="4618038"/>
            <a:ext cx="596900" cy="520700"/>
          </a:xfrm>
          <a:prstGeom prst="rightArrow">
            <a:avLst>
              <a:gd name="adj1" fmla="val 50000"/>
              <a:gd name="adj2" fmla="val 57322"/>
            </a:avLst>
          </a:prstGeom>
          <a:solidFill>
            <a:schemeClr val="bg2">
              <a:lumMod val="25000"/>
            </a:schemeClr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de-DE">
              <a:solidFill>
                <a:schemeClr val="bg1"/>
              </a:solidFill>
            </a:endParaRPr>
          </a:p>
        </p:txBody>
      </p:sp>
      <p:sp>
        <p:nvSpPr>
          <p:cNvPr id="283736" name="Rectangle 88"/>
          <p:cNvSpPr>
            <a:spLocks noChangeArrowheads="1"/>
          </p:cNvSpPr>
          <p:nvPr/>
        </p:nvSpPr>
        <p:spPr bwMode="auto">
          <a:xfrm>
            <a:off x="1615380" y="4525045"/>
            <a:ext cx="7277100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b="1" dirty="0">
                <a:latin typeface="Calibri" panose="020F0502020204030204" pitchFamily="34" charset="0"/>
              </a:rPr>
              <a:t>zur </a:t>
            </a:r>
            <a:r>
              <a:rPr lang="en-US" b="1" dirty="0" err="1">
                <a:latin typeface="Calibri" panose="020F0502020204030204" pitchFamily="34" charset="0"/>
              </a:rPr>
              <a:t>Feuchteregulierung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werden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bei</a:t>
            </a:r>
            <a:r>
              <a:rPr lang="en-US" b="1" dirty="0">
                <a:latin typeface="Calibri" panose="020F0502020204030204" pitchFamily="34" charset="0"/>
              </a:rPr>
              <a:t> der </a:t>
            </a:r>
            <a:r>
              <a:rPr lang="en-US" b="1" dirty="0" err="1">
                <a:latin typeface="Calibri" panose="020F0502020204030204" pitchFamily="34" charset="0"/>
              </a:rPr>
              <a:t>Kompostierung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neben</a:t>
            </a:r>
            <a:r>
              <a:rPr lang="en-US" b="1" dirty="0">
                <a:latin typeface="Calibri" panose="020F0502020204030204" pitchFamily="34" charset="0"/>
              </a:rPr>
              <a:t> Wasser </a:t>
            </a:r>
            <a:r>
              <a:rPr lang="en-US" b="1" dirty="0" err="1">
                <a:latin typeface="Calibri" panose="020F0502020204030204" pitchFamily="34" charset="0"/>
              </a:rPr>
              <a:t>fallweise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auch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Jauche</a:t>
            </a:r>
            <a:r>
              <a:rPr lang="en-US" b="1" dirty="0">
                <a:latin typeface="Calibri" panose="020F0502020204030204" pitchFamily="34" charset="0"/>
              </a:rPr>
              <a:t> und/</a:t>
            </a:r>
            <a:r>
              <a:rPr lang="en-US" b="1" dirty="0" err="1">
                <a:latin typeface="Calibri" panose="020F0502020204030204" pitchFamily="34" charset="0"/>
              </a:rPr>
              <a:t>oder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Gülle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verwendet</a:t>
            </a:r>
            <a:r>
              <a:rPr lang="en-US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51520" y="162818"/>
            <a:ext cx="864096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Wirtschaftsdüngerarten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6526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7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3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7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733" grpId="0" autoUpdateAnimBg="0"/>
      <p:bldP spid="283734" grpId="0" autoUpdateAnimBg="0"/>
      <p:bldP spid="283735" grpId="0" animBg="1" autoUpdateAnimBg="0"/>
      <p:bldP spid="28373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 descr="\\storage02\institut2\Gruenland\Heidi\Zeitgemäße Grünlandbewirtschaftung\3. Auflage 2018\Verwendete Bilder\Bild 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62227"/>
            <a:ext cx="7198886" cy="46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82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323528" y="332656"/>
            <a:ext cx="8568952" cy="720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Bodengehalte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im 50-jährigen Wirtschaftsdünger-Vergleich der HBLFA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Raumberg-Gumpenstein</a:t>
            </a:r>
            <a:endParaRPr lang="de-AT" sz="2000" dirty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77286"/>
              </p:ext>
            </p:extLst>
          </p:nvPr>
        </p:nvGraphicFramePr>
        <p:xfrm>
          <a:off x="899594" y="2060848"/>
          <a:ext cx="7454121" cy="280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707"/>
                <a:gridCol w="2484707"/>
                <a:gridCol w="2484707"/>
              </a:tblGrid>
              <a:tr h="561662">
                <a:tc>
                  <a:txBody>
                    <a:bodyPr/>
                    <a:lstStyle/>
                    <a:p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Rindergülle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Stallmist + Jauche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de-AT" dirty="0" smtClean="0"/>
                        <a:t>pH-Wert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5,4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5,7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de-AT" dirty="0" smtClean="0"/>
                        <a:t>P mg/kg FB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66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88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de-AT" dirty="0" smtClean="0"/>
                        <a:t>K mg/kg FB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143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169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de-AT" dirty="0" smtClean="0"/>
                        <a:t>Humusgehalt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7,4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7,6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841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51520" y="188640"/>
            <a:ext cx="8712968" cy="720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Pflanzenbestand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im 50-jährigen Wirtschaftsdünger-Vergleich der HBLFA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Raumberg-Gumpenstein</a:t>
            </a:r>
            <a:endParaRPr lang="de-AT" sz="2000" dirty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209689"/>
              </p:ext>
            </p:extLst>
          </p:nvPr>
        </p:nvGraphicFramePr>
        <p:xfrm>
          <a:off x="395536" y="2276872"/>
          <a:ext cx="8280921" cy="217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544004">
                <a:tc>
                  <a:txBody>
                    <a:bodyPr/>
                    <a:lstStyle/>
                    <a:p>
                      <a:pPr algn="ctr"/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Gülle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Stallmist</a:t>
                      </a:r>
                      <a:r>
                        <a:rPr lang="de-AT" baseline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+ Jauche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44004">
                <a:tc>
                  <a:txBody>
                    <a:bodyPr/>
                    <a:lstStyle/>
                    <a:p>
                      <a:r>
                        <a:rPr lang="de-AT" dirty="0" smtClean="0"/>
                        <a:t>Gräseranteil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59 %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56 %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4004">
                <a:tc>
                  <a:txBody>
                    <a:bodyPr/>
                    <a:lstStyle/>
                    <a:p>
                      <a:r>
                        <a:rPr lang="de-AT" dirty="0" smtClean="0"/>
                        <a:t>Kräuteranteil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33 %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33 %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4004">
                <a:tc>
                  <a:txBody>
                    <a:bodyPr/>
                    <a:lstStyle/>
                    <a:p>
                      <a:r>
                        <a:rPr lang="de-AT" dirty="0" smtClean="0"/>
                        <a:t>Leguminosen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8 %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11 %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16456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323528" y="260648"/>
            <a:ext cx="8424936" cy="792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Trockenmasse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Jahresertrag in t/ha im 50-jährigen Wirtschaftsdünger-Vergleich der HBLFA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Raumberg-Gumpenstein</a:t>
            </a:r>
            <a:endParaRPr lang="de-AT" sz="2000" dirty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01193"/>
              </p:ext>
            </p:extLst>
          </p:nvPr>
        </p:nvGraphicFramePr>
        <p:xfrm>
          <a:off x="539552" y="2060848"/>
          <a:ext cx="8208912" cy="29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989368">
                <a:tc>
                  <a:txBody>
                    <a:bodyPr/>
                    <a:lstStyle/>
                    <a:p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in t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REL %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989368">
                <a:tc>
                  <a:txBody>
                    <a:bodyPr/>
                    <a:lstStyle/>
                    <a:p>
                      <a:r>
                        <a:rPr lang="de-AT" dirty="0" smtClean="0"/>
                        <a:t>Rindergülle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6,59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89368">
                <a:tc>
                  <a:txBody>
                    <a:bodyPr/>
                    <a:lstStyle/>
                    <a:p>
                      <a:r>
                        <a:rPr lang="de-AT" dirty="0" smtClean="0"/>
                        <a:t>Stallmist</a:t>
                      </a:r>
                      <a:r>
                        <a:rPr lang="de-AT" baseline="0" dirty="0" smtClean="0"/>
                        <a:t> + Jauche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6,91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105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059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71296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Schwefeleinträge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und -entzüge bei unterschiedlicher Intensität </a:t>
            </a:r>
            <a:endParaRPr lang="de-AT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AT" sz="12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</a:rPr>
              <a:t>Buchgraber und </a:t>
            </a:r>
            <a:r>
              <a:rPr lang="de-AT" sz="1200" b="1" dirty="0" err="1">
                <a:solidFill>
                  <a:schemeClr val="bg2">
                    <a:lumMod val="25000"/>
                  </a:schemeClr>
                </a:solidFill>
              </a:rPr>
              <a:t>Wisthaler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</a:rPr>
              <a:t>, 2014</a:t>
            </a:r>
            <a:r>
              <a:rPr lang="de-AT" sz="12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0" y="1196752"/>
            <a:ext cx="782104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90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86552" cy="37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51520" y="188640"/>
            <a:ext cx="8712968" cy="7200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Geschlossene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Kreisläufe mit kreislauf- und systemrelevanten Zu- und Abfuhren in Grünland- und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Viehwirtschaftsbetrieben</a:t>
            </a:r>
            <a:endParaRPr lang="de-AT" sz="2000" b="1" dirty="0">
              <a:solidFill>
                <a:schemeClr val="bg2">
                  <a:lumMod val="25000"/>
                </a:schemeClr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52034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60" descr="npo00002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"/>
          <a:stretch>
            <a:fillRect/>
          </a:stretch>
        </p:blipFill>
        <p:spPr bwMode="auto">
          <a:xfrm>
            <a:off x="1115616" y="1772817"/>
            <a:ext cx="6912768" cy="388843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07504" y="188640"/>
            <a:ext cx="8928992" cy="3994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Bewirtschaftungsintensität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und Auswirkungen auf die Nährstoffbilanz im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Betrieb</a:t>
            </a:r>
            <a:endParaRPr lang="de-AT" sz="2000" dirty="0">
              <a:solidFill>
                <a:schemeClr val="bg2">
                  <a:lumMod val="25000"/>
                </a:schemeClr>
              </a:solidFill>
              <a:effectLst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 </a:t>
            </a:r>
            <a:endParaRPr lang="de-AT" sz="2000" dirty="0">
              <a:solidFill>
                <a:schemeClr val="bg2">
                  <a:lumMod val="2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7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9" y="2860494"/>
            <a:ext cx="3024336" cy="1946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365288" y="188640"/>
            <a:ext cx="8383176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1323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1323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1323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1323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1323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1323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1323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1323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13232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de-AT" sz="2000" kern="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Geschlossene und offene Kreislaufsysteme in der Bewirtschaftung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68" y="2775279"/>
            <a:ext cx="2715702" cy="17879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ch unten gekrümmter Pfeil 4"/>
          <p:cNvSpPr/>
          <p:nvPr/>
        </p:nvSpPr>
        <p:spPr>
          <a:xfrm rot="18526364">
            <a:off x="245386" y="3319963"/>
            <a:ext cx="1228778" cy="275438"/>
          </a:xfrm>
          <a:prstGeom prst="curved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 rot="18480783">
            <a:off x="-141147" y="2018252"/>
            <a:ext cx="2620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AT" dirty="0" smtClean="0"/>
              <a:t>+ 10 %  Futter, Dünger und Mineralstoffe</a:t>
            </a:r>
            <a:endParaRPr lang="de-AT" dirty="0"/>
          </a:p>
        </p:txBody>
      </p:sp>
      <p:sp>
        <p:nvSpPr>
          <p:cNvPr id="7" name="Nach oben gekrümmter Pfeil 6"/>
          <p:cNvSpPr/>
          <p:nvPr/>
        </p:nvSpPr>
        <p:spPr>
          <a:xfrm rot="18918109">
            <a:off x="2873103" y="4241892"/>
            <a:ext cx="1245165" cy="363609"/>
          </a:xfrm>
          <a:prstGeom prst="curved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79712" y="4693594"/>
            <a:ext cx="2620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AT" dirty="0" smtClean="0"/>
              <a:t>- 10 %  über Verkauf von Milch, Fleisch und Zucht</a:t>
            </a:r>
            <a:endParaRPr lang="de-AT" dirty="0"/>
          </a:p>
        </p:txBody>
      </p:sp>
      <p:sp>
        <p:nvSpPr>
          <p:cNvPr id="9" name="Nach unten gekrümmter Pfeil 8"/>
          <p:cNvSpPr/>
          <p:nvPr/>
        </p:nvSpPr>
        <p:spPr>
          <a:xfrm rot="18526364">
            <a:off x="4809772" y="2675435"/>
            <a:ext cx="1228778" cy="275438"/>
          </a:xfrm>
          <a:prstGeom prst="curved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9594771">
            <a:off x="4723977" y="1622135"/>
            <a:ext cx="2620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AT" dirty="0" smtClean="0"/>
              <a:t>+ 20 bis 50 % Futter, Dünger und Mineralstoffe</a:t>
            </a:r>
            <a:endParaRPr lang="de-AT" dirty="0"/>
          </a:p>
        </p:txBody>
      </p:sp>
      <p:sp>
        <p:nvSpPr>
          <p:cNvPr id="11" name="Nach oben gekrümmter Pfeil 10"/>
          <p:cNvSpPr/>
          <p:nvPr/>
        </p:nvSpPr>
        <p:spPr>
          <a:xfrm rot="19540269">
            <a:off x="7972305" y="3207035"/>
            <a:ext cx="1245165" cy="363609"/>
          </a:xfrm>
          <a:prstGeom prst="curved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32298" y="2295251"/>
            <a:ext cx="2620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AT" dirty="0" smtClean="0"/>
              <a:t>- 15 % über Verkauf von Milch, Fleisch und Zucht</a:t>
            </a:r>
            <a:endParaRPr lang="de-AT" dirty="0"/>
          </a:p>
        </p:txBody>
      </p:sp>
      <p:sp>
        <p:nvSpPr>
          <p:cNvPr id="13" name="Nach unten gekrümmter Pfeil 12"/>
          <p:cNvSpPr/>
          <p:nvPr/>
        </p:nvSpPr>
        <p:spPr>
          <a:xfrm rot="4290838">
            <a:off x="7887521" y="4228167"/>
            <a:ext cx="1234715" cy="288032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10719" y="4806168"/>
            <a:ext cx="26200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AT" dirty="0" smtClean="0"/>
              <a:t>- 35 % über WD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251520" y="5391768"/>
            <a:ext cx="36230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AT" sz="2200" b="1" dirty="0" smtClean="0"/>
              <a:t>geschlossener Kreislauf ohne Gefahr von Umweltschäden</a:t>
            </a:r>
            <a:endParaRPr lang="de-AT" sz="22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292080" y="5129333"/>
            <a:ext cx="3623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AT" sz="2200" b="1" dirty="0" smtClean="0"/>
              <a:t>offener Kreislauf mit Überfrachtung des Bodens mit Nährstoffen (Nitrat)</a:t>
            </a:r>
            <a:endParaRPr lang="de-AT" sz="22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22" y="6143048"/>
            <a:ext cx="1060864" cy="59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059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38198" cy="43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07504" y="188640"/>
            <a:ext cx="8928992" cy="7920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Wasserlösliche Phosphorgehalte  im Oberboden (0 – 10 cm) von Wiesen und Weiden in Österreich im Jahre 2015 </a:t>
            </a:r>
            <a:r>
              <a:rPr lang="de-AT" sz="12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(Bohner et. al, 2014)</a:t>
            </a:r>
            <a:endParaRPr lang="de-AT" sz="1200" dirty="0">
              <a:solidFill>
                <a:schemeClr val="bg2">
                  <a:lumMod val="25000"/>
                </a:schemeClr>
              </a:solidFill>
              <a:effectLst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rPr>
              <a:t> </a:t>
            </a:r>
            <a:endParaRPr lang="de-AT" sz="2000" dirty="0">
              <a:solidFill>
                <a:schemeClr val="bg2">
                  <a:lumMod val="25000"/>
                </a:schemeClr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62444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658" name="Group 2"/>
          <p:cNvGrpSpPr>
            <a:grpSpLocks/>
          </p:cNvGrpSpPr>
          <p:nvPr/>
        </p:nvGrpSpPr>
        <p:grpSpPr bwMode="auto">
          <a:xfrm>
            <a:off x="1095375" y="1192079"/>
            <a:ext cx="6953250" cy="4762500"/>
            <a:chOff x="478" y="1055"/>
            <a:chExt cx="4380" cy="3000"/>
          </a:xfrm>
        </p:grpSpPr>
        <p:sp>
          <p:nvSpPr>
            <p:cNvPr id="64516" name="Rectangle 7"/>
            <p:cNvSpPr>
              <a:spLocks noChangeArrowheads="1"/>
            </p:cNvSpPr>
            <p:nvPr/>
          </p:nvSpPr>
          <p:spPr bwMode="auto">
            <a:xfrm>
              <a:off x="757" y="3471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50</a:t>
              </a:r>
            </a:p>
          </p:txBody>
        </p:sp>
        <p:sp>
          <p:nvSpPr>
            <p:cNvPr id="64517" name="Line 8"/>
            <p:cNvSpPr>
              <a:spLocks noChangeShapeType="1"/>
            </p:cNvSpPr>
            <p:nvPr/>
          </p:nvSpPr>
          <p:spPr bwMode="auto">
            <a:xfrm>
              <a:off x="1085" y="1164"/>
              <a:ext cx="0" cy="24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18" name="Line 9"/>
            <p:cNvSpPr>
              <a:spLocks noChangeShapeType="1"/>
            </p:cNvSpPr>
            <p:nvPr/>
          </p:nvSpPr>
          <p:spPr bwMode="auto">
            <a:xfrm>
              <a:off x="1065" y="3579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19" name="Line 10"/>
            <p:cNvSpPr>
              <a:spLocks noChangeShapeType="1"/>
            </p:cNvSpPr>
            <p:nvPr/>
          </p:nvSpPr>
          <p:spPr bwMode="auto">
            <a:xfrm>
              <a:off x="1065" y="3338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20" name="Line 11"/>
            <p:cNvSpPr>
              <a:spLocks noChangeShapeType="1"/>
            </p:cNvSpPr>
            <p:nvPr/>
          </p:nvSpPr>
          <p:spPr bwMode="auto">
            <a:xfrm>
              <a:off x="1065" y="3096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21" name="Line 12"/>
            <p:cNvSpPr>
              <a:spLocks noChangeShapeType="1"/>
            </p:cNvSpPr>
            <p:nvPr/>
          </p:nvSpPr>
          <p:spPr bwMode="auto">
            <a:xfrm>
              <a:off x="1065" y="2854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22" name="Line 13"/>
            <p:cNvSpPr>
              <a:spLocks noChangeShapeType="1"/>
            </p:cNvSpPr>
            <p:nvPr/>
          </p:nvSpPr>
          <p:spPr bwMode="auto">
            <a:xfrm>
              <a:off x="1065" y="2612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23" name="Line 14"/>
            <p:cNvSpPr>
              <a:spLocks noChangeShapeType="1"/>
            </p:cNvSpPr>
            <p:nvPr/>
          </p:nvSpPr>
          <p:spPr bwMode="auto">
            <a:xfrm>
              <a:off x="1065" y="2371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24" name="Line 15"/>
            <p:cNvSpPr>
              <a:spLocks noChangeShapeType="1"/>
            </p:cNvSpPr>
            <p:nvPr/>
          </p:nvSpPr>
          <p:spPr bwMode="auto">
            <a:xfrm>
              <a:off x="1065" y="2130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25" name="Line 16"/>
            <p:cNvSpPr>
              <a:spLocks noChangeShapeType="1"/>
            </p:cNvSpPr>
            <p:nvPr/>
          </p:nvSpPr>
          <p:spPr bwMode="auto">
            <a:xfrm>
              <a:off x="1065" y="1888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26" name="Line 17"/>
            <p:cNvSpPr>
              <a:spLocks noChangeShapeType="1"/>
            </p:cNvSpPr>
            <p:nvPr/>
          </p:nvSpPr>
          <p:spPr bwMode="auto">
            <a:xfrm>
              <a:off x="1065" y="1647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27" name="Line 18"/>
            <p:cNvSpPr>
              <a:spLocks noChangeShapeType="1"/>
            </p:cNvSpPr>
            <p:nvPr/>
          </p:nvSpPr>
          <p:spPr bwMode="auto">
            <a:xfrm>
              <a:off x="1065" y="1405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28" name="Line 19"/>
            <p:cNvSpPr>
              <a:spLocks noChangeShapeType="1"/>
            </p:cNvSpPr>
            <p:nvPr/>
          </p:nvSpPr>
          <p:spPr bwMode="auto">
            <a:xfrm>
              <a:off x="1065" y="1164"/>
              <a:ext cx="3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29" name="Line 20"/>
            <p:cNvSpPr>
              <a:spLocks noChangeShapeType="1"/>
            </p:cNvSpPr>
            <p:nvPr/>
          </p:nvSpPr>
          <p:spPr bwMode="auto">
            <a:xfrm>
              <a:off x="1085" y="3579"/>
              <a:ext cx="37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30" name="Line 21"/>
            <p:cNvSpPr>
              <a:spLocks noChangeShapeType="1"/>
            </p:cNvSpPr>
            <p:nvPr/>
          </p:nvSpPr>
          <p:spPr bwMode="auto">
            <a:xfrm flipV="1">
              <a:off x="1085" y="3560"/>
              <a:ext cx="0" cy="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31" name="Line 22"/>
            <p:cNvSpPr>
              <a:spLocks noChangeShapeType="1"/>
            </p:cNvSpPr>
            <p:nvPr/>
          </p:nvSpPr>
          <p:spPr bwMode="auto">
            <a:xfrm flipV="1">
              <a:off x="4858" y="3560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4532" name="Rectangle 23"/>
            <p:cNvSpPr>
              <a:spLocks noChangeArrowheads="1"/>
            </p:cNvSpPr>
            <p:nvPr/>
          </p:nvSpPr>
          <p:spPr bwMode="auto">
            <a:xfrm>
              <a:off x="757" y="3229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55</a:t>
              </a:r>
            </a:p>
          </p:txBody>
        </p:sp>
        <p:sp>
          <p:nvSpPr>
            <p:cNvPr id="64533" name="Rectangle 24"/>
            <p:cNvSpPr>
              <a:spLocks noChangeArrowheads="1"/>
            </p:cNvSpPr>
            <p:nvPr/>
          </p:nvSpPr>
          <p:spPr bwMode="auto">
            <a:xfrm>
              <a:off x="757" y="2987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60</a:t>
              </a:r>
            </a:p>
          </p:txBody>
        </p:sp>
        <p:sp>
          <p:nvSpPr>
            <p:cNvPr id="64534" name="Rectangle 25"/>
            <p:cNvSpPr>
              <a:spLocks noChangeArrowheads="1"/>
            </p:cNvSpPr>
            <p:nvPr/>
          </p:nvSpPr>
          <p:spPr bwMode="auto">
            <a:xfrm>
              <a:off x="757" y="2746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65</a:t>
              </a:r>
            </a:p>
          </p:txBody>
        </p:sp>
        <p:sp>
          <p:nvSpPr>
            <p:cNvPr id="64535" name="Rectangle 26"/>
            <p:cNvSpPr>
              <a:spLocks noChangeArrowheads="1"/>
            </p:cNvSpPr>
            <p:nvPr/>
          </p:nvSpPr>
          <p:spPr bwMode="auto">
            <a:xfrm>
              <a:off x="757" y="2504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70</a:t>
              </a:r>
            </a:p>
          </p:txBody>
        </p:sp>
        <p:sp>
          <p:nvSpPr>
            <p:cNvPr id="64536" name="Rectangle 27"/>
            <p:cNvSpPr>
              <a:spLocks noChangeArrowheads="1"/>
            </p:cNvSpPr>
            <p:nvPr/>
          </p:nvSpPr>
          <p:spPr bwMode="auto">
            <a:xfrm>
              <a:off x="757" y="2263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75</a:t>
              </a:r>
            </a:p>
          </p:txBody>
        </p:sp>
        <p:sp>
          <p:nvSpPr>
            <p:cNvPr id="64537" name="Rectangle 28"/>
            <p:cNvSpPr>
              <a:spLocks noChangeArrowheads="1"/>
            </p:cNvSpPr>
            <p:nvPr/>
          </p:nvSpPr>
          <p:spPr bwMode="auto">
            <a:xfrm>
              <a:off x="757" y="2022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80</a:t>
              </a:r>
            </a:p>
          </p:txBody>
        </p:sp>
        <p:sp>
          <p:nvSpPr>
            <p:cNvPr id="64538" name="Rectangle 29"/>
            <p:cNvSpPr>
              <a:spLocks noChangeArrowheads="1"/>
            </p:cNvSpPr>
            <p:nvPr/>
          </p:nvSpPr>
          <p:spPr bwMode="auto">
            <a:xfrm>
              <a:off x="757" y="1780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85</a:t>
              </a:r>
            </a:p>
          </p:txBody>
        </p:sp>
        <p:sp>
          <p:nvSpPr>
            <p:cNvPr id="64539" name="Rectangle 30"/>
            <p:cNvSpPr>
              <a:spLocks noChangeArrowheads="1"/>
            </p:cNvSpPr>
            <p:nvPr/>
          </p:nvSpPr>
          <p:spPr bwMode="auto">
            <a:xfrm>
              <a:off x="757" y="1539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90</a:t>
              </a:r>
            </a:p>
          </p:txBody>
        </p:sp>
        <p:sp>
          <p:nvSpPr>
            <p:cNvPr id="64540" name="Rectangle 31"/>
            <p:cNvSpPr>
              <a:spLocks noChangeArrowheads="1"/>
            </p:cNvSpPr>
            <p:nvPr/>
          </p:nvSpPr>
          <p:spPr bwMode="auto">
            <a:xfrm>
              <a:off x="757" y="1297"/>
              <a:ext cx="2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95</a:t>
              </a:r>
            </a:p>
          </p:txBody>
        </p:sp>
        <p:sp>
          <p:nvSpPr>
            <p:cNvPr id="64541" name="Rectangle 32"/>
            <p:cNvSpPr>
              <a:spLocks noChangeArrowheads="1"/>
            </p:cNvSpPr>
            <p:nvPr/>
          </p:nvSpPr>
          <p:spPr bwMode="auto">
            <a:xfrm>
              <a:off x="674" y="1055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64542" name="Rectangle 33"/>
            <p:cNvSpPr>
              <a:spLocks noChangeArrowheads="1"/>
            </p:cNvSpPr>
            <p:nvPr/>
          </p:nvSpPr>
          <p:spPr bwMode="auto">
            <a:xfrm rot="-5400000">
              <a:off x="-494" y="2242"/>
              <a:ext cx="21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Ertrag in dt TM/ha und Jahr</a:t>
              </a:r>
            </a:p>
          </p:txBody>
        </p:sp>
        <p:grpSp>
          <p:nvGrpSpPr>
            <p:cNvPr id="64543" name="Group 34"/>
            <p:cNvGrpSpPr>
              <a:grpSpLocks/>
            </p:cNvGrpSpPr>
            <p:nvPr/>
          </p:nvGrpSpPr>
          <p:grpSpPr bwMode="auto">
            <a:xfrm>
              <a:off x="1143" y="3613"/>
              <a:ext cx="3592" cy="442"/>
              <a:chOff x="1143" y="3613"/>
              <a:chExt cx="3592" cy="442"/>
            </a:xfrm>
          </p:grpSpPr>
          <p:sp>
            <p:nvSpPr>
              <p:cNvPr id="64556" name="Rectangle 35"/>
              <p:cNvSpPr>
                <a:spLocks noChangeArrowheads="1"/>
              </p:cNvSpPr>
              <p:nvPr/>
            </p:nvSpPr>
            <p:spPr bwMode="auto">
              <a:xfrm>
                <a:off x="1143" y="3709"/>
                <a:ext cx="11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000000"/>
                    </a:solidFill>
                    <a:latin typeface="Arial" charset="0"/>
                  </a:rPr>
                  <a:t>konventionell</a:t>
                </a:r>
              </a:p>
            </p:txBody>
          </p:sp>
          <p:sp>
            <p:nvSpPr>
              <p:cNvPr id="64557" name="Rectangle 36"/>
              <p:cNvSpPr>
                <a:spLocks noChangeArrowheads="1"/>
              </p:cNvSpPr>
              <p:nvPr/>
            </p:nvSpPr>
            <p:spPr bwMode="auto">
              <a:xfrm>
                <a:off x="2523" y="3613"/>
                <a:ext cx="93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000000"/>
                    </a:solidFill>
                    <a:latin typeface="Arial" charset="0"/>
                  </a:rPr>
                  <a:t>organisch-</a:t>
                </a:r>
              </a:p>
              <a:p>
                <a:pPr algn="ctr" eaLnBrk="0" hangingPunct="0"/>
                <a:r>
                  <a:rPr lang="en-US" sz="2000" b="1">
                    <a:solidFill>
                      <a:srgbClr val="000000"/>
                    </a:solidFill>
                    <a:latin typeface="Arial" charset="0"/>
                  </a:rPr>
                  <a:t>biologisch</a:t>
                </a:r>
              </a:p>
            </p:txBody>
          </p:sp>
          <p:sp>
            <p:nvSpPr>
              <p:cNvPr id="64558" name="Rectangle 37"/>
              <p:cNvSpPr>
                <a:spLocks noChangeArrowheads="1"/>
              </p:cNvSpPr>
              <p:nvPr/>
            </p:nvSpPr>
            <p:spPr bwMode="auto">
              <a:xfrm>
                <a:off x="3766" y="3613"/>
                <a:ext cx="969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2000" b="1">
                    <a:solidFill>
                      <a:srgbClr val="000000"/>
                    </a:solidFill>
                    <a:latin typeface="Arial" charset="0"/>
                  </a:rPr>
                  <a:t>biologisch-</a:t>
                </a:r>
              </a:p>
              <a:p>
                <a:pPr algn="ctr" eaLnBrk="0" hangingPunct="0"/>
                <a:r>
                  <a:rPr lang="en-US" sz="2000" b="1">
                    <a:solidFill>
                      <a:srgbClr val="000000"/>
                    </a:solidFill>
                    <a:latin typeface="Arial" charset="0"/>
                  </a:rPr>
                  <a:t>dynamisch</a:t>
                </a:r>
              </a:p>
            </p:txBody>
          </p:sp>
        </p:grpSp>
        <p:grpSp>
          <p:nvGrpSpPr>
            <p:cNvPr id="64544" name="Group 38"/>
            <p:cNvGrpSpPr>
              <a:grpSpLocks/>
            </p:cNvGrpSpPr>
            <p:nvPr/>
          </p:nvGrpSpPr>
          <p:grpSpPr bwMode="auto">
            <a:xfrm>
              <a:off x="1858" y="1165"/>
              <a:ext cx="703" cy="250"/>
              <a:chOff x="1858" y="1165"/>
              <a:chExt cx="703" cy="250"/>
            </a:xfrm>
          </p:grpSpPr>
          <p:sp>
            <p:nvSpPr>
              <p:cNvPr id="64554" name="Rectangle 39"/>
              <p:cNvSpPr>
                <a:spLocks noChangeArrowheads="1"/>
              </p:cNvSpPr>
              <p:nvPr/>
            </p:nvSpPr>
            <p:spPr bwMode="auto">
              <a:xfrm>
                <a:off x="1858" y="1208"/>
                <a:ext cx="132" cy="132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45791" dir="19578596" algn="ctr" rotWithShape="0">
                  <a:srgbClr val="FF66FF"/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555" name="Rectangle 40"/>
              <p:cNvSpPr>
                <a:spLocks noChangeArrowheads="1"/>
              </p:cNvSpPr>
              <p:nvPr/>
            </p:nvSpPr>
            <p:spPr bwMode="auto">
              <a:xfrm>
                <a:off x="2046" y="1165"/>
                <a:ext cx="515" cy="25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 b="1" dirty="0" err="1">
                    <a:solidFill>
                      <a:srgbClr val="000000"/>
                    </a:solidFill>
                    <a:latin typeface="Arial" charset="0"/>
                  </a:rPr>
                  <a:t>Gülle</a:t>
                </a:r>
                <a:endParaRPr lang="en-US" sz="20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4545" name="Freeform 41"/>
            <p:cNvSpPr>
              <a:spLocks/>
            </p:cNvSpPr>
            <p:nvPr/>
          </p:nvSpPr>
          <p:spPr bwMode="auto">
            <a:xfrm>
              <a:off x="1353" y="2029"/>
              <a:ext cx="361" cy="1539"/>
            </a:xfrm>
            <a:custGeom>
              <a:avLst/>
              <a:gdLst>
                <a:gd name="T0" fmla="*/ 0 w 361"/>
                <a:gd name="T1" fmla="*/ 0 h 1539"/>
                <a:gd name="T2" fmla="*/ 360 w 361"/>
                <a:gd name="T3" fmla="*/ 0 h 1539"/>
                <a:gd name="T4" fmla="*/ 360 w 361"/>
                <a:gd name="T5" fmla="*/ 1538 h 1539"/>
                <a:gd name="T6" fmla="*/ 0 w 361"/>
                <a:gd name="T7" fmla="*/ 1538 h 1539"/>
                <a:gd name="T8" fmla="*/ 0 w 361"/>
                <a:gd name="T9" fmla="*/ 0 h 1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1539">
                  <a:moveTo>
                    <a:pt x="0" y="0"/>
                  </a:moveTo>
                  <a:lnTo>
                    <a:pt x="360" y="0"/>
                  </a:lnTo>
                  <a:lnTo>
                    <a:pt x="360" y="1538"/>
                  </a:lnTo>
                  <a:lnTo>
                    <a:pt x="0" y="1538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40161" dir="20493903" algn="ctr" rotWithShape="0">
                <a:srgbClr val="FF66FF"/>
              </a:outerShdw>
            </a:effectLst>
          </p:spPr>
          <p:txBody>
            <a:bodyPr/>
            <a:lstStyle/>
            <a:p>
              <a:endParaRPr lang="de-AT"/>
            </a:p>
          </p:txBody>
        </p:sp>
        <p:sp>
          <p:nvSpPr>
            <p:cNvPr id="64546" name="Freeform 42"/>
            <p:cNvSpPr>
              <a:spLocks/>
            </p:cNvSpPr>
            <p:nvPr/>
          </p:nvSpPr>
          <p:spPr bwMode="auto">
            <a:xfrm>
              <a:off x="2611" y="2039"/>
              <a:ext cx="362" cy="1529"/>
            </a:xfrm>
            <a:custGeom>
              <a:avLst/>
              <a:gdLst>
                <a:gd name="T0" fmla="*/ 0 w 361"/>
                <a:gd name="T1" fmla="*/ 0 h 1529"/>
                <a:gd name="T2" fmla="*/ 361 w 361"/>
                <a:gd name="T3" fmla="*/ 0 h 1529"/>
                <a:gd name="T4" fmla="*/ 361 w 361"/>
                <a:gd name="T5" fmla="*/ 1528 h 1529"/>
                <a:gd name="T6" fmla="*/ 0 w 361"/>
                <a:gd name="T7" fmla="*/ 1528 h 1529"/>
                <a:gd name="T8" fmla="*/ 0 w 361"/>
                <a:gd name="T9" fmla="*/ 0 h 1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1529">
                  <a:moveTo>
                    <a:pt x="0" y="0"/>
                  </a:moveTo>
                  <a:lnTo>
                    <a:pt x="360" y="0"/>
                  </a:lnTo>
                  <a:lnTo>
                    <a:pt x="360" y="1528"/>
                  </a:lnTo>
                  <a:lnTo>
                    <a:pt x="0" y="1528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40161" dir="20493903" algn="ctr" rotWithShape="0">
                <a:srgbClr val="FF66FF"/>
              </a:outerShdw>
            </a:effectLst>
          </p:spPr>
          <p:txBody>
            <a:bodyPr/>
            <a:lstStyle/>
            <a:p>
              <a:endParaRPr lang="de-AT"/>
            </a:p>
          </p:txBody>
        </p:sp>
        <p:sp>
          <p:nvSpPr>
            <p:cNvPr id="64547" name="Freeform 43"/>
            <p:cNvSpPr>
              <a:spLocks/>
            </p:cNvSpPr>
            <p:nvPr/>
          </p:nvSpPr>
          <p:spPr bwMode="auto">
            <a:xfrm>
              <a:off x="3869" y="2083"/>
              <a:ext cx="361" cy="1485"/>
            </a:xfrm>
            <a:custGeom>
              <a:avLst/>
              <a:gdLst>
                <a:gd name="T0" fmla="*/ 0 w 361"/>
                <a:gd name="T1" fmla="*/ 0 h 1485"/>
                <a:gd name="T2" fmla="*/ 360 w 361"/>
                <a:gd name="T3" fmla="*/ 0 h 1485"/>
                <a:gd name="T4" fmla="*/ 360 w 361"/>
                <a:gd name="T5" fmla="*/ 1484 h 1485"/>
                <a:gd name="T6" fmla="*/ 0 w 361"/>
                <a:gd name="T7" fmla="*/ 1484 h 1485"/>
                <a:gd name="T8" fmla="*/ 0 w 361"/>
                <a:gd name="T9" fmla="*/ 0 h 1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1485">
                  <a:moveTo>
                    <a:pt x="0" y="0"/>
                  </a:moveTo>
                  <a:lnTo>
                    <a:pt x="360" y="0"/>
                  </a:lnTo>
                  <a:lnTo>
                    <a:pt x="360" y="1484"/>
                  </a:lnTo>
                  <a:lnTo>
                    <a:pt x="0" y="1484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40161" dir="20493903" algn="ctr" rotWithShape="0">
                <a:srgbClr val="FF66FF"/>
              </a:outerShdw>
            </a:effectLst>
          </p:spPr>
          <p:txBody>
            <a:bodyPr/>
            <a:lstStyle/>
            <a:p>
              <a:endParaRPr lang="de-AT"/>
            </a:p>
          </p:txBody>
        </p:sp>
        <p:grpSp>
          <p:nvGrpSpPr>
            <p:cNvPr id="64548" name="Group 44"/>
            <p:cNvGrpSpPr>
              <a:grpSpLocks/>
            </p:cNvGrpSpPr>
            <p:nvPr/>
          </p:nvGrpSpPr>
          <p:grpSpPr bwMode="auto">
            <a:xfrm>
              <a:off x="2951" y="1165"/>
              <a:ext cx="1738" cy="250"/>
              <a:chOff x="2951" y="1165"/>
              <a:chExt cx="1738" cy="250"/>
            </a:xfrm>
          </p:grpSpPr>
          <p:sp>
            <p:nvSpPr>
              <p:cNvPr id="64552" name="Rectangle 45"/>
              <p:cNvSpPr>
                <a:spLocks noChangeArrowheads="1"/>
              </p:cNvSpPr>
              <p:nvPr/>
            </p:nvSpPr>
            <p:spPr bwMode="auto">
              <a:xfrm>
                <a:off x="2951" y="1208"/>
                <a:ext cx="132" cy="132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5791" dir="19578596" algn="ctr" rotWithShape="0">
                        <a:srgbClr val="0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553" name="Rectangle 46"/>
              <p:cNvSpPr>
                <a:spLocks noChangeArrowheads="1"/>
              </p:cNvSpPr>
              <p:nvPr/>
            </p:nvSpPr>
            <p:spPr bwMode="auto">
              <a:xfrm>
                <a:off x="3175" y="1165"/>
                <a:ext cx="1514" cy="25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 b="1">
                    <a:latin typeface="Arial" charset="0"/>
                  </a:rPr>
                  <a:t>Stallmist + Jauche</a:t>
                </a:r>
              </a:p>
            </p:txBody>
          </p:sp>
        </p:grpSp>
        <p:sp>
          <p:nvSpPr>
            <p:cNvPr id="64549" name="Freeform 47"/>
            <p:cNvSpPr>
              <a:spLocks/>
            </p:cNvSpPr>
            <p:nvPr/>
          </p:nvSpPr>
          <p:spPr bwMode="auto">
            <a:xfrm>
              <a:off x="1773" y="2098"/>
              <a:ext cx="361" cy="1470"/>
            </a:xfrm>
            <a:custGeom>
              <a:avLst/>
              <a:gdLst>
                <a:gd name="T0" fmla="*/ 0 w 361"/>
                <a:gd name="T1" fmla="*/ 0 h 1470"/>
                <a:gd name="T2" fmla="*/ 360 w 361"/>
                <a:gd name="T3" fmla="*/ 0 h 1470"/>
                <a:gd name="T4" fmla="*/ 360 w 361"/>
                <a:gd name="T5" fmla="*/ 1469 h 1470"/>
                <a:gd name="T6" fmla="*/ 0 w 361"/>
                <a:gd name="T7" fmla="*/ 1469 h 1470"/>
                <a:gd name="T8" fmla="*/ 0 w 361"/>
                <a:gd name="T9" fmla="*/ 0 h 14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1470">
                  <a:moveTo>
                    <a:pt x="0" y="0"/>
                  </a:moveTo>
                  <a:lnTo>
                    <a:pt x="360" y="0"/>
                  </a:lnTo>
                  <a:lnTo>
                    <a:pt x="360" y="1469"/>
                  </a:lnTo>
                  <a:lnTo>
                    <a:pt x="0" y="1469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40161" dir="20493903" algn="ctr" rotWithShape="0">
                <a:srgbClr val="008080"/>
              </a:outerShdw>
            </a:effectLst>
          </p:spPr>
          <p:txBody>
            <a:bodyPr/>
            <a:lstStyle/>
            <a:p>
              <a:endParaRPr lang="de-AT"/>
            </a:p>
          </p:txBody>
        </p:sp>
        <p:sp>
          <p:nvSpPr>
            <p:cNvPr id="64550" name="Freeform 48"/>
            <p:cNvSpPr>
              <a:spLocks/>
            </p:cNvSpPr>
            <p:nvPr/>
          </p:nvSpPr>
          <p:spPr bwMode="auto">
            <a:xfrm>
              <a:off x="3031" y="1998"/>
              <a:ext cx="360" cy="1570"/>
            </a:xfrm>
            <a:custGeom>
              <a:avLst/>
              <a:gdLst>
                <a:gd name="T0" fmla="*/ 0 w 360"/>
                <a:gd name="T1" fmla="*/ 0 h 1570"/>
                <a:gd name="T2" fmla="*/ 359 w 360"/>
                <a:gd name="T3" fmla="*/ 0 h 1570"/>
                <a:gd name="T4" fmla="*/ 359 w 360"/>
                <a:gd name="T5" fmla="*/ 1569 h 1570"/>
                <a:gd name="T6" fmla="*/ 0 w 360"/>
                <a:gd name="T7" fmla="*/ 1569 h 1570"/>
                <a:gd name="T8" fmla="*/ 0 w 360"/>
                <a:gd name="T9" fmla="*/ 0 h 15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1570">
                  <a:moveTo>
                    <a:pt x="0" y="0"/>
                  </a:moveTo>
                  <a:lnTo>
                    <a:pt x="359" y="0"/>
                  </a:lnTo>
                  <a:lnTo>
                    <a:pt x="359" y="1569"/>
                  </a:lnTo>
                  <a:lnTo>
                    <a:pt x="0" y="1569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45791" dir="19578596" algn="ctr" rotWithShape="0">
                <a:srgbClr val="008080"/>
              </a:outerShdw>
            </a:effectLst>
          </p:spPr>
          <p:txBody>
            <a:bodyPr/>
            <a:lstStyle/>
            <a:p>
              <a:endParaRPr lang="de-AT"/>
            </a:p>
          </p:txBody>
        </p:sp>
        <p:sp>
          <p:nvSpPr>
            <p:cNvPr id="64551" name="Freeform 49"/>
            <p:cNvSpPr>
              <a:spLocks/>
            </p:cNvSpPr>
            <p:nvPr/>
          </p:nvSpPr>
          <p:spPr bwMode="auto">
            <a:xfrm>
              <a:off x="4289" y="2223"/>
              <a:ext cx="361" cy="1345"/>
            </a:xfrm>
            <a:custGeom>
              <a:avLst/>
              <a:gdLst>
                <a:gd name="T0" fmla="*/ 0 w 361"/>
                <a:gd name="T1" fmla="*/ 0 h 1345"/>
                <a:gd name="T2" fmla="*/ 360 w 361"/>
                <a:gd name="T3" fmla="*/ 0 h 1345"/>
                <a:gd name="T4" fmla="*/ 360 w 361"/>
                <a:gd name="T5" fmla="*/ 1344 h 1345"/>
                <a:gd name="T6" fmla="*/ 0 w 361"/>
                <a:gd name="T7" fmla="*/ 1344 h 1345"/>
                <a:gd name="T8" fmla="*/ 0 w 361"/>
                <a:gd name="T9" fmla="*/ 0 h 1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1345">
                  <a:moveTo>
                    <a:pt x="0" y="0"/>
                  </a:moveTo>
                  <a:lnTo>
                    <a:pt x="360" y="0"/>
                  </a:lnTo>
                  <a:lnTo>
                    <a:pt x="360" y="1344"/>
                  </a:lnTo>
                  <a:lnTo>
                    <a:pt x="0" y="1344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45791" dir="19578596" algn="ctr" rotWithShape="0">
                <a:srgbClr val="008080"/>
              </a:outerShdw>
            </a:effec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51520" y="218691"/>
            <a:ext cx="864096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Vergleich der Wirtschaftsdüngersysteme bei unterschiedlicher Wirtschaftsweise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feld 49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1522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2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2" y="378494"/>
            <a:ext cx="812800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54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2800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5668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Ã¤sentation_hblfa_Ra_Gu_Vorlage">
  <a:themeElements>
    <a:clrScheme name="Benutzerdefiniert 1">
      <a:dk1>
        <a:sysClr val="windowText" lastClr="000000"/>
      </a:dk1>
      <a:lt1>
        <a:sysClr val="window" lastClr="FFFFFF"/>
      </a:lt1>
      <a:dk2>
        <a:srgbClr val="006600"/>
      </a:dk2>
      <a:lt2>
        <a:srgbClr val="EEECE1"/>
      </a:lt2>
      <a:accent1>
        <a:srgbClr val="0066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6600"/>
      </a:accent5>
      <a:accent6>
        <a:srgbClr val="F79646"/>
      </a:accent6>
      <a:hlink>
        <a:srgbClr val="006600"/>
      </a:hlink>
      <a:folHlink>
        <a:srgbClr val="003300"/>
      </a:folHlink>
    </a:clrScheme>
    <a:fontScheme name="Praesentation_lfz_Raumberg_Gumpenstein_0701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_lfz_Raumberg_Gumpenstein_0701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Microsoft Office PowerPoint</Application>
  <PresentationFormat>Bildschirmpräsentation (4:3)</PresentationFormat>
  <Paragraphs>500</Paragraphs>
  <Slides>28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Larissa</vt:lpstr>
      <vt:lpstr>PrÃ¤sentation_hblfa_Ra_Gu_Vorlage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Heidelinde Kals</dc:creator>
  <cp:lastModifiedBy>Angelika Sitzwohl</cp:lastModifiedBy>
  <cp:revision>368</cp:revision>
  <cp:lastPrinted>2018-04-18T08:17:49Z</cp:lastPrinted>
  <dcterms:created xsi:type="dcterms:W3CDTF">2018-04-11T06:01:13Z</dcterms:created>
  <dcterms:modified xsi:type="dcterms:W3CDTF">2018-07-02T08:34:02Z</dcterms:modified>
</cp:coreProperties>
</file>