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398" r:id="rId3"/>
    <p:sldId id="421" r:id="rId4"/>
    <p:sldId id="331" r:id="rId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9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2829A-6732-49F8-B542-AF978A51F3E4}" type="datetimeFigureOut">
              <a:rPr lang="de-AT" smtClean="0"/>
              <a:t>02.07.2018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82009E-0055-4ABB-BFF3-029D406AB43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9605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93911-63E5-4E1B-B2C2-3A083D24EF76}" type="datetimeFigureOut">
              <a:rPr lang="de-AT" smtClean="0"/>
              <a:t>02.07.2018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52BFC-E2CD-4AF3-BBDD-6E727B3608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7406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C571-2209-4A0A-ACD3-52FA150B9E80}" type="datetimeFigureOut">
              <a:rPr lang="de-AT" smtClean="0"/>
              <a:t>02.07.2018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E7A1-BDC3-41B7-8E2E-A1A0134EFC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9609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C571-2209-4A0A-ACD3-52FA150B9E80}" type="datetimeFigureOut">
              <a:rPr lang="de-AT" smtClean="0"/>
              <a:t>02.07.2018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E7A1-BDC3-41B7-8E2E-A1A0134EFC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364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C571-2209-4A0A-ACD3-52FA150B9E80}" type="datetimeFigureOut">
              <a:rPr lang="de-AT" smtClean="0"/>
              <a:t>02.07.2018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E7A1-BDC3-41B7-8E2E-A1A0134EFC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3131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8148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5553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49245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0261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2442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45508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3342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1663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C571-2209-4A0A-ACD3-52FA150B9E80}" type="datetimeFigureOut">
              <a:rPr lang="de-AT" smtClean="0"/>
              <a:t>02.07.2018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E7A1-BDC3-41B7-8E2E-A1A0134EFC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53486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764193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923265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952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C571-2209-4A0A-ACD3-52FA150B9E80}" type="datetimeFigureOut">
              <a:rPr lang="de-AT" smtClean="0"/>
              <a:t>02.07.2018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E7A1-BDC3-41B7-8E2E-A1A0134EFC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500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C571-2209-4A0A-ACD3-52FA150B9E80}" type="datetimeFigureOut">
              <a:rPr lang="de-AT" smtClean="0"/>
              <a:t>02.07.2018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E7A1-BDC3-41B7-8E2E-A1A0134EFC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990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C571-2209-4A0A-ACD3-52FA150B9E80}" type="datetimeFigureOut">
              <a:rPr lang="de-AT" smtClean="0"/>
              <a:t>02.07.2018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E7A1-BDC3-41B7-8E2E-A1A0134EFC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8487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C571-2209-4A0A-ACD3-52FA150B9E80}" type="datetimeFigureOut">
              <a:rPr lang="de-AT" smtClean="0"/>
              <a:t>02.07.2018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E7A1-BDC3-41B7-8E2E-A1A0134EFC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0985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C571-2209-4A0A-ACD3-52FA150B9E80}" type="datetimeFigureOut">
              <a:rPr lang="de-AT" smtClean="0"/>
              <a:t>02.07.2018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E7A1-BDC3-41B7-8E2E-A1A0134EFC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698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C571-2209-4A0A-ACD3-52FA150B9E80}" type="datetimeFigureOut">
              <a:rPr lang="de-AT" smtClean="0"/>
              <a:t>02.07.2018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E7A1-BDC3-41B7-8E2E-A1A0134EFC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3954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C571-2209-4A0A-ACD3-52FA150B9E80}" type="datetimeFigureOut">
              <a:rPr lang="de-AT" smtClean="0"/>
              <a:t>02.07.2018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E7A1-BDC3-41B7-8E2E-A1A0134EFC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2510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C571-2209-4A0A-ACD3-52FA150B9E80}" type="datetimeFigureOut">
              <a:rPr lang="de-AT" smtClean="0"/>
              <a:t>02.07.2018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0E7A1-BDC3-41B7-8E2E-A1A0134EFC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228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Hintergrun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1" t="819"/>
          <a:stretch>
            <a:fillRect/>
          </a:stretch>
        </p:blipFill>
        <p:spPr bwMode="auto">
          <a:xfrm>
            <a:off x="-34925" y="-25400"/>
            <a:ext cx="92868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smtClean="0"/>
              <a:t>Titelmasterformat durch Klicken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dirty="0" smtClean="0"/>
              <a:t>Textmasterformate durch Klicken bearbeiten</a:t>
            </a:r>
          </a:p>
          <a:p>
            <a:pPr lvl="1"/>
            <a:r>
              <a:rPr lang="de-AT" altLang="de-DE" dirty="0" smtClean="0"/>
              <a:t>Zweite Ebene</a:t>
            </a:r>
          </a:p>
          <a:p>
            <a:pPr lvl="2"/>
            <a:r>
              <a:rPr lang="de-AT" altLang="de-DE" dirty="0" smtClean="0"/>
              <a:t>Dritte Ebene</a:t>
            </a:r>
          </a:p>
          <a:p>
            <a:pPr lvl="3"/>
            <a:r>
              <a:rPr lang="de-AT" altLang="de-DE" dirty="0" smtClean="0"/>
              <a:t>Vierte Ebene</a:t>
            </a:r>
          </a:p>
          <a:p>
            <a:pPr lvl="4"/>
            <a:r>
              <a:rPr lang="de-AT" altLang="de-DE" dirty="0" smtClean="0"/>
              <a:t>Fünfte Ebene</a:t>
            </a:r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1691680" y="6290156"/>
            <a:ext cx="568835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500">
                <a:solidFill>
                  <a:srgbClr val="313232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eaLnBrk="0" hangingPunct="0">
              <a:defRPr sz="1500">
                <a:solidFill>
                  <a:srgbClr val="313232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eaLnBrk="0" hangingPunct="0">
              <a:defRPr sz="1500">
                <a:solidFill>
                  <a:srgbClr val="313232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eaLnBrk="0" hangingPunct="0">
              <a:defRPr sz="1500">
                <a:solidFill>
                  <a:srgbClr val="313232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eaLnBrk="0" hangingPunct="0">
              <a:defRPr sz="1500">
                <a:solidFill>
                  <a:srgbClr val="313232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6D3C"/>
              </a:buClr>
              <a:buFont typeface="Wingdings" pitchFamily="2" charset="2"/>
              <a:buChar char="q"/>
              <a:defRPr sz="1500">
                <a:solidFill>
                  <a:srgbClr val="313232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6D3C"/>
              </a:buClr>
              <a:buFont typeface="Wingdings" pitchFamily="2" charset="2"/>
              <a:buChar char="q"/>
              <a:defRPr sz="1500">
                <a:solidFill>
                  <a:srgbClr val="313232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6D3C"/>
              </a:buClr>
              <a:buFont typeface="Wingdings" pitchFamily="2" charset="2"/>
              <a:buChar char="q"/>
              <a:defRPr sz="1500">
                <a:solidFill>
                  <a:srgbClr val="313232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6D3C"/>
              </a:buClr>
              <a:buFont typeface="Wingdings" pitchFamily="2" charset="2"/>
              <a:buChar char="q"/>
              <a:defRPr sz="1500">
                <a:solidFill>
                  <a:srgbClr val="313232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de-DE" altLang="de-DE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Univ. </a:t>
            </a:r>
            <a:r>
              <a:rPr lang="de-DE" altLang="de-DE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Doz</a:t>
            </a:r>
            <a:r>
              <a:rPr lang="de-DE" altLang="de-DE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Dr. Karl Buchgraber</a:t>
            </a:r>
            <a:br>
              <a:rPr lang="de-DE" altLang="de-DE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altLang="de-DE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 für Pflanzenbau und Kulturlandschaft</a:t>
            </a:r>
            <a:endParaRPr lang="de-AT" altLang="de-D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884" y="6192688"/>
            <a:ext cx="724466" cy="54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1323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1323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1323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1323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1323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1323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1323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1323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1323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31323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31323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31323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31323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1323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1323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1323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1323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1323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82102" y="1844824"/>
            <a:ext cx="8784976" cy="101566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de-DE" sz="6000" b="1" dirty="0" smtClean="0">
                <a:solidFill>
                  <a:schemeClr val="bg2">
                    <a:lumMod val="25000"/>
                  </a:schemeClr>
                </a:solidFill>
              </a:rPr>
              <a:t>Unkrautregulierung</a:t>
            </a:r>
            <a:endParaRPr lang="de-AT" sz="60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970678"/>
            <a:ext cx="1370742" cy="76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9460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67544" y="132601"/>
            <a:ext cx="8136904" cy="5847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de-DE" sz="2000" b="1" dirty="0" smtClean="0">
                <a:solidFill>
                  <a:schemeClr val="bg2">
                    <a:lumMod val="25000"/>
                  </a:schemeClr>
                </a:solidFill>
              </a:rPr>
              <a:t>Produktpalette </a:t>
            </a:r>
            <a:r>
              <a:rPr lang="de-DE" sz="2000" b="1" dirty="0">
                <a:solidFill>
                  <a:schemeClr val="bg2">
                    <a:lumMod val="25000"/>
                  </a:schemeClr>
                </a:solidFill>
              </a:rPr>
              <a:t>und Einsatzbereiche von Herbiziden im </a:t>
            </a:r>
            <a:r>
              <a:rPr lang="de-DE" sz="2000" b="1" dirty="0" smtClean="0">
                <a:solidFill>
                  <a:schemeClr val="bg2">
                    <a:lumMod val="25000"/>
                  </a:schemeClr>
                </a:solidFill>
              </a:rPr>
              <a:t>Grünland </a:t>
            </a:r>
            <a:r>
              <a:rPr lang="de-DE" sz="1200" b="1" dirty="0" smtClean="0">
                <a:solidFill>
                  <a:schemeClr val="bg2">
                    <a:lumMod val="25000"/>
                  </a:schemeClr>
                </a:solidFill>
              </a:rPr>
              <a:t>(Pflanzenschutzmittelregister AGES, 2018)</a:t>
            </a:r>
            <a:endParaRPr lang="de-AT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969960"/>
              </p:ext>
            </p:extLst>
          </p:nvPr>
        </p:nvGraphicFramePr>
        <p:xfrm>
          <a:off x="539552" y="1268760"/>
          <a:ext cx="7920879" cy="4101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184243"/>
                <a:gridCol w="3096343"/>
              </a:tblGrid>
              <a:tr h="840094">
                <a:tc>
                  <a:txBody>
                    <a:bodyPr/>
                    <a:lstStyle/>
                    <a:p>
                      <a:pPr algn="ctr"/>
                      <a:r>
                        <a:rPr lang="de-AT" sz="2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Mittel</a:t>
                      </a:r>
                      <a:endParaRPr lang="de-AT" sz="2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Einsatzbereich</a:t>
                      </a:r>
                      <a:endParaRPr lang="de-AT" sz="2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Beispiele 1)</a:t>
                      </a:r>
                      <a:endParaRPr lang="de-AT" sz="2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840094">
                <a:tc>
                  <a:txBody>
                    <a:bodyPr/>
                    <a:lstStyle/>
                    <a:p>
                      <a:r>
                        <a:rPr lang="de-AT" sz="1600" b="1" dirty="0" smtClean="0"/>
                        <a:t>Selektive Mittel</a:t>
                      </a:r>
                    </a:p>
                    <a:p>
                      <a:r>
                        <a:rPr lang="de-AT" sz="1400" dirty="0" smtClean="0"/>
                        <a:t>Unkräuter werden teilweise bekämpft, Kleearten werden etwa zu 70 % geschont; Gräser werden vollständig geschont</a:t>
                      </a:r>
                      <a:endParaRPr lang="de-AT" sz="1400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 smtClean="0"/>
                        <a:t>Punkt-</a:t>
                      </a:r>
                      <a:r>
                        <a:rPr lang="de-AT" sz="1400" baseline="0" dirty="0" smtClean="0"/>
                        <a:t> und Flächenbehandlung</a:t>
                      </a:r>
                      <a:endParaRPr lang="de-AT" sz="1400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600" b="1" dirty="0" smtClean="0"/>
                        <a:t>Systemische Herbizide ohne Wuchsstoffcharakter: </a:t>
                      </a:r>
                    </a:p>
                    <a:p>
                      <a:r>
                        <a:rPr lang="de-AT" sz="1400" dirty="0" smtClean="0"/>
                        <a:t>Harmony SX, Hoestar, Simplex – gegen Ampfer</a:t>
                      </a:r>
                    </a:p>
                    <a:p>
                      <a:r>
                        <a:rPr lang="de-AT" sz="1400" b="1" dirty="0" smtClean="0"/>
                        <a:t>Wuchsstoffherbizide aus der</a:t>
                      </a:r>
                      <a:r>
                        <a:rPr lang="de-AT" sz="1400" b="1" baseline="0" dirty="0" smtClean="0"/>
                        <a:t> Gruppe MCPA: </a:t>
                      </a:r>
                      <a:r>
                        <a:rPr lang="de-AT" sz="1400" b="0" baseline="0" dirty="0" smtClean="0"/>
                        <a:t>Dicopur</a:t>
                      </a:r>
                      <a:r>
                        <a:rPr lang="de-AT" sz="1400" b="0" baseline="0" dirty="0" smtClean="0">
                          <a:latin typeface="Abadi MT Condensed"/>
                        </a:rPr>
                        <a:t>®  </a:t>
                      </a:r>
                      <a:r>
                        <a:rPr lang="de-AT" sz="1400" b="0" baseline="0" dirty="0" smtClean="0">
                          <a:latin typeface="+mn-lt"/>
                        </a:rPr>
                        <a:t>M &amp; Co, Dicopur</a:t>
                      </a:r>
                      <a:r>
                        <a:rPr lang="de-AT" sz="1400" b="0" baseline="0" dirty="0" smtClean="0">
                          <a:latin typeface="Abadi MT Condensed"/>
                        </a:rPr>
                        <a:t>®</a:t>
                      </a:r>
                      <a:r>
                        <a:rPr lang="de-AT" sz="1400" b="0" baseline="0" dirty="0" smtClean="0">
                          <a:latin typeface="+mn-lt"/>
                        </a:rPr>
                        <a:t> 500 flüssig, </a:t>
                      </a:r>
                      <a:r>
                        <a:rPr lang="de-AT" sz="1400" b="0" baseline="0" dirty="0" err="1" smtClean="0">
                          <a:latin typeface="+mn-lt"/>
                        </a:rPr>
                        <a:t>Agro</a:t>
                      </a:r>
                      <a:r>
                        <a:rPr lang="de-AT" sz="1400" b="0" baseline="0" dirty="0" smtClean="0">
                          <a:latin typeface="+mn-lt"/>
                        </a:rPr>
                        <a:t> MCPA gegen Hahnenfuß etc.</a:t>
                      </a:r>
                      <a:endParaRPr lang="de-AT" sz="1400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840094">
                <a:tc>
                  <a:txBody>
                    <a:bodyPr/>
                    <a:lstStyle/>
                    <a:p>
                      <a:r>
                        <a:rPr lang="de-AT" sz="1600" b="1" dirty="0" smtClean="0"/>
                        <a:t>Halbselektive Mittel</a:t>
                      </a:r>
                    </a:p>
                    <a:p>
                      <a:r>
                        <a:rPr lang="de-AT" sz="1400" b="0" dirty="0" smtClean="0"/>
                        <a:t>Breiteres Spektrum von Unkräuter</a:t>
                      </a:r>
                      <a:r>
                        <a:rPr lang="de-AT" sz="1400" b="0" baseline="0" dirty="0" smtClean="0"/>
                        <a:t> wird bekämpft, Kleearten werden zu über 95 % geschädigt, Gräser werden geschont</a:t>
                      </a:r>
                      <a:endParaRPr lang="de-AT" sz="1400" b="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 smtClean="0"/>
                        <a:t>Punkt- und Flächenbehandlung 2)</a:t>
                      </a:r>
                      <a:endParaRPr lang="de-AT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600" b="1" dirty="0" smtClean="0"/>
                        <a:t>Systemische Herbizide: </a:t>
                      </a:r>
                      <a:r>
                        <a:rPr lang="de-AT" sz="1400" b="0" dirty="0" smtClean="0"/>
                        <a:t>Ranger gegen Ampfer, Wiesenkerbel, Bärenklau,</a:t>
                      </a:r>
                      <a:r>
                        <a:rPr lang="de-AT" sz="1400" b="0" baseline="0" dirty="0" smtClean="0"/>
                        <a:t> Wiesenstorchschnabel etc.</a:t>
                      </a:r>
                      <a:endParaRPr lang="de-AT" sz="1600" b="1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970678"/>
            <a:ext cx="1370742" cy="76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249353" y="6464526"/>
            <a:ext cx="5112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00" dirty="0" smtClean="0"/>
              <a:t>Quelle: Grünlandbuch (BUCHGRABER, 2018)</a:t>
            </a:r>
            <a:endParaRPr lang="de-AT" sz="1000" dirty="0"/>
          </a:p>
        </p:txBody>
      </p:sp>
    </p:spTree>
    <p:extLst>
      <p:ext uri="{BB962C8B-B14F-4D97-AF65-F5344CB8AC3E}">
        <p14:creationId xmlns:p14="http://schemas.microsoft.com/office/powerpoint/2010/main" val="3389969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51520" y="188640"/>
            <a:ext cx="8568952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de-DE" sz="2000" b="1" dirty="0" smtClean="0">
                <a:solidFill>
                  <a:schemeClr val="bg2">
                    <a:lumMod val="25000"/>
                  </a:schemeClr>
                </a:solidFill>
              </a:rPr>
              <a:t>Zur </a:t>
            </a:r>
            <a:r>
              <a:rPr lang="de-DE" sz="2000" b="1" dirty="0">
                <a:solidFill>
                  <a:schemeClr val="bg2">
                    <a:lumMod val="25000"/>
                  </a:schemeClr>
                </a:solidFill>
              </a:rPr>
              <a:t>Ampferbekämpfung registrierte Herbizide in Österreich (Stand 2018)</a:t>
            </a:r>
            <a:endParaRPr lang="de-AT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237669"/>
              </p:ext>
            </p:extLst>
          </p:nvPr>
        </p:nvGraphicFramePr>
        <p:xfrm>
          <a:off x="395536" y="1484784"/>
          <a:ext cx="8208912" cy="3600401"/>
        </p:xfrm>
        <a:graphic>
          <a:graphicData uri="http://schemas.openxmlformats.org/drawingml/2006/table">
            <a:tbl>
              <a:tblPr/>
              <a:tblGrid>
                <a:gridCol w="1110618"/>
                <a:gridCol w="1775020"/>
                <a:gridCol w="1774127"/>
                <a:gridCol w="1774127"/>
                <a:gridCol w="1775020"/>
              </a:tblGrid>
              <a:tr h="1200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600" b="1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Herbizid</a:t>
                      </a:r>
                      <a:endParaRPr lang="de-AT" sz="1600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600" b="1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Wirkstoff</a:t>
                      </a:r>
                      <a:endParaRPr lang="de-AT" sz="1600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600" b="1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Aufwand bei Einzelpflanzen-bekämpfung</a:t>
                      </a:r>
                      <a:endParaRPr lang="de-AT" sz="1600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600" b="1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Aufwand/ha</a:t>
                      </a:r>
                      <a:endParaRPr lang="de-AT" sz="1600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600" b="1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bei Flächen-behandlung</a:t>
                      </a:r>
                      <a:endParaRPr lang="de-AT" sz="1600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600" b="1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Herbizidkosten in €/ha inkl. MwSt.</a:t>
                      </a:r>
                      <a:endParaRPr lang="de-AT" sz="1600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4000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Harmony</a:t>
                      </a:r>
                      <a:endParaRPr lang="de-A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Thisulfuronmethyl</a:t>
                      </a:r>
                      <a:endParaRPr lang="de-A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0,6 g/10 L</a:t>
                      </a:r>
                      <a:endParaRPr lang="de-AT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 g</a:t>
                      </a:r>
                      <a:endParaRPr lang="de-AT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57,9</a:t>
                      </a:r>
                      <a:endParaRPr lang="de-A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000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Hoestar</a:t>
                      </a:r>
                      <a:endParaRPr lang="de-AT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Amidosulfuron</a:t>
                      </a:r>
                      <a:endParaRPr lang="de-AT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2,0 g/10 L</a:t>
                      </a:r>
                      <a:endParaRPr lang="de-A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60 g</a:t>
                      </a:r>
                      <a:endParaRPr lang="de-A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55,7</a:t>
                      </a:r>
                      <a:endParaRPr lang="de-A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Simplex</a:t>
                      </a:r>
                      <a:endParaRPr lang="de-AT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Aminopyralid-Kaliumsalz + Fluoroxypyr-MHE</a:t>
                      </a:r>
                      <a:endParaRPr lang="de-AT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 ml/10 L</a:t>
                      </a:r>
                      <a:endParaRPr lang="de-AT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 L/50 L</a:t>
                      </a:r>
                      <a:endParaRPr lang="de-A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110,-</a:t>
                      </a:r>
                      <a:endParaRPr lang="de-A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000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Ranger</a:t>
                      </a:r>
                      <a:endParaRPr lang="de-AT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Triclopyr</a:t>
                      </a:r>
                      <a:endParaRPr lang="de-AT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 ml/10 L</a:t>
                      </a:r>
                      <a:endParaRPr lang="de-AT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 l/50 L</a:t>
                      </a:r>
                      <a:endParaRPr lang="de-AT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2400" algn="l"/>
                          <a:tab pos="304800" algn="l"/>
                        </a:tabLst>
                      </a:pPr>
                      <a:r>
                        <a:rPr lang="de-DE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124,-</a:t>
                      </a:r>
                      <a:endParaRPr lang="de-A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970678"/>
            <a:ext cx="1370742" cy="76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249353" y="6464526"/>
            <a:ext cx="5112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00" dirty="0" smtClean="0"/>
              <a:t>Quelle: Grünlandbuch (BUCHGRABER, 2018)</a:t>
            </a:r>
            <a:endParaRPr lang="de-AT" sz="1000" dirty="0"/>
          </a:p>
        </p:txBody>
      </p:sp>
    </p:spTree>
    <p:extLst>
      <p:ext uri="{BB962C8B-B14F-4D97-AF65-F5344CB8AC3E}">
        <p14:creationId xmlns:p14="http://schemas.microsoft.com/office/powerpoint/2010/main" val="53335741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Ã¤sentation_hblfa_Ra_Gu_Vorlage">
  <a:themeElements>
    <a:clrScheme name="Benutzerdefiniert 1">
      <a:dk1>
        <a:sysClr val="windowText" lastClr="000000"/>
      </a:dk1>
      <a:lt1>
        <a:sysClr val="window" lastClr="FFFFFF"/>
      </a:lt1>
      <a:dk2>
        <a:srgbClr val="006600"/>
      </a:dk2>
      <a:lt2>
        <a:srgbClr val="EEECE1"/>
      </a:lt2>
      <a:accent1>
        <a:srgbClr val="006600"/>
      </a:accent1>
      <a:accent2>
        <a:srgbClr val="C0504D"/>
      </a:accent2>
      <a:accent3>
        <a:srgbClr val="9BBB59"/>
      </a:accent3>
      <a:accent4>
        <a:srgbClr val="8064A2"/>
      </a:accent4>
      <a:accent5>
        <a:srgbClr val="006600"/>
      </a:accent5>
      <a:accent6>
        <a:srgbClr val="F79646"/>
      </a:accent6>
      <a:hlink>
        <a:srgbClr val="006600"/>
      </a:hlink>
      <a:folHlink>
        <a:srgbClr val="003300"/>
      </a:folHlink>
    </a:clrScheme>
    <a:fontScheme name="Praesentation_lfz_Raumberg_Gumpenstein_070120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B6D3C"/>
          </a:buClr>
          <a:buSzTx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1500" b="0" i="0" u="none" strike="noStrike" cap="none" normalizeH="0" baseline="0" smtClean="0">
            <a:ln>
              <a:noFill/>
            </a:ln>
            <a:solidFill>
              <a:srgbClr val="313232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B6D3C"/>
          </a:buClr>
          <a:buSzTx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1500" b="0" i="0" u="none" strike="noStrike" cap="none" normalizeH="0" baseline="0" smtClean="0">
            <a:ln>
              <a:noFill/>
            </a:ln>
            <a:solidFill>
              <a:srgbClr val="313232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Praesentation_lfz_Raumberg_Gumpenstein_0701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lfz_Raumberg_Gumpenstein_0701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lfz_Raumberg_Gumpenstein_0701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lfz_Raumberg_Gumpenstein_0701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lfz_Raumberg_Gumpenstein_0701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lfz_Raumberg_Gumpenstein_0701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fz_Raumberg_Gumpenstein_0701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fz_Raumberg_Gumpenstein_0701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fz_Raumberg_Gumpenstein_0701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fz_Raumberg_Gumpenstein_0701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fz_Raumberg_Gumpenstein_0701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fz_Raumberg_Gumpenstein_0701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Bildschirmpräsentation (4:3)</PresentationFormat>
  <Paragraphs>44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Larissa</vt:lpstr>
      <vt:lpstr>PrÃ¤sentation_hblfa_Ra_Gu_Vorlage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Heidelinde Kals</dc:creator>
  <cp:lastModifiedBy>Angelika Sitzwohl</cp:lastModifiedBy>
  <cp:revision>368</cp:revision>
  <cp:lastPrinted>2018-04-18T08:17:49Z</cp:lastPrinted>
  <dcterms:created xsi:type="dcterms:W3CDTF">2018-04-11T06:01:13Z</dcterms:created>
  <dcterms:modified xsi:type="dcterms:W3CDTF">2018-07-02T08:35:02Z</dcterms:modified>
</cp:coreProperties>
</file>