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handoutMasterIdLst>
    <p:handoutMasterId r:id="rId18"/>
  </p:handoutMasterIdLst>
  <p:sldIdLst>
    <p:sldId id="399" r:id="rId3"/>
    <p:sldId id="400" r:id="rId4"/>
    <p:sldId id="403" r:id="rId5"/>
    <p:sldId id="404" r:id="rId6"/>
    <p:sldId id="405" r:id="rId7"/>
    <p:sldId id="406" r:id="rId8"/>
    <p:sldId id="407" r:id="rId9"/>
    <p:sldId id="408" r:id="rId10"/>
    <p:sldId id="332" r:id="rId11"/>
    <p:sldId id="333" r:id="rId12"/>
    <p:sldId id="334" r:id="rId13"/>
    <p:sldId id="335" r:id="rId14"/>
    <p:sldId id="336" r:id="rId15"/>
    <p:sldId id="337" r:id="rId16"/>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69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B3F2829A-6732-49F8-B542-AF978A51F3E4}" type="datetimeFigureOut">
              <a:rPr lang="de-AT" smtClean="0"/>
              <a:t>02.07.2018</a:t>
            </a:fld>
            <a:endParaRPr lang="de-AT"/>
          </a:p>
        </p:txBody>
      </p:sp>
      <p:sp>
        <p:nvSpPr>
          <p:cNvPr id="4" name="Fußzeilenplatzhalt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de-AT"/>
          </a:p>
        </p:txBody>
      </p:sp>
      <p:sp>
        <p:nvSpPr>
          <p:cNvPr id="5" name="Foliennummernplatzhalt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4C82009E-0055-4ABB-BFF3-029D406AB43B}" type="slidenum">
              <a:rPr lang="de-AT" smtClean="0"/>
              <a:t>‹Nr.›</a:t>
            </a:fld>
            <a:endParaRPr lang="de-AT"/>
          </a:p>
        </p:txBody>
      </p:sp>
    </p:spTree>
    <p:extLst>
      <p:ext uri="{BB962C8B-B14F-4D97-AF65-F5344CB8AC3E}">
        <p14:creationId xmlns:p14="http://schemas.microsoft.com/office/powerpoint/2010/main" val="479605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2B93911-63E5-4E1B-B2C2-3A083D24EF76}" type="datetimeFigureOut">
              <a:rPr lang="de-AT" smtClean="0"/>
              <a:t>02.07.2018</a:t>
            </a:fld>
            <a:endParaRPr lang="de-AT"/>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Fußzeilenplatzhalt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B5D52BFC-E2CD-4AF3-BBDD-6E727B360808}" type="slidenum">
              <a:rPr lang="de-AT" smtClean="0"/>
              <a:t>‹Nr.›</a:t>
            </a:fld>
            <a:endParaRPr lang="de-AT"/>
          </a:p>
        </p:txBody>
      </p:sp>
    </p:spTree>
    <p:extLst>
      <p:ext uri="{BB962C8B-B14F-4D97-AF65-F5344CB8AC3E}">
        <p14:creationId xmlns:p14="http://schemas.microsoft.com/office/powerpoint/2010/main" val="2247406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B356B2B9-F946-4BFC-B075-955EE877D8B9}" type="slidenum">
              <a:rPr lang="de-AT" smtClean="0"/>
              <a:pPr>
                <a:defRPr/>
              </a:pPr>
              <a:t>2</a:t>
            </a:fld>
            <a:endParaRPr lang="de-AT"/>
          </a:p>
        </p:txBody>
      </p:sp>
    </p:spTree>
    <p:extLst>
      <p:ext uri="{BB962C8B-B14F-4D97-AF65-F5344CB8AC3E}">
        <p14:creationId xmlns:p14="http://schemas.microsoft.com/office/powerpoint/2010/main" val="397427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B356B2B9-F946-4BFC-B075-955EE877D8B9}" type="slidenum">
              <a:rPr lang="de-AT" smtClean="0"/>
              <a:pPr>
                <a:defRPr/>
              </a:pPr>
              <a:t>3</a:t>
            </a:fld>
            <a:endParaRPr lang="de-AT"/>
          </a:p>
        </p:txBody>
      </p:sp>
    </p:spTree>
    <p:extLst>
      <p:ext uri="{BB962C8B-B14F-4D97-AF65-F5344CB8AC3E}">
        <p14:creationId xmlns:p14="http://schemas.microsoft.com/office/powerpoint/2010/main" val="3645421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B356B2B9-F946-4BFC-B075-955EE877D8B9}" type="slidenum">
              <a:rPr lang="de-AT" smtClean="0"/>
              <a:pPr>
                <a:defRPr/>
              </a:pPr>
              <a:t>4</a:t>
            </a:fld>
            <a:endParaRPr lang="de-AT"/>
          </a:p>
        </p:txBody>
      </p:sp>
    </p:spTree>
    <p:extLst>
      <p:ext uri="{BB962C8B-B14F-4D97-AF65-F5344CB8AC3E}">
        <p14:creationId xmlns:p14="http://schemas.microsoft.com/office/powerpoint/2010/main" val="3042182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B356B2B9-F946-4BFC-B075-955EE877D8B9}" type="slidenum">
              <a:rPr lang="de-AT" smtClean="0"/>
              <a:pPr>
                <a:defRPr/>
              </a:pPr>
              <a:t>5</a:t>
            </a:fld>
            <a:endParaRPr lang="de-AT"/>
          </a:p>
        </p:txBody>
      </p:sp>
    </p:spTree>
    <p:extLst>
      <p:ext uri="{BB962C8B-B14F-4D97-AF65-F5344CB8AC3E}">
        <p14:creationId xmlns:p14="http://schemas.microsoft.com/office/powerpoint/2010/main" val="2067056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B356B2B9-F946-4BFC-B075-955EE877D8B9}" type="slidenum">
              <a:rPr lang="de-AT" smtClean="0"/>
              <a:pPr>
                <a:defRPr/>
              </a:pPr>
              <a:t>6</a:t>
            </a:fld>
            <a:endParaRPr lang="de-AT"/>
          </a:p>
        </p:txBody>
      </p:sp>
    </p:spTree>
    <p:extLst>
      <p:ext uri="{BB962C8B-B14F-4D97-AF65-F5344CB8AC3E}">
        <p14:creationId xmlns:p14="http://schemas.microsoft.com/office/powerpoint/2010/main" val="1049034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B356B2B9-F946-4BFC-B075-955EE877D8B9}" type="slidenum">
              <a:rPr lang="de-AT" smtClean="0"/>
              <a:pPr>
                <a:defRPr/>
              </a:pPr>
              <a:t>7</a:t>
            </a:fld>
            <a:endParaRPr lang="de-AT"/>
          </a:p>
        </p:txBody>
      </p:sp>
    </p:spTree>
    <p:extLst>
      <p:ext uri="{BB962C8B-B14F-4D97-AF65-F5344CB8AC3E}">
        <p14:creationId xmlns:p14="http://schemas.microsoft.com/office/powerpoint/2010/main" val="3615408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B356B2B9-F946-4BFC-B075-955EE877D8B9}" type="slidenum">
              <a:rPr lang="de-AT" smtClean="0"/>
              <a:pPr>
                <a:defRPr/>
              </a:pPr>
              <a:t>8</a:t>
            </a:fld>
            <a:endParaRPr lang="de-AT"/>
          </a:p>
        </p:txBody>
      </p:sp>
    </p:spTree>
    <p:extLst>
      <p:ext uri="{BB962C8B-B14F-4D97-AF65-F5344CB8AC3E}">
        <p14:creationId xmlns:p14="http://schemas.microsoft.com/office/powerpoint/2010/main" val="839622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AT"/>
          </a:p>
        </p:txBody>
      </p:sp>
      <p:sp>
        <p:nvSpPr>
          <p:cNvPr id="4" name="Datumsplatzhalter 3"/>
          <p:cNvSpPr>
            <a:spLocks noGrp="1"/>
          </p:cNvSpPr>
          <p:nvPr>
            <p:ph type="dt" sz="half" idx="10"/>
          </p:nvPr>
        </p:nvSpPr>
        <p:spPr/>
        <p:txBody>
          <a:bodyPr/>
          <a:lstStyle/>
          <a:p>
            <a:fld id="{9D1DC571-2209-4A0A-ACD3-52FA150B9E80}" type="datetimeFigureOut">
              <a:rPr lang="de-AT" smtClean="0"/>
              <a:t>02.07.2018</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A440E7A1-BDC3-41B7-8E2E-A1A0134EFCF9}" type="slidenum">
              <a:rPr lang="de-AT" smtClean="0"/>
              <a:t>‹Nr.›</a:t>
            </a:fld>
            <a:endParaRPr lang="de-AT"/>
          </a:p>
        </p:txBody>
      </p:sp>
    </p:spTree>
    <p:extLst>
      <p:ext uri="{BB962C8B-B14F-4D97-AF65-F5344CB8AC3E}">
        <p14:creationId xmlns:p14="http://schemas.microsoft.com/office/powerpoint/2010/main" val="1959609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9D1DC571-2209-4A0A-ACD3-52FA150B9E80}" type="datetimeFigureOut">
              <a:rPr lang="de-AT" smtClean="0"/>
              <a:t>02.07.2018</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A440E7A1-BDC3-41B7-8E2E-A1A0134EFCF9}" type="slidenum">
              <a:rPr lang="de-AT" smtClean="0"/>
              <a:t>‹Nr.›</a:t>
            </a:fld>
            <a:endParaRPr lang="de-AT"/>
          </a:p>
        </p:txBody>
      </p:sp>
    </p:spTree>
    <p:extLst>
      <p:ext uri="{BB962C8B-B14F-4D97-AF65-F5344CB8AC3E}">
        <p14:creationId xmlns:p14="http://schemas.microsoft.com/office/powerpoint/2010/main" val="1903647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9D1DC571-2209-4A0A-ACD3-52FA150B9E80}" type="datetimeFigureOut">
              <a:rPr lang="de-AT" smtClean="0"/>
              <a:t>02.07.2018</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A440E7A1-BDC3-41B7-8E2E-A1A0134EFCF9}" type="slidenum">
              <a:rPr lang="de-AT" smtClean="0"/>
              <a:t>‹Nr.›</a:t>
            </a:fld>
            <a:endParaRPr lang="de-AT"/>
          </a:p>
        </p:txBody>
      </p:sp>
    </p:spTree>
    <p:extLst>
      <p:ext uri="{BB962C8B-B14F-4D97-AF65-F5344CB8AC3E}">
        <p14:creationId xmlns:p14="http://schemas.microsoft.com/office/powerpoint/2010/main" val="4193131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AT"/>
          </a:p>
        </p:txBody>
      </p:sp>
    </p:spTree>
    <p:extLst>
      <p:ext uri="{BB962C8B-B14F-4D97-AF65-F5344CB8AC3E}">
        <p14:creationId xmlns:p14="http://schemas.microsoft.com/office/powerpoint/2010/main" val="262814889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Tree>
    <p:extLst>
      <p:ext uri="{BB962C8B-B14F-4D97-AF65-F5344CB8AC3E}">
        <p14:creationId xmlns:p14="http://schemas.microsoft.com/office/powerpoint/2010/main" val="203555362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Tree>
    <p:extLst>
      <p:ext uri="{BB962C8B-B14F-4D97-AF65-F5344CB8AC3E}">
        <p14:creationId xmlns:p14="http://schemas.microsoft.com/office/powerpoint/2010/main" val="15492457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Tree>
    <p:extLst>
      <p:ext uri="{BB962C8B-B14F-4D97-AF65-F5344CB8AC3E}">
        <p14:creationId xmlns:p14="http://schemas.microsoft.com/office/powerpoint/2010/main" val="15902619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Tree>
    <p:extLst>
      <p:ext uri="{BB962C8B-B14F-4D97-AF65-F5344CB8AC3E}">
        <p14:creationId xmlns:p14="http://schemas.microsoft.com/office/powerpoint/2010/main" val="20424423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Tree>
    <p:extLst>
      <p:ext uri="{BB962C8B-B14F-4D97-AF65-F5344CB8AC3E}">
        <p14:creationId xmlns:p14="http://schemas.microsoft.com/office/powerpoint/2010/main" val="21045508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33423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p14="http://schemas.microsoft.com/office/powerpoint/2010/main" val="2016630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9D1DC571-2209-4A0A-ACD3-52FA150B9E80}" type="datetimeFigureOut">
              <a:rPr lang="de-AT" smtClean="0"/>
              <a:t>02.07.2018</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A440E7A1-BDC3-41B7-8E2E-A1A0134EFCF9}" type="slidenum">
              <a:rPr lang="de-AT" smtClean="0"/>
              <a:t>‹Nr.›</a:t>
            </a:fld>
            <a:endParaRPr lang="de-AT"/>
          </a:p>
        </p:txBody>
      </p:sp>
    </p:spTree>
    <p:extLst>
      <p:ext uri="{BB962C8B-B14F-4D97-AF65-F5344CB8AC3E}">
        <p14:creationId xmlns:p14="http://schemas.microsoft.com/office/powerpoint/2010/main" val="26153486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p14="http://schemas.microsoft.com/office/powerpoint/2010/main" val="32764193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Tree>
    <p:extLst>
      <p:ext uri="{BB962C8B-B14F-4D97-AF65-F5344CB8AC3E}">
        <p14:creationId xmlns:p14="http://schemas.microsoft.com/office/powerpoint/2010/main" val="33923265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Tree>
    <p:extLst>
      <p:ext uri="{BB962C8B-B14F-4D97-AF65-F5344CB8AC3E}">
        <p14:creationId xmlns:p14="http://schemas.microsoft.com/office/powerpoint/2010/main" val="2089529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9D1DC571-2209-4A0A-ACD3-52FA150B9E80}" type="datetimeFigureOut">
              <a:rPr lang="de-AT" smtClean="0"/>
              <a:t>02.07.2018</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A440E7A1-BDC3-41B7-8E2E-A1A0134EFCF9}" type="slidenum">
              <a:rPr lang="de-AT" smtClean="0"/>
              <a:t>‹Nr.›</a:t>
            </a:fld>
            <a:endParaRPr lang="de-AT"/>
          </a:p>
        </p:txBody>
      </p:sp>
    </p:spTree>
    <p:extLst>
      <p:ext uri="{BB962C8B-B14F-4D97-AF65-F5344CB8AC3E}">
        <p14:creationId xmlns:p14="http://schemas.microsoft.com/office/powerpoint/2010/main" val="1895007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Datumsplatzhalter 4"/>
          <p:cNvSpPr>
            <a:spLocks noGrp="1"/>
          </p:cNvSpPr>
          <p:nvPr>
            <p:ph type="dt" sz="half" idx="10"/>
          </p:nvPr>
        </p:nvSpPr>
        <p:spPr/>
        <p:txBody>
          <a:bodyPr/>
          <a:lstStyle/>
          <a:p>
            <a:fld id="{9D1DC571-2209-4A0A-ACD3-52FA150B9E80}" type="datetimeFigureOut">
              <a:rPr lang="de-AT" smtClean="0"/>
              <a:t>02.07.2018</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A440E7A1-BDC3-41B7-8E2E-A1A0134EFCF9}" type="slidenum">
              <a:rPr lang="de-AT" smtClean="0"/>
              <a:t>‹Nr.›</a:t>
            </a:fld>
            <a:endParaRPr lang="de-AT"/>
          </a:p>
        </p:txBody>
      </p:sp>
    </p:spTree>
    <p:extLst>
      <p:ext uri="{BB962C8B-B14F-4D97-AF65-F5344CB8AC3E}">
        <p14:creationId xmlns:p14="http://schemas.microsoft.com/office/powerpoint/2010/main" val="4119901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Datumsplatzhalter 6"/>
          <p:cNvSpPr>
            <a:spLocks noGrp="1"/>
          </p:cNvSpPr>
          <p:nvPr>
            <p:ph type="dt" sz="half" idx="10"/>
          </p:nvPr>
        </p:nvSpPr>
        <p:spPr/>
        <p:txBody>
          <a:bodyPr/>
          <a:lstStyle/>
          <a:p>
            <a:fld id="{9D1DC571-2209-4A0A-ACD3-52FA150B9E80}" type="datetimeFigureOut">
              <a:rPr lang="de-AT" smtClean="0"/>
              <a:t>02.07.2018</a:t>
            </a:fld>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A440E7A1-BDC3-41B7-8E2E-A1A0134EFCF9}" type="slidenum">
              <a:rPr lang="de-AT" smtClean="0"/>
              <a:t>‹Nr.›</a:t>
            </a:fld>
            <a:endParaRPr lang="de-AT"/>
          </a:p>
        </p:txBody>
      </p:sp>
    </p:spTree>
    <p:extLst>
      <p:ext uri="{BB962C8B-B14F-4D97-AF65-F5344CB8AC3E}">
        <p14:creationId xmlns:p14="http://schemas.microsoft.com/office/powerpoint/2010/main" val="1268487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Datumsplatzhalter 2"/>
          <p:cNvSpPr>
            <a:spLocks noGrp="1"/>
          </p:cNvSpPr>
          <p:nvPr>
            <p:ph type="dt" sz="half" idx="10"/>
          </p:nvPr>
        </p:nvSpPr>
        <p:spPr/>
        <p:txBody>
          <a:bodyPr/>
          <a:lstStyle/>
          <a:p>
            <a:fld id="{9D1DC571-2209-4A0A-ACD3-52FA150B9E80}" type="datetimeFigureOut">
              <a:rPr lang="de-AT" smtClean="0"/>
              <a:t>02.07.2018</a:t>
            </a:fld>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A440E7A1-BDC3-41B7-8E2E-A1A0134EFCF9}" type="slidenum">
              <a:rPr lang="de-AT" smtClean="0"/>
              <a:t>‹Nr.›</a:t>
            </a:fld>
            <a:endParaRPr lang="de-AT"/>
          </a:p>
        </p:txBody>
      </p:sp>
    </p:spTree>
    <p:extLst>
      <p:ext uri="{BB962C8B-B14F-4D97-AF65-F5344CB8AC3E}">
        <p14:creationId xmlns:p14="http://schemas.microsoft.com/office/powerpoint/2010/main" val="580985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D1DC571-2209-4A0A-ACD3-52FA150B9E80}" type="datetimeFigureOut">
              <a:rPr lang="de-AT" smtClean="0"/>
              <a:t>02.07.2018</a:t>
            </a:fld>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A440E7A1-BDC3-41B7-8E2E-A1A0134EFCF9}" type="slidenum">
              <a:rPr lang="de-AT" smtClean="0"/>
              <a:t>‹Nr.›</a:t>
            </a:fld>
            <a:endParaRPr lang="de-AT"/>
          </a:p>
        </p:txBody>
      </p:sp>
    </p:spTree>
    <p:extLst>
      <p:ext uri="{BB962C8B-B14F-4D97-AF65-F5344CB8AC3E}">
        <p14:creationId xmlns:p14="http://schemas.microsoft.com/office/powerpoint/2010/main" val="1036985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9D1DC571-2209-4A0A-ACD3-52FA150B9E80}" type="datetimeFigureOut">
              <a:rPr lang="de-AT" smtClean="0"/>
              <a:t>02.07.2018</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A440E7A1-BDC3-41B7-8E2E-A1A0134EFCF9}" type="slidenum">
              <a:rPr lang="de-AT" smtClean="0"/>
              <a:t>‹Nr.›</a:t>
            </a:fld>
            <a:endParaRPr lang="de-AT"/>
          </a:p>
        </p:txBody>
      </p:sp>
    </p:spTree>
    <p:extLst>
      <p:ext uri="{BB962C8B-B14F-4D97-AF65-F5344CB8AC3E}">
        <p14:creationId xmlns:p14="http://schemas.microsoft.com/office/powerpoint/2010/main" val="603954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9D1DC571-2209-4A0A-ACD3-52FA150B9E80}" type="datetimeFigureOut">
              <a:rPr lang="de-AT" smtClean="0"/>
              <a:t>02.07.2018</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A440E7A1-BDC3-41B7-8E2E-A1A0134EFCF9}" type="slidenum">
              <a:rPr lang="de-AT" smtClean="0"/>
              <a:t>‹Nr.›</a:t>
            </a:fld>
            <a:endParaRPr lang="de-AT"/>
          </a:p>
        </p:txBody>
      </p:sp>
    </p:spTree>
    <p:extLst>
      <p:ext uri="{BB962C8B-B14F-4D97-AF65-F5344CB8AC3E}">
        <p14:creationId xmlns:p14="http://schemas.microsoft.com/office/powerpoint/2010/main" val="1042510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AT"/>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1DC571-2209-4A0A-ACD3-52FA150B9E80}" type="datetimeFigureOut">
              <a:rPr lang="de-AT" smtClean="0"/>
              <a:t>02.07.2018</a:t>
            </a:fld>
            <a:endParaRPr lang="de-AT"/>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40E7A1-BDC3-41B7-8E2E-A1A0134EFCF9}" type="slidenum">
              <a:rPr lang="de-AT" smtClean="0"/>
              <a:t>‹Nr.›</a:t>
            </a:fld>
            <a:endParaRPr lang="de-AT"/>
          </a:p>
        </p:txBody>
      </p:sp>
    </p:spTree>
    <p:extLst>
      <p:ext uri="{BB962C8B-B14F-4D97-AF65-F5344CB8AC3E}">
        <p14:creationId xmlns:p14="http://schemas.microsoft.com/office/powerpoint/2010/main" val="2012282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Hintergrund"/>
          <p:cNvPicPr>
            <a:picLocks noChangeAspect="1" noChangeArrowheads="1"/>
          </p:cNvPicPr>
          <p:nvPr/>
        </p:nvPicPr>
        <p:blipFill>
          <a:blip r:embed="rId13">
            <a:extLst>
              <a:ext uri="{28A0092B-C50C-407E-A947-70E740481C1C}">
                <a14:useLocalDpi xmlns:a14="http://schemas.microsoft.com/office/drawing/2010/main" val="0"/>
              </a:ext>
            </a:extLst>
          </a:blip>
          <a:srcRect l="3751" t="819"/>
          <a:stretch>
            <a:fillRect/>
          </a:stretch>
        </p:blipFill>
        <p:spPr bwMode="auto">
          <a:xfrm>
            <a:off x="-34925" y="-25400"/>
            <a:ext cx="92868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AT" altLang="de-DE" smtClean="0"/>
              <a:t>Titelmasterformat durch Klicken bearbeiten</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AT" altLang="de-DE" dirty="0" smtClean="0"/>
              <a:t>Textmasterformate durch Klicken bearbeiten</a:t>
            </a:r>
          </a:p>
          <a:p>
            <a:pPr lvl="1"/>
            <a:r>
              <a:rPr lang="de-AT" altLang="de-DE" dirty="0" smtClean="0"/>
              <a:t>Zweite Ebene</a:t>
            </a:r>
          </a:p>
          <a:p>
            <a:pPr lvl="2"/>
            <a:r>
              <a:rPr lang="de-AT" altLang="de-DE" dirty="0" smtClean="0"/>
              <a:t>Dritte Ebene</a:t>
            </a:r>
          </a:p>
          <a:p>
            <a:pPr lvl="3"/>
            <a:r>
              <a:rPr lang="de-AT" altLang="de-DE" dirty="0" smtClean="0"/>
              <a:t>Vierte Ebene</a:t>
            </a:r>
          </a:p>
          <a:p>
            <a:pPr lvl="4"/>
            <a:r>
              <a:rPr lang="de-AT" altLang="de-DE" dirty="0" smtClean="0"/>
              <a:t>Fünfte Ebene</a:t>
            </a:r>
          </a:p>
        </p:txBody>
      </p:sp>
      <p:sp>
        <p:nvSpPr>
          <p:cNvPr id="1031" name="Text Box 10"/>
          <p:cNvSpPr txBox="1">
            <a:spLocks noChangeArrowheads="1"/>
          </p:cNvSpPr>
          <p:nvPr/>
        </p:nvSpPr>
        <p:spPr bwMode="auto">
          <a:xfrm>
            <a:off x="1691680" y="6290156"/>
            <a:ext cx="568835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500">
                <a:solidFill>
                  <a:srgbClr val="313232"/>
                </a:solidFill>
                <a:latin typeface="Arial" charset="0"/>
                <a:ea typeface="ＭＳ Ｐゴシック" pitchFamily="1" charset="-128"/>
              </a:defRPr>
            </a:lvl1pPr>
            <a:lvl2pPr marL="742950" indent="-285750" eaLnBrk="0" hangingPunct="0">
              <a:defRPr sz="1500">
                <a:solidFill>
                  <a:srgbClr val="313232"/>
                </a:solidFill>
                <a:latin typeface="Arial" charset="0"/>
                <a:ea typeface="ＭＳ Ｐゴシック" pitchFamily="1" charset="-128"/>
              </a:defRPr>
            </a:lvl2pPr>
            <a:lvl3pPr marL="1143000" indent="-228600" eaLnBrk="0" hangingPunct="0">
              <a:defRPr sz="1500">
                <a:solidFill>
                  <a:srgbClr val="313232"/>
                </a:solidFill>
                <a:latin typeface="Arial" charset="0"/>
                <a:ea typeface="ＭＳ Ｐゴシック" pitchFamily="1" charset="-128"/>
              </a:defRPr>
            </a:lvl3pPr>
            <a:lvl4pPr marL="1600200" indent="-228600" eaLnBrk="0" hangingPunct="0">
              <a:defRPr sz="1500">
                <a:solidFill>
                  <a:srgbClr val="313232"/>
                </a:solidFill>
                <a:latin typeface="Arial" charset="0"/>
                <a:ea typeface="ＭＳ Ｐゴシック" pitchFamily="1" charset="-128"/>
              </a:defRPr>
            </a:lvl4pPr>
            <a:lvl5pPr marL="2057400" indent="-228600" eaLnBrk="0" hangingPunct="0">
              <a:defRPr sz="1500">
                <a:solidFill>
                  <a:srgbClr val="313232"/>
                </a:solidFill>
                <a:latin typeface="Arial" charset="0"/>
                <a:ea typeface="ＭＳ Ｐゴシック" pitchFamily="1" charset="-128"/>
              </a:defRPr>
            </a:lvl5pPr>
            <a:lvl6pPr marL="2514600" indent="-228600" eaLnBrk="0" fontAlgn="base" hangingPunct="0">
              <a:spcBef>
                <a:spcPct val="20000"/>
              </a:spcBef>
              <a:spcAft>
                <a:spcPct val="0"/>
              </a:spcAft>
              <a:buClr>
                <a:srgbClr val="0B6D3C"/>
              </a:buClr>
              <a:buFont typeface="Wingdings" pitchFamily="2" charset="2"/>
              <a:buChar char="q"/>
              <a:defRPr sz="1500">
                <a:solidFill>
                  <a:srgbClr val="313232"/>
                </a:solidFill>
                <a:latin typeface="Arial" charset="0"/>
                <a:ea typeface="ＭＳ Ｐゴシック" pitchFamily="1" charset="-128"/>
              </a:defRPr>
            </a:lvl6pPr>
            <a:lvl7pPr marL="2971800" indent="-228600" eaLnBrk="0" fontAlgn="base" hangingPunct="0">
              <a:spcBef>
                <a:spcPct val="20000"/>
              </a:spcBef>
              <a:spcAft>
                <a:spcPct val="0"/>
              </a:spcAft>
              <a:buClr>
                <a:srgbClr val="0B6D3C"/>
              </a:buClr>
              <a:buFont typeface="Wingdings" pitchFamily="2" charset="2"/>
              <a:buChar char="q"/>
              <a:defRPr sz="1500">
                <a:solidFill>
                  <a:srgbClr val="313232"/>
                </a:solidFill>
                <a:latin typeface="Arial" charset="0"/>
                <a:ea typeface="ＭＳ Ｐゴシック" pitchFamily="1" charset="-128"/>
              </a:defRPr>
            </a:lvl7pPr>
            <a:lvl8pPr marL="3429000" indent="-228600" eaLnBrk="0" fontAlgn="base" hangingPunct="0">
              <a:spcBef>
                <a:spcPct val="20000"/>
              </a:spcBef>
              <a:spcAft>
                <a:spcPct val="0"/>
              </a:spcAft>
              <a:buClr>
                <a:srgbClr val="0B6D3C"/>
              </a:buClr>
              <a:buFont typeface="Wingdings" pitchFamily="2" charset="2"/>
              <a:buChar char="q"/>
              <a:defRPr sz="1500">
                <a:solidFill>
                  <a:srgbClr val="313232"/>
                </a:solidFill>
                <a:latin typeface="Arial" charset="0"/>
                <a:ea typeface="ＭＳ Ｐゴシック" pitchFamily="1" charset="-128"/>
              </a:defRPr>
            </a:lvl8pPr>
            <a:lvl9pPr marL="3886200" indent="-228600" eaLnBrk="0" fontAlgn="base" hangingPunct="0">
              <a:spcBef>
                <a:spcPct val="20000"/>
              </a:spcBef>
              <a:spcAft>
                <a:spcPct val="0"/>
              </a:spcAft>
              <a:buClr>
                <a:srgbClr val="0B6D3C"/>
              </a:buClr>
              <a:buFont typeface="Wingdings" pitchFamily="2" charset="2"/>
              <a:buChar char="q"/>
              <a:defRPr sz="1500">
                <a:solidFill>
                  <a:srgbClr val="313232"/>
                </a:solidFill>
                <a:latin typeface="Arial" charset="0"/>
                <a:ea typeface="ＭＳ Ｐゴシック" pitchFamily="1" charset="-128"/>
              </a:defRPr>
            </a:lvl9pPr>
          </a:lstStyle>
          <a:p>
            <a:pPr algn="ctr" fontAlgn="base">
              <a:spcBef>
                <a:spcPct val="50000"/>
              </a:spcBef>
              <a:spcAft>
                <a:spcPct val="0"/>
              </a:spcAft>
            </a:pPr>
            <a:r>
              <a:rPr lang="de-DE" altLang="de-DE" sz="1000" dirty="0" smtClean="0">
                <a:latin typeface="Times New Roman" panose="02020603050405020304" pitchFamily="18" charset="0"/>
                <a:cs typeface="Times New Roman" panose="02020603050405020304" pitchFamily="18" charset="0"/>
              </a:rPr>
              <a:t>Univ. </a:t>
            </a:r>
            <a:r>
              <a:rPr lang="de-DE" altLang="de-DE" sz="1000" dirty="0" err="1" smtClean="0">
                <a:latin typeface="Times New Roman" panose="02020603050405020304" pitchFamily="18" charset="0"/>
                <a:cs typeface="Times New Roman" panose="02020603050405020304" pitchFamily="18" charset="0"/>
              </a:rPr>
              <a:t>Doz</a:t>
            </a:r>
            <a:r>
              <a:rPr lang="de-DE" altLang="de-DE" sz="1000" dirty="0" smtClean="0">
                <a:latin typeface="Times New Roman" panose="02020603050405020304" pitchFamily="18" charset="0"/>
                <a:cs typeface="Times New Roman" panose="02020603050405020304" pitchFamily="18" charset="0"/>
              </a:rPr>
              <a:t>. Dr. Karl Buchgraber</a:t>
            </a:r>
            <a:br>
              <a:rPr lang="de-DE" altLang="de-DE" sz="1000" dirty="0" smtClean="0">
                <a:latin typeface="Times New Roman" panose="02020603050405020304" pitchFamily="18" charset="0"/>
                <a:cs typeface="Times New Roman" panose="02020603050405020304" pitchFamily="18" charset="0"/>
              </a:rPr>
            </a:br>
            <a:r>
              <a:rPr lang="de-DE" altLang="de-DE" sz="1000" dirty="0" smtClean="0">
                <a:latin typeface="Times New Roman" panose="02020603050405020304" pitchFamily="18" charset="0"/>
                <a:cs typeface="Times New Roman" panose="02020603050405020304" pitchFamily="18" charset="0"/>
              </a:rPr>
              <a:t>Institut für Pflanzenbau und Kulturlandschaft</a:t>
            </a:r>
            <a:endParaRPr lang="de-AT" altLang="de-DE" sz="1000" dirty="0">
              <a:latin typeface="Times New Roman" panose="02020603050405020304" pitchFamily="18" charset="0"/>
              <a:cs typeface="Times New Roman" panose="02020603050405020304" pitchFamily="18" charset="0"/>
            </a:endParaRPr>
          </a:p>
        </p:txBody>
      </p:sp>
      <p:pic>
        <p:nvPicPr>
          <p:cNvPr id="2" name="Grafik 1"/>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171884" y="6192688"/>
            <a:ext cx="724466" cy="548680"/>
          </a:xfrm>
          <a:prstGeom prst="rect">
            <a:avLst/>
          </a:prstGeom>
        </p:spPr>
      </p:pic>
    </p:spTree>
    <p:extLst>
      <p:ext uri="{BB962C8B-B14F-4D97-AF65-F5344CB8AC3E}">
        <p14:creationId xmlns:p14="http://schemas.microsoft.com/office/powerpoint/2010/main" val="29562533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1" fontAlgn="base" hangingPunct="1">
        <a:spcBef>
          <a:spcPct val="0"/>
        </a:spcBef>
        <a:spcAft>
          <a:spcPct val="0"/>
        </a:spcAft>
        <a:defRPr sz="3600" b="1">
          <a:solidFill>
            <a:srgbClr val="313232"/>
          </a:solidFill>
          <a:latin typeface="+mj-lt"/>
          <a:ea typeface="+mj-ea"/>
          <a:cs typeface="+mj-cs"/>
        </a:defRPr>
      </a:lvl1pPr>
      <a:lvl2pPr algn="l" rtl="0" eaLnBrk="1" fontAlgn="base" hangingPunct="1">
        <a:spcBef>
          <a:spcPct val="0"/>
        </a:spcBef>
        <a:spcAft>
          <a:spcPct val="0"/>
        </a:spcAft>
        <a:defRPr sz="3600" b="1">
          <a:solidFill>
            <a:srgbClr val="313232"/>
          </a:solidFill>
          <a:latin typeface="Arial" charset="0"/>
        </a:defRPr>
      </a:lvl2pPr>
      <a:lvl3pPr algn="l" rtl="0" eaLnBrk="1" fontAlgn="base" hangingPunct="1">
        <a:spcBef>
          <a:spcPct val="0"/>
        </a:spcBef>
        <a:spcAft>
          <a:spcPct val="0"/>
        </a:spcAft>
        <a:defRPr sz="3600" b="1">
          <a:solidFill>
            <a:srgbClr val="313232"/>
          </a:solidFill>
          <a:latin typeface="Arial" charset="0"/>
        </a:defRPr>
      </a:lvl3pPr>
      <a:lvl4pPr algn="l" rtl="0" eaLnBrk="1" fontAlgn="base" hangingPunct="1">
        <a:spcBef>
          <a:spcPct val="0"/>
        </a:spcBef>
        <a:spcAft>
          <a:spcPct val="0"/>
        </a:spcAft>
        <a:defRPr sz="3600" b="1">
          <a:solidFill>
            <a:srgbClr val="313232"/>
          </a:solidFill>
          <a:latin typeface="Arial" charset="0"/>
        </a:defRPr>
      </a:lvl4pPr>
      <a:lvl5pPr algn="l" rtl="0" eaLnBrk="1" fontAlgn="base" hangingPunct="1">
        <a:spcBef>
          <a:spcPct val="0"/>
        </a:spcBef>
        <a:spcAft>
          <a:spcPct val="0"/>
        </a:spcAft>
        <a:defRPr sz="3600" b="1">
          <a:solidFill>
            <a:srgbClr val="313232"/>
          </a:solidFill>
          <a:latin typeface="Arial" charset="0"/>
        </a:defRPr>
      </a:lvl5pPr>
      <a:lvl6pPr marL="457200" algn="l" rtl="0" eaLnBrk="1" fontAlgn="base" hangingPunct="1">
        <a:spcBef>
          <a:spcPct val="0"/>
        </a:spcBef>
        <a:spcAft>
          <a:spcPct val="0"/>
        </a:spcAft>
        <a:defRPr sz="3600" b="1">
          <a:solidFill>
            <a:srgbClr val="313232"/>
          </a:solidFill>
          <a:latin typeface="Arial" charset="0"/>
        </a:defRPr>
      </a:lvl6pPr>
      <a:lvl7pPr marL="914400" algn="l" rtl="0" eaLnBrk="1" fontAlgn="base" hangingPunct="1">
        <a:spcBef>
          <a:spcPct val="0"/>
        </a:spcBef>
        <a:spcAft>
          <a:spcPct val="0"/>
        </a:spcAft>
        <a:defRPr sz="3600" b="1">
          <a:solidFill>
            <a:srgbClr val="313232"/>
          </a:solidFill>
          <a:latin typeface="Arial" charset="0"/>
        </a:defRPr>
      </a:lvl7pPr>
      <a:lvl8pPr marL="1371600" algn="l" rtl="0" eaLnBrk="1" fontAlgn="base" hangingPunct="1">
        <a:spcBef>
          <a:spcPct val="0"/>
        </a:spcBef>
        <a:spcAft>
          <a:spcPct val="0"/>
        </a:spcAft>
        <a:defRPr sz="3600" b="1">
          <a:solidFill>
            <a:srgbClr val="313232"/>
          </a:solidFill>
          <a:latin typeface="Arial" charset="0"/>
        </a:defRPr>
      </a:lvl8pPr>
      <a:lvl9pPr marL="1828800" algn="l" rtl="0" eaLnBrk="1" fontAlgn="base" hangingPunct="1">
        <a:spcBef>
          <a:spcPct val="0"/>
        </a:spcBef>
        <a:spcAft>
          <a:spcPct val="0"/>
        </a:spcAft>
        <a:defRPr sz="3600" b="1">
          <a:solidFill>
            <a:srgbClr val="313232"/>
          </a:solidFill>
          <a:latin typeface="Arial" charset="0"/>
        </a:defRPr>
      </a:lvl9pPr>
    </p:titleStyle>
    <p:bodyStyle>
      <a:lvl1pPr marL="342900" indent="-342900" algn="l" rtl="0" eaLnBrk="1" fontAlgn="base" hangingPunct="1">
        <a:spcBef>
          <a:spcPct val="20000"/>
        </a:spcBef>
        <a:spcAft>
          <a:spcPct val="0"/>
        </a:spcAft>
        <a:buChar char="•"/>
        <a:defRPr sz="3200">
          <a:solidFill>
            <a:srgbClr val="313232"/>
          </a:solidFill>
          <a:latin typeface="+mn-lt"/>
          <a:ea typeface="+mn-ea"/>
          <a:cs typeface="+mn-cs"/>
        </a:defRPr>
      </a:lvl1pPr>
      <a:lvl2pPr marL="742950" indent="-285750" algn="l" rtl="0" eaLnBrk="1" fontAlgn="base" hangingPunct="1">
        <a:spcBef>
          <a:spcPct val="20000"/>
        </a:spcBef>
        <a:spcAft>
          <a:spcPct val="0"/>
        </a:spcAft>
        <a:buChar char="–"/>
        <a:defRPr sz="2800">
          <a:solidFill>
            <a:srgbClr val="313232"/>
          </a:solidFill>
          <a:latin typeface="+mn-lt"/>
        </a:defRPr>
      </a:lvl2pPr>
      <a:lvl3pPr marL="1143000" indent="-228600" algn="l" rtl="0" eaLnBrk="1" fontAlgn="base" hangingPunct="1">
        <a:spcBef>
          <a:spcPct val="20000"/>
        </a:spcBef>
        <a:spcAft>
          <a:spcPct val="0"/>
        </a:spcAft>
        <a:buChar char="•"/>
        <a:defRPr sz="2400">
          <a:solidFill>
            <a:srgbClr val="313232"/>
          </a:solidFill>
          <a:latin typeface="+mn-lt"/>
        </a:defRPr>
      </a:lvl3pPr>
      <a:lvl4pPr marL="1600200" indent="-228600" algn="l" rtl="0" eaLnBrk="1" fontAlgn="base" hangingPunct="1">
        <a:spcBef>
          <a:spcPct val="20000"/>
        </a:spcBef>
        <a:spcAft>
          <a:spcPct val="0"/>
        </a:spcAft>
        <a:buChar char="–"/>
        <a:defRPr sz="2000">
          <a:solidFill>
            <a:srgbClr val="313232"/>
          </a:solidFill>
          <a:latin typeface="+mn-lt"/>
        </a:defRPr>
      </a:lvl4pPr>
      <a:lvl5pPr marL="2057400" indent="-228600" algn="l" rtl="0" eaLnBrk="1" fontAlgn="base" hangingPunct="1">
        <a:spcBef>
          <a:spcPct val="20000"/>
        </a:spcBef>
        <a:spcAft>
          <a:spcPct val="0"/>
        </a:spcAft>
        <a:buChar char="»"/>
        <a:defRPr sz="2000">
          <a:solidFill>
            <a:srgbClr val="313232"/>
          </a:solidFill>
          <a:latin typeface="+mn-lt"/>
        </a:defRPr>
      </a:lvl5pPr>
      <a:lvl6pPr marL="2514600" indent="-228600" algn="l" rtl="0" eaLnBrk="1" fontAlgn="base" hangingPunct="1">
        <a:spcBef>
          <a:spcPct val="20000"/>
        </a:spcBef>
        <a:spcAft>
          <a:spcPct val="0"/>
        </a:spcAft>
        <a:buChar char="»"/>
        <a:defRPr sz="2000">
          <a:solidFill>
            <a:srgbClr val="313232"/>
          </a:solidFill>
          <a:latin typeface="+mn-lt"/>
        </a:defRPr>
      </a:lvl6pPr>
      <a:lvl7pPr marL="2971800" indent="-228600" algn="l" rtl="0" eaLnBrk="1" fontAlgn="base" hangingPunct="1">
        <a:spcBef>
          <a:spcPct val="20000"/>
        </a:spcBef>
        <a:spcAft>
          <a:spcPct val="0"/>
        </a:spcAft>
        <a:buChar char="»"/>
        <a:defRPr sz="2000">
          <a:solidFill>
            <a:srgbClr val="313232"/>
          </a:solidFill>
          <a:latin typeface="+mn-lt"/>
        </a:defRPr>
      </a:lvl7pPr>
      <a:lvl8pPr marL="3429000" indent="-228600" algn="l" rtl="0" eaLnBrk="1" fontAlgn="base" hangingPunct="1">
        <a:spcBef>
          <a:spcPct val="20000"/>
        </a:spcBef>
        <a:spcAft>
          <a:spcPct val="0"/>
        </a:spcAft>
        <a:buChar char="»"/>
        <a:defRPr sz="2000">
          <a:solidFill>
            <a:srgbClr val="313232"/>
          </a:solidFill>
          <a:latin typeface="+mn-lt"/>
        </a:defRPr>
      </a:lvl8pPr>
      <a:lvl9pPr marL="3886200" indent="-228600" algn="l" rtl="0" eaLnBrk="1" fontAlgn="base" hangingPunct="1">
        <a:spcBef>
          <a:spcPct val="20000"/>
        </a:spcBef>
        <a:spcAft>
          <a:spcPct val="0"/>
        </a:spcAft>
        <a:buChar char="»"/>
        <a:defRPr sz="2000">
          <a:solidFill>
            <a:srgbClr val="31323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82102" y="1844824"/>
            <a:ext cx="8784976" cy="1015663"/>
          </a:xfrm>
          <a:prstGeom prst="rect">
            <a:avLst/>
          </a:prstGeom>
          <a:blipFill>
            <a:blip r:embed="rId2"/>
            <a:tile tx="0" ty="0" sx="100000" sy="100000" flip="none" algn="tl"/>
          </a:blipFill>
        </p:spPr>
        <p:txBody>
          <a:bodyPr wrap="square">
            <a:spAutoFit/>
          </a:bodyPr>
          <a:lstStyle/>
          <a:p>
            <a:pPr algn="ctr"/>
            <a:r>
              <a:rPr lang="de-DE" sz="6000" b="1" dirty="0" smtClean="0">
                <a:solidFill>
                  <a:schemeClr val="bg2">
                    <a:lumMod val="25000"/>
                  </a:schemeClr>
                </a:solidFill>
              </a:rPr>
              <a:t>Grünlanderneuerung</a:t>
            </a:r>
            <a:endParaRPr lang="de-AT" sz="6000" dirty="0">
              <a:solidFill>
                <a:schemeClr val="bg2">
                  <a:lumMod val="25000"/>
                </a:schemeClr>
              </a:solidFill>
            </a:endParaRP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5970678"/>
            <a:ext cx="1370742" cy="76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6445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51520" y="260648"/>
            <a:ext cx="8712968" cy="400110"/>
          </a:xfrm>
          <a:prstGeom prst="rect">
            <a:avLst/>
          </a:prstGeom>
          <a:blipFill>
            <a:blip r:embed="rId2"/>
            <a:tile tx="0" ty="0" sx="100000" sy="100000" flip="none" algn="tl"/>
          </a:blipFill>
        </p:spPr>
        <p:txBody>
          <a:bodyPr wrap="square">
            <a:spAutoFit/>
          </a:bodyPr>
          <a:lstStyle/>
          <a:p>
            <a:r>
              <a:rPr lang="de-DE" sz="2000" b="1" dirty="0" smtClean="0">
                <a:solidFill>
                  <a:schemeClr val="bg2">
                    <a:lumMod val="25000"/>
                  </a:schemeClr>
                </a:solidFill>
              </a:rPr>
              <a:t>Die </a:t>
            </a:r>
            <a:r>
              <a:rPr lang="de-DE" sz="2000" b="1" dirty="0">
                <a:solidFill>
                  <a:schemeClr val="bg2">
                    <a:lumMod val="25000"/>
                  </a:schemeClr>
                </a:solidFill>
              </a:rPr>
              <a:t>zeitliche Erfolgsdauer der Strategien zur Grünlanderneuerung im Alpenraum</a:t>
            </a:r>
            <a:endParaRPr lang="de-AT" sz="2000" dirty="0">
              <a:solidFill>
                <a:schemeClr val="bg2">
                  <a:lumMod val="25000"/>
                </a:schemeClr>
              </a:solidFill>
            </a:endParaRPr>
          </a:p>
        </p:txBody>
      </p:sp>
      <p:pic>
        <p:nvPicPr>
          <p:cNvPr id="573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391" y="1484784"/>
            <a:ext cx="9468155" cy="4104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68344" y="5970678"/>
            <a:ext cx="1370742" cy="76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feld 4"/>
          <p:cNvSpPr txBox="1"/>
          <p:nvPr/>
        </p:nvSpPr>
        <p:spPr>
          <a:xfrm>
            <a:off x="249353" y="6464526"/>
            <a:ext cx="5112568" cy="246221"/>
          </a:xfrm>
          <a:prstGeom prst="rect">
            <a:avLst/>
          </a:prstGeom>
          <a:noFill/>
        </p:spPr>
        <p:txBody>
          <a:bodyPr wrap="square" rtlCol="0">
            <a:spAutoFit/>
          </a:bodyPr>
          <a:lstStyle/>
          <a:p>
            <a:r>
              <a:rPr lang="de-AT" sz="1000" dirty="0" smtClean="0"/>
              <a:t>Quelle: Grünlandbuch (BUCHGRABER, 2018)</a:t>
            </a:r>
            <a:endParaRPr lang="de-AT" sz="1000" dirty="0"/>
          </a:p>
        </p:txBody>
      </p:sp>
    </p:spTree>
    <p:extLst>
      <p:ext uri="{BB962C8B-B14F-4D97-AF65-F5344CB8AC3E}">
        <p14:creationId xmlns:p14="http://schemas.microsoft.com/office/powerpoint/2010/main" val="986013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407455" y="260648"/>
            <a:ext cx="8064896" cy="400110"/>
          </a:xfrm>
          <a:prstGeom prst="rect">
            <a:avLst/>
          </a:prstGeom>
          <a:blipFill>
            <a:blip r:embed="rId2"/>
            <a:tile tx="0" ty="0" sx="100000" sy="100000" flip="none" algn="tl"/>
          </a:blipFill>
        </p:spPr>
        <p:txBody>
          <a:bodyPr wrap="square">
            <a:spAutoFit/>
          </a:bodyPr>
          <a:lstStyle/>
          <a:p>
            <a:r>
              <a:rPr lang="de-DE" sz="2000" b="1" dirty="0" smtClean="0">
                <a:solidFill>
                  <a:schemeClr val="bg2">
                    <a:lumMod val="25000"/>
                  </a:schemeClr>
                </a:solidFill>
              </a:rPr>
              <a:t>Methoden </a:t>
            </a:r>
            <a:r>
              <a:rPr lang="de-DE" sz="2000" b="1" dirty="0">
                <a:solidFill>
                  <a:schemeClr val="bg2">
                    <a:lumMod val="25000"/>
                  </a:schemeClr>
                </a:solidFill>
              </a:rPr>
              <a:t>der Umbruchlosen Grünlanderneuerung</a:t>
            </a:r>
            <a:endParaRPr lang="de-AT" sz="2000" dirty="0">
              <a:solidFill>
                <a:schemeClr val="bg2">
                  <a:lumMod val="25000"/>
                </a:schemeClr>
              </a:solidFill>
            </a:endParaRPr>
          </a:p>
        </p:txBody>
      </p:sp>
      <p:graphicFrame>
        <p:nvGraphicFramePr>
          <p:cNvPr id="3" name="Tabelle 2"/>
          <p:cNvGraphicFramePr>
            <a:graphicFrameLocks noGrp="1"/>
          </p:cNvGraphicFramePr>
          <p:nvPr>
            <p:extLst>
              <p:ext uri="{D42A27DB-BD31-4B8C-83A1-F6EECF244321}">
                <p14:modId xmlns:p14="http://schemas.microsoft.com/office/powerpoint/2010/main" val="3780300309"/>
              </p:ext>
            </p:extLst>
          </p:nvPr>
        </p:nvGraphicFramePr>
        <p:xfrm>
          <a:off x="1043608" y="980728"/>
          <a:ext cx="6624736" cy="4989950"/>
        </p:xfrm>
        <a:graphic>
          <a:graphicData uri="http://schemas.openxmlformats.org/drawingml/2006/table">
            <a:tbl>
              <a:tblPr firstRow="1" firstCol="1" bandRow="1"/>
              <a:tblGrid>
                <a:gridCol w="1603227"/>
                <a:gridCol w="1603936"/>
                <a:gridCol w="1603936"/>
                <a:gridCol w="1813637"/>
              </a:tblGrid>
              <a:tr h="240503">
                <a:tc>
                  <a:txBody>
                    <a:bodyPr/>
                    <a:lstStyle/>
                    <a:p>
                      <a:pPr algn="ctr">
                        <a:lnSpc>
                          <a:spcPct val="107000"/>
                        </a:lnSpc>
                        <a:spcAft>
                          <a:spcPts val="0"/>
                        </a:spcAft>
                      </a:pPr>
                      <a:r>
                        <a:rPr lang="de-AT" sz="800" dirty="0">
                          <a:solidFill>
                            <a:schemeClr val="bg2">
                              <a:lumMod val="90000"/>
                            </a:schemeClr>
                          </a:solidFill>
                          <a:effectLst/>
                          <a:latin typeface="Arial"/>
                          <a:ea typeface="Times New Roman"/>
                          <a:cs typeface="Times New Roman"/>
                        </a:rPr>
                        <a:t> </a:t>
                      </a:r>
                      <a:endParaRPr lang="de-AT" sz="1100" dirty="0">
                        <a:solidFill>
                          <a:schemeClr val="bg2">
                            <a:lumMod val="90000"/>
                          </a:schemeClr>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5000"/>
                      </a:schemeClr>
                    </a:solidFill>
                  </a:tcPr>
                </a:tc>
                <a:tc>
                  <a:txBody>
                    <a:bodyPr/>
                    <a:lstStyle/>
                    <a:p>
                      <a:pPr algn="ctr">
                        <a:lnSpc>
                          <a:spcPct val="107000"/>
                        </a:lnSpc>
                        <a:spcAft>
                          <a:spcPts val="0"/>
                        </a:spcAft>
                      </a:pPr>
                      <a:r>
                        <a:rPr lang="de-AT" sz="1400" b="1" dirty="0">
                          <a:solidFill>
                            <a:schemeClr val="bg2">
                              <a:lumMod val="90000"/>
                            </a:schemeClr>
                          </a:solidFill>
                          <a:effectLst/>
                          <a:latin typeface="+mn-lt"/>
                          <a:ea typeface="Times New Roman"/>
                          <a:cs typeface="Times New Roman"/>
                        </a:rPr>
                        <a:t>Übersaat</a:t>
                      </a:r>
                      <a:endParaRPr lang="de-AT" sz="1400" b="1" dirty="0">
                        <a:solidFill>
                          <a:schemeClr val="bg2">
                            <a:lumMod val="90000"/>
                          </a:schemeClr>
                        </a:solidFill>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5000"/>
                      </a:schemeClr>
                    </a:solidFill>
                  </a:tcPr>
                </a:tc>
                <a:tc>
                  <a:txBody>
                    <a:bodyPr/>
                    <a:lstStyle/>
                    <a:p>
                      <a:pPr algn="ctr">
                        <a:lnSpc>
                          <a:spcPct val="107000"/>
                        </a:lnSpc>
                        <a:spcAft>
                          <a:spcPts val="0"/>
                        </a:spcAft>
                      </a:pPr>
                      <a:r>
                        <a:rPr lang="de-AT" sz="1400" b="1" dirty="0">
                          <a:solidFill>
                            <a:schemeClr val="bg2">
                              <a:lumMod val="90000"/>
                            </a:schemeClr>
                          </a:solidFill>
                          <a:effectLst/>
                          <a:latin typeface="+mn-lt"/>
                          <a:ea typeface="Times New Roman"/>
                          <a:cs typeface="Times New Roman"/>
                        </a:rPr>
                        <a:t>Nachsaat</a:t>
                      </a:r>
                      <a:endParaRPr lang="de-AT" sz="1400" b="1" dirty="0">
                        <a:solidFill>
                          <a:schemeClr val="bg2">
                            <a:lumMod val="90000"/>
                          </a:schemeClr>
                        </a:solidFill>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5000"/>
                      </a:schemeClr>
                    </a:solidFill>
                  </a:tcPr>
                </a:tc>
                <a:tc>
                  <a:txBody>
                    <a:bodyPr/>
                    <a:lstStyle/>
                    <a:p>
                      <a:pPr algn="ctr">
                        <a:lnSpc>
                          <a:spcPct val="107000"/>
                        </a:lnSpc>
                        <a:spcAft>
                          <a:spcPts val="0"/>
                        </a:spcAft>
                      </a:pPr>
                      <a:r>
                        <a:rPr lang="de-AT" sz="1400" b="1" dirty="0">
                          <a:solidFill>
                            <a:schemeClr val="bg2">
                              <a:lumMod val="90000"/>
                            </a:schemeClr>
                          </a:solidFill>
                          <a:effectLst/>
                          <a:latin typeface="+mn-lt"/>
                          <a:ea typeface="Times New Roman"/>
                          <a:cs typeface="Times New Roman"/>
                        </a:rPr>
                        <a:t>Sanierung</a:t>
                      </a:r>
                      <a:endParaRPr lang="de-AT" sz="1400" b="1" dirty="0">
                        <a:solidFill>
                          <a:schemeClr val="bg2">
                            <a:lumMod val="90000"/>
                          </a:schemeClr>
                        </a:solidFill>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5000"/>
                      </a:schemeClr>
                    </a:solidFill>
                  </a:tcPr>
                </a:tc>
              </a:tr>
              <a:tr h="531263">
                <a:tc>
                  <a:txBody>
                    <a:bodyPr/>
                    <a:lstStyle/>
                    <a:p>
                      <a:pPr>
                        <a:lnSpc>
                          <a:spcPct val="107000"/>
                        </a:lnSpc>
                        <a:spcAft>
                          <a:spcPts val="0"/>
                        </a:spcAft>
                      </a:pPr>
                      <a:r>
                        <a:rPr lang="de-AT" sz="1200" b="1" dirty="0">
                          <a:effectLst/>
                          <a:latin typeface="+mn-lt"/>
                          <a:ea typeface="Times New Roman"/>
                          <a:cs typeface="Times New Roman"/>
                        </a:rPr>
                        <a:t>Zustand des Pflanzenbestandes</a:t>
                      </a:r>
                      <a:endParaRPr lang="de-AT" sz="1200" b="1"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1000" dirty="0">
                          <a:effectLst/>
                          <a:latin typeface="+mn-lt"/>
                          <a:ea typeface="Times New Roman"/>
                          <a:cs typeface="Times New Roman"/>
                        </a:rPr>
                        <a:t>Lückigkeit &gt; 10 %</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1000" dirty="0">
                          <a:effectLst/>
                          <a:latin typeface="+mn-lt"/>
                          <a:ea typeface="Times New Roman"/>
                          <a:cs typeface="Times New Roman"/>
                        </a:rPr>
                        <a:t>Lückigkeit &gt; 10 %</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1000" dirty="0">
                          <a:effectLst/>
                          <a:latin typeface="+mn-lt"/>
                          <a:ea typeface="Times New Roman"/>
                          <a:cs typeface="Times New Roman"/>
                        </a:rPr>
                        <a:t>Anteil von Gemeiner Rispe 15 % oder von Goldhafer 25 %</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r>
              <a:tr h="1355665">
                <a:tc>
                  <a:txBody>
                    <a:bodyPr/>
                    <a:lstStyle/>
                    <a:p>
                      <a:pPr>
                        <a:lnSpc>
                          <a:spcPct val="107000"/>
                        </a:lnSpc>
                        <a:spcAft>
                          <a:spcPts val="0"/>
                        </a:spcAft>
                      </a:pPr>
                      <a:r>
                        <a:rPr lang="de-AT" sz="1200" b="1" dirty="0">
                          <a:effectLst/>
                          <a:latin typeface="+mn-lt"/>
                          <a:ea typeface="Times New Roman"/>
                          <a:cs typeface="Times New Roman"/>
                        </a:rPr>
                        <a:t>Arbeitsschritte und Arbeitsgänge</a:t>
                      </a:r>
                      <a:endParaRPr lang="de-AT" sz="1200" b="1"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1000" dirty="0">
                          <a:effectLst/>
                          <a:latin typeface="+mn-lt"/>
                          <a:ea typeface="Times New Roman"/>
                          <a:cs typeface="Times New Roman"/>
                        </a:rPr>
                        <a:t>Aussaat auf Grasnarbe und Boden mit oder ohne Walze</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1000" dirty="0">
                          <a:effectLst/>
                          <a:latin typeface="+mn-lt"/>
                          <a:ea typeface="Times New Roman"/>
                          <a:cs typeface="Times New Roman"/>
                        </a:rPr>
                        <a:t>Aussaat mit Striegelarbeit und Walze</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1000" dirty="0">
                          <a:effectLst/>
                          <a:latin typeface="+mn-lt"/>
                          <a:ea typeface="Times New Roman"/>
                          <a:cs typeface="Times New Roman"/>
                        </a:rPr>
                        <a:t>Vier Arbeitsgänge:</a:t>
                      </a:r>
                      <a:endParaRPr lang="de-AT" sz="1000" dirty="0">
                        <a:effectLst/>
                        <a:latin typeface="+mn-lt"/>
                        <a:ea typeface="Calibri"/>
                        <a:cs typeface="Times New Roman"/>
                      </a:endParaRPr>
                    </a:p>
                    <a:p>
                      <a:pPr marL="342900" lvl="0" indent="-342900">
                        <a:spcAft>
                          <a:spcPts val="0"/>
                        </a:spcAft>
                        <a:buFont typeface="Arial"/>
                        <a:buChar char="-"/>
                      </a:pPr>
                      <a:r>
                        <a:rPr lang="de-AT" sz="1000" dirty="0">
                          <a:effectLst/>
                          <a:latin typeface="+mn-lt"/>
                          <a:ea typeface="Times New Roman"/>
                        </a:rPr>
                        <a:t>Striegeln (kreuz und quer)</a:t>
                      </a:r>
                    </a:p>
                    <a:p>
                      <a:pPr marL="342900" lvl="0" indent="-342900">
                        <a:spcAft>
                          <a:spcPts val="0"/>
                        </a:spcAft>
                        <a:buFont typeface="Arial"/>
                        <a:buChar char="-"/>
                      </a:pPr>
                      <a:r>
                        <a:rPr lang="de-AT" sz="1000" dirty="0">
                          <a:effectLst/>
                          <a:latin typeface="+mn-lt"/>
                          <a:ea typeface="Times New Roman"/>
                        </a:rPr>
                        <a:t>Schwaden der ausgestriegelten Biomasse</a:t>
                      </a:r>
                    </a:p>
                    <a:p>
                      <a:pPr marL="342900" lvl="0" indent="-342900">
                        <a:spcAft>
                          <a:spcPts val="0"/>
                        </a:spcAft>
                        <a:buFont typeface="Arial"/>
                        <a:buChar char="-"/>
                      </a:pPr>
                      <a:r>
                        <a:rPr lang="de-AT" sz="1000" dirty="0">
                          <a:effectLst/>
                          <a:latin typeface="+mn-lt"/>
                          <a:ea typeface="Times New Roman"/>
                        </a:rPr>
                        <a:t>Abfuhr der Biomasse</a:t>
                      </a:r>
                    </a:p>
                    <a:p>
                      <a:pPr marL="342900" lvl="0" indent="-342900">
                        <a:spcAft>
                          <a:spcPts val="0"/>
                        </a:spcAft>
                        <a:buFont typeface="Arial"/>
                        <a:buChar char="-"/>
                      </a:pPr>
                      <a:r>
                        <a:rPr lang="de-AT" sz="1000" dirty="0">
                          <a:effectLst/>
                          <a:latin typeface="+mn-lt"/>
                          <a:ea typeface="Times New Roman"/>
                        </a:rPr>
                        <a:t>Nachsaat mit Walze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r>
              <a:tr h="531263">
                <a:tc>
                  <a:txBody>
                    <a:bodyPr/>
                    <a:lstStyle/>
                    <a:p>
                      <a:pPr>
                        <a:lnSpc>
                          <a:spcPct val="107000"/>
                        </a:lnSpc>
                        <a:spcAft>
                          <a:spcPts val="0"/>
                        </a:spcAft>
                      </a:pPr>
                      <a:r>
                        <a:rPr lang="de-AT" sz="1200" b="1" dirty="0">
                          <a:effectLst/>
                          <a:latin typeface="+mn-lt"/>
                          <a:ea typeface="Times New Roman"/>
                          <a:cs typeface="Times New Roman"/>
                        </a:rPr>
                        <a:t>Tätigkeit und Geräte</a:t>
                      </a:r>
                      <a:endParaRPr lang="de-AT" sz="1200" b="1"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1000" dirty="0">
                          <a:effectLst/>
                          <a:latin typeface="+mn-lt"/>
                          <a:ea typeface="Times New Roman"/>
                          <a:cs typeface="Times New Roman"/>
                        </a:rPr>
                        <a:t>händisch</a:t>
                      </a:r>
                      <a:endParaRPr lang="de-AT" sz="1000" dirty="0">
                        <a:effectLst/>
                        <a:latin typeface="+mn-lt"/>
                        <a:ea typeface="Calibri"/>
                        <a:cs typeface="Times New Roman"/>
                      </a:endParaRPr>
                    </a:p>
                    <a:p>
                      <a:pPr>
                        <a:lnSpc>
                          <a:spcPct val="107000"/>
                        </a:lnSpc>
                        <a:spcAft>
                          <a:spcPts val="0"/>
                        </a:spcAft>
                      </a:pPr>
                      <a:r>
                        <a:rPr lang="de-AT" sz="1000" dirty="0">
                          <a:effectLst/>
                          <a:latin typeface="+mn-lt"/>
                          <a:ea typeface="Times New Roman"/>
                          <a:cs typeface="Times New Roman"/>
                        </a:rPr>
                        <a:t>händisch/Hufkultur</a:t>
                      </a:r>
                      <a:endParaRPr lang="de-AT" sz="1000" dirty="0">
                        <a:effectLst/>
                        <a:latin typeface="+mn-lt"/>
                        <a:ea typeface="Calibri"/>
                        <a:cs typeface="Times New Roman"/>
                      </a:endParaRPr>
                    </a:p>
                    <a:p>
                      <a:pPr>
                        <a:lnSpc>
                          <a:spcPct val="107000"/>
                        </a:lnSpc>
                        <a:spcAft>
                          <a:spcPts val="0"/>
                        </a:spcAft>
                      </a:pPr>
                      <a:r>
                        <a:rPr lang="de-AT" sz="1000" dirty="0" err="1">
                          <a:effectLst/>
                          <a:latin typeface="+mn-lt"/>
                          <a:ea typeface="Times New Roman"/>
                          <a:cs typeface="Times New Roman"/>
                        </a:rPr>
                        <a:t>Kleinsamenstreuer</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1000" dirty="0">
                          <a:effectLst/>
                          <a:latin typeface="+mn-lt"/>
                          <a:ea typeface="Times New Roman"/>
                          <a:cs typeface="Times New Roman"/>
                        </a:rPr>
                        <a:t>Kombigerät Leicht- oder Starkstriegel mit Walze</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1000" dirty="0">
                          <a:effectLst/>
                          <a:latin typeface="+mn-lt"/>
                          <a:ea typeface="Times New Roman"/>
                          <a:cs typeface="Times New Roman"/>
                        </a:rPr>
                        <a:t>Kombigerät Starkstriegel mit Walze</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r>
              <a:tr h="351515">
                <a:tc>
                  <a:txBody>
                    <a:bodyPr/>
                    <a:lstStyle/>
                    <a:p>
                      <a:pPr>
                        <a:lnSpc>
                          <a:spcPct val="107000"/>
                        </a:lnSpc>
                        <a:spcAft>
                          <a:spcPts val="0"/>
                        </a:spcAft>
                      </a:pPr>
                      <a:r>
                        <a:rPr lang="de-AT" sz="1200" b="1" dirty="0">
                          <a:effectLst/>
                          <a:latin typeface="+mn-lt"/>
                          <a:ea typeface="Times New Roman"/>
                          <a:cs typeface="Times New Roman"/>
                        </a:rPr>
                        <a:t>Offener Boden</a:t>
                      </a:r>
                      <a:endParaRPr lang="de-AT" sz="1200" b="1"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1000" dirty="0">
                          <a:effectLst/>
                          <a:latin typeface="+mn-lt"/>
                          <a:ea typeface="Times New Roman"/>
                          <a:cs typeface="Times New Roman"/>
                        </a:rPr>
                        <a:t>&gt; 10 % je nach </a:t>
                      </a:r>
                      <a:r>
                        <a:rPr lang="de-AT" sz="1000" dirty="0" err="1">
                          <a:effectLst/>
                          <a:latin typeface="+mn-lt"/>
                          <a:ea typeface="Times New Roman"/>
                          <a:cs typeface="Times New Roman"/>
                        </a:rPr>
                        <a:t>Ausgangslückigkeit</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1000" dirty="0">
                          <a:effectLst/>
                          <a:latin typeface="+mn-lt"/>
                          <a:ea typeface="Times New Roman"/>
                          <a:cs typeface="Times New Roman"/>
                        </a:rPr>
                        <a:t>&gt; 20 % je nach </a:t>
                      </a:r>
                      <a:r>
                        <a:rPr lang="de-AT" sz="1000" dirty="0" err="1">
                          <a:effectLst/>
                          <a:latin typeface="+mn-lt"/>
                          <a:ea typeface="Times New Roman"/>
                          <a:cs typeface="Times New Roman"/>
                        </a:rPr>
                        <a:t>Ausgangslückigkeit</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1000" dirty="0">
                          <a:effectLst/>
                          <a:latin typeface="+mn-lt"/>
                          <a:ea typeface="Times New Roman"/>
                          <a:cs typeface="Times New Roman"/>
                        </a:rPr>
                        <a:t>&gt; 40 %</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r>
              <a:tr h="206206">
                <a:tc>
                  <a:txBody>
                    <a:bodyPr/>
                    <a:lstStyle/>
                    <a:p>
                      <a:pPr>
                        <a:lnSpc>
                          <a:spcPct val="107000"/>
                        </a:lnSpc>
                        <a:spcAft>
                          <a:spcPts val="0"/>
                        </a:spcAft>
                      </a:pPr>
                      <a:r>
                        <a:rPr lang="de-AT" sz="1200" b="1" dirty="0">
                          <a:effectLst/>
                          <a:latin typeface="+mn-lt"/>
                          <a:ea typeface="Times New Roman"/>
                          <a:cs typeface="Times New Roman"/>
                        </a:rPr>
                        <a:t>Bodenschluss</a:t>
                      </a:r>
                      <a:endParaRPr lang="de-AT" sz="1200" b="1"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1000" dirty="0">
                          <a:effectLst/>
                          <a:latin typeface="+mn-lt"/>
                          <a:ea typeface="Times New Roman"/>
                          <a:cs typeface="Times New Roman"/>
                        </a:rPr>
                        <a:t>gering</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1000" dirty="0">
                          <a:effectLst/>
                          <a:latin typeface="+mn-lt"/>
                          <a:ea typeface="Times New Roman"/>
                          <a:cs typeface="Times New Roman"/>
                        </a:rPr>
                        <a:t>mittel</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1000" dirty="0">
                          <a:effectLst/>
                          <a:latin typeface="+mn-lt"/>
                          <a:ea typeface="Times New Roman"/>
                          <a:cs typeface="Times New Roman"/>
                        </a:rPr>
                        <a:t>sehr gut</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r>
              <a:tr h="351515">
                <a:tc>
                  <a:txBody>
                    <a:bodyPr/>
                    <a:lstStyle/>
                    <a:p>
                      <a:pPr>
                        <a:lnSpc>
                          <a:spcPct val="107000"/>
                        </a:lnSpc>
                        <a:spcAft>
                          <a:spcPts val="0"/>
                        </a:spcAft>
                      </a:pPr>
                      <a:r>
                        <a:rPr lang="de-AT" sz="1200" b="1" dirty="0">
                          <a:effectLst/>
                          <a:latin typeface="+mn-lt"/>
                          <a:ea typeface="Times New Roman"/>
                          <a:cs typeface="Times New Roman"/>
                        </a:rPr>
                        <a:t>Zeitpunkt der Arbeit</a:t>
                      </a:r>
                      <a:endParaRPr lang="de-AT" sz="1200" b="1"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1000" dirty="0">
                          <a:effectLst/>
                          <a:latin typeface="+mn-lt"/>
                          <a:ea typeface="Times New Roman"/>
                          <a:cs typeface="Times New Roman"/>
                        </a:rPr>
                        <a:t>Frühjahr „spitzen“ und Spätsommer</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1000" dirty="0">
                          <a:effectLst/>
                          <a:latin typeface="+mn-lt"/>
                          <a:ea typeface="Times New Roman"/>
                          <a:cs typeface="Times New Roman"/>
                        </a:rPr>
                        <a:t>Frühjahr „spitzen“ und Spätsommer</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1000" dirty="0">
                          <a:effectLst/>
                          <a:latin typeface="+mn-lt"/>
                          <a:ea typeface="Times New Roman"/>
                          <a:cs typeface="Times New Roman"/>
                        </a:rPr>
                        <a:t>Spätsommer bis Mitte September</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r>
              <a:tr h="711010">
                <a:tc>
                  <a:txBody>
                    <a:bodyPr/>
                    <a:lstStyle/>
                    <a:p>
                      <a:pPr>
                        <a:lnSpc>
                          <a:spcPct val="107000"/>
                        </a:lnSpc>
                        <a:spcAft>
                          <a:spcPts val="0"/>
                        </a:spcAft>
                      </a:pPr>
                      <a:r>
                        <a:rPr lang="de-AT" sz="1200" b="1" dirty="0">
                          <a:effectLst/>
                          <a:latin typeface="+mn-lt"/>
                          <a:ea typeface="Times New Roman"/>
                          <a:cs typeface="Times New Roman"/>
                        </a:rPr>
                        <a:t>Saatgutbedarf</a:t>
                      </a:r>
                      <a:endParaRPr lang="de-AT" sz="1200" b="1"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1000" dirty="0">
                          <a:effectLst/>
                          <a:latin typeface="+mn-lt"/>
                          <a:ea typeface="Times New Roman"/>
                          <a:cs typeface="Times New Roman"/>
                        </a:rPr>
                        <a:t>je nach Lückigkeit und Aussaatmethode</a:t>
                      </a:r>
                      <a:endParaRPr lang="de-AT" sz="1000" dirty="0">
                        <a:effectLst/>
                        <a:latin typeface="+mn-lt"/>
                        <a:ea typeface="Calibri"/>
                        <a:cs typeface="Times New Roman"/>
                      </a:endParaRPr>
                    </a:p>
                    <a:p>
                      <a:pPr>
                        <a:lnSpc>
                          <a:spcPct val="107000"/>
                        </a:lnSpc>
                        <a:spcAft>
                          <a:spcPts val="0"/>
                        </a:spcAft>
                      </a:pPr>
                      <a:r>
                        <a:rPr lang="de-AT" sz="1000" dirty="0">
                          <a:effectLst/>
                          <a:latin typeface="+mn-lt"/>
                          <a:ea typeface="Times New Roman"/>
                          <a:cs typeface="Times New Roman"/>
                        </a:rPr>
                        <a:t>maschinell 8 –15 kg/ha</a:t>
                      </a:r>
                      <a:endParaRPr lang="de-AT" sz="1000" dirty="0">
                        <a:effectLst/>
                        <a:latin typeface="+mn-lt"/>
                        <a:ea typeface="Calibri"/>
                        <a:cs typeface="Times New Roman"/>
                      </a:endParaRPr>
                    </a:p>
                    <a:p>
                      <a:pPr>
                        <a:lnSpc>
                          <a:spcPct val="107000"/>
                        </a:lnSpc>
                        <a:spcAft>
                          <a:spcPts val="0"/>
                        </a:spcAft>
                      </a:pPr>
                      <a:r>
                        <a:rPr lang="de-AT" sz="1000" dirty="0">
                          <a:effectLst/>
                          <a:latin typeface="+mn-lt"/>
                          <a:ea typeface="Times New Roman"/>
                          <a:cs typeface="Times New Roman"/>
                        </a:rPr>
                        <a:t>händisch ~ 50 kg/ha</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1000" dirty="0">
                          <a:effectLst/>
                          <a:latin typeface="+mn-lt"/>
                          <a:ea typeface="Times New Roman"/>
                          <a:cs typeface="Times New Roman"/>
                        </a:rPr>
                        <a:t>je nach Lückigkeit</a:t>
                      </a:r>
                      <a:endParaRPr lang="de-AT" sz="1000" dirty="0">
                        <a:effectLst/>
                        <a:latin typeface="+mn-lt"/>
                        <a:ea typeface="Calibri"/>
                        <a:cs typeface="Times New Roman"/>
                      </a:endParaRPr>
                    </a:p>
                    <a:p>
                      <a:pPr>
                        <a:lnSpc>
                          <a:spcPct val="107000"/>
                        </a:lnSpc>
                        <a:spcAft>
                          <a:spcPts val="0"/>
                        </a:spcAft>
                      </a:pPr>
                      <a:r>
                        <a:rPr lang="de-AT" sz="1000" dirty="0">
                          <a:effectLst/>
                          <a:latin typeface="+mn-lt"/>
                          <a:ea typeface="Times New Roman"/>
                          <a:cs typeface="Times New Roman"/>
                        </a:rPr>
                        <a:t>8 – 15 kg/ha</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1000" dirty="0">
                          <a:effectLst/>
                          <a:latin typeface="+mn-lt"/>
                          <a:ea typeface="Times New Roman"/>
                          <a:cs typeface="Times New Roman"/>
                        </a:rPr>
                        <a:t>je nach Offenheit der Grasnarbe</a:t>
                      </a:r>
                      <a:endParaRPr lang="de-AT" sz="1000" dirty="0">
                        <a:effectLst/>
                        <a:latin typeface="+mn-lt"/>
                        <a:ea typeface="Calibri"/>
                        <a:cs typeface="Times New Roman"/>
                      </a:endParaRPr>
                    </a:p>
                    <a:p>
                      <a:pPr>
                        <a:lnSpc>
                          <a:spcPct val="107000"/>
                        </a:lnSpc>
                        <a:spcAft>
                          <a:spcPts val="0"/>
                        </a:spcAft>
                      </a:pPr>
                      <a:r>
                        <a:rPr lang="de-AT" sz="1000" dirty="0">
                          <a:effectLst/>
                          <a:latin typeface="+mn-lt"/>
                          <a:ea typeface="Times New Roman"/>
                          <a:cs typeface="Times New Roman"/>
                        </a:rPr>
                        <a:t>15 – 25 kg/ha</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r>
              <a:tr h="711010">
                <a:tc>
                  <a:txBody>
                    <a:bodyPr/>
                    <a:lstStyle/>
                    <a:p>
                      <a:pPr>
                        <a:lnSpc>
                          <a:spcPct val="107000"/>
                        </a:lnSpc>
                        <a:spcAft>
                          <a:spcPts val="0"/>
                        </a:spcAft>
                      </a:pPr>
                      <a:r>
                        <a:rPr lang="de-AT" sz="1200" b="1" dirty="0">
                          <a:effectLst/>
                          <a:latin typeface="+mn-lt"/>
                          <a:ea typeface="Times New Roman"/>
                          <a:cs typeface="Times New Roman"/>
                        </a:rPr>
                        <a:t>Kosten pro ha</a:t>
                      </a:r>
                      <a:endParaRPr lang="de-AT" sz="1200" b="1"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1000" dirty="0">
                          <a:effectLst/>
                          <a:latin typeface="+mn-lt"/>
                          <a:ea typeface="Times New Roman"/>
                          <a:cs typeface="Times New Roman"/>
                        </a:rPr>
                        <a:t>ca. 100 – 150 €/ha (mechanisch)</a:t>
                      </a:r>
                      <a:endParaRPr lang="de-AT" sz="1000" dirty="0">
                        <a:effectLst/>
                        <a:latin typeface="+mn-lt"/>
                        <a:ea typeface="Calibri"/>
                        <a:cs typeface="Times New Roman"/>
                      </a:endParaRPr>
                    </a:p>
                    <a:p>
                      <a:pPr>
                        <a:lnSpc>
                          <a:spcPct val="107000"/>
                        </a:lnSpc>
                        <a:spcAft>
                          <a:spcPts val="0"/>
                        </a:spcAft>
                      </a:pPr>
                      <a:r>
                        <a:rPr lang="de-AT" sz="1000" dirty="0">
                          <a:effectLst/>
                          <a:latin typeface="+mn-lt"/>
                          <a:ea typeface="Times New Roman"/>
                          <a:cs typeface="Times New Roman"/>
                        </a:rPr>
                        <a:t>etwa 150 – 500 €/ha (händisch)</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1000" dirty="0">
                          <a:effectLst/>
                          <a:latin typeface="+mn-lt"/>
                          <a:ea typeface="Times New Roman"/>
                          <a:cs typeface="Times New Roman"/>
                        </a:rPr>
                        <a:t>ca. 100 – 150 €/ha</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1000" dirty="0">
                          <a:effectLst/>
                          <a:latin typeface="+mn-lt"/>
                          <a:ea typeface="Times New Roman"/>
                          <a:cs typeface="Times New Roman"/>
                        </a:rPr>
                        <a:t>ca. 300 €/ha</a:t>
                      </a:r>
                      <a:endParaRPr lang="de-AT" sz="10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r>
            </a:tbl>
          </a:graphicData>
        </a:graphic>
      </p:graphicFrame>
      <p:sp>
        <p:nvSpPr>
          <p:cNvPr id="4" name="Textfeld 3"/>
          <p:cNvSpPr txBox="1"/>
          <p:nvPr/>
        </p:nvSpPr>
        <p:spPr>
          <a:xfrm>
            <a:off x="249353" y="6464526"/>
            <a:ext cx="5112568" cy="246221"/>
          </a:xfrm>
          <a:prstGeom prst="rect">
            <a:avLst/>
          </a:prstGeom>
          <a:noFill/>
        </p:spPr>
        <p:txBody>
          <a:bodyPr wrap="square" rtlCol="0">
            <a:spAutoFit/>
          </a:bodyPr>
          <a:lstStyle/>
          <a:p>
            <a:r>
              <a:rPr lang="de-AT" sz="1000" dirty="0" smtClean="0"/>
              <a:t>Quelle: Grünlandbuch (BUCHGRABER, 2018)</a:t>
            </a:r>
            <a:endParaRPr lang="de-AT" sz="1000"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5970678"/>
            <a:ext cx="1370742" cy="76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2372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51520" y="116632"/>
            <a:ext cx="8712968" cy="892552"/>
          </a:xfrm>
          <a:prstGeom prst="rect">
            <a:avLst/>
          </a:prstGeom>
          <a:blipFill>
            <a:blip r:embed="rId2"/>
            <a:tile tx="0" ty="0" sx="100000" sy="100000" flip="none" algn="tl"/>
          </a:blipFill>
        </p:spPr>
        <p:txBody>
          <a:bodyPr wrap="square">
            <a:spAutoFit/>
          </a:bodyPr>
          <a:lstStyle/>
          <a:p>
            <a:r>
              <a:rPr lang="de-DE" sz="2000" b="1" dirty="0" smtClean="0">
                <a:solidFill>
                  <a:schemeClr val="bg2">
                    <a:lumMod val="25000"/>
                  </a:schemeClr>
                </a:solidFill>
              </a:rPr>
              <a:t>ÖAG-Nachsaatmischungen </a:t>
            </a:r>
            <a:r>
              <a:rPr lang="de-DE" sz="2000" b="1" dirty="0">
                <a:solidFill>
                  <a:schemeClr val="bg2">
                    <a:lumMod val="25000"/>
                  </a:schemeClr>
                </a:solidFill>
              </a:rPr>
              <a:t>für das geschädigte (Trockenheit, Engerlinge, Käl­te, Bewirtschaftungsfehler) Dauergrünland – Komponenten in </a:t>
            </a:r>
            <a:r>
              <a:rPr lang="de-DE" sz="2000" b="1" dirty="0" err="1">
                <a:solidFill>
                  <a:schemeClr val="bg2">
                    <a:lumMod val="25000"/>
                  </a:schemeClr>
                </a:solidFill>
              </a:rPr>
              <a:t>Flächen­prozent</a:t>
            </a:r>
            <a:r>
              <a:rPr lang="de-DE" sz="2000" b="1" dirty="0">
                <a:solidFill>
                  <a:schemeClr val="bg2">
                    <a:lumMod val="25000"/>
                  </a:schemeClr>
                </a:solidFill>
              </a:rPr>
              <a:t> </a:t>
            </a:r>
            <a:r>
              <a:rPr lang="de-DE" sz="1200" b="1" dirty="0">
                <a:solidFill>
                  <a:schemeClr val="bg2">
                    <a:lumMod val="25000"/>
                  </a:schemeClr>
                </a:solidFill>
              </a:rPr>
              <a:t>(nach ÖAG-Handbuch 2017)</a:t>
            </a:r>
            <a:endParaRPr lang="de-AT" sz="1200" dirty="0">
              <a:solidFill>
                <a:schemeClr val="bg2">
                  <a:lumMod val="25000"/>
                </a:schemeClr>
              </a:solidFill>
            </a:endParaRPr>
          </a:p>
        </p:txBody>
      </p:sp>
      <p:graphicFrame>
        <p:nvGraphicFramePr>
          <p:cNvPr id="3" name="Tabelle 2"/>
          <p:cNvGraphicFramePr>
            <a:graphicFrameLocks noGrp="1"/>
          </p:cNvGraphicFramePr>
          <p:nvPr>
            <p:extLst>
              <p:ext uri="{D42A27DB-BD31-4B8C-83A1-F6EECF244321}">
                <p14:modId xmlns:p14="http://schemas.microsoft.com/office/powerpoint/2010/main" val="1493824503"/>
              </p:ext>
            </p:extLst>
          </p:nvPr>
        </p:nvGraphicFramePr>
        <p:xfrm>
          <a:off x="971600" y="1268760"/>
          <a:ext cx="7272807" cy="5160586"/>
        </p:xfrm>
        <a:graphic>
          <a:graphicData uri="http://schemas.openxmlformats.org/drawingml/2006/table">
            <a:tbl>
              <a:tblPr/>
              <a:tblGrid>
                <a:gridCol w="912703"/>
                <a:gridCol w="1021587"/>
                <a:gridCol w="567638"/>
                <a:gridCol w="567638"/>
                <a:gridCol w="566838"/>
                <a:gridCol w="567638"/>
                <a:gridCol w="912703"/>
                <a:gridCol w="1021587"/>
                <a:gridCol w="1134475"/>
              </a:tblGrid>
              <a:tr h="420624">
                <a:tc>
                  <a:txBody>
                    <a:bodyPr/>
                    <a:lstStyle/>
                    <a:p>
                      <a:pPr algn="just">
                        <a:lnSpc>
                          <a:spcPct val="107000"/>
                        </a:lnSpc>
                        <a:spcAft>
                          <a:spcPts val="0"/>
                        </a:spcAft>
                      </a:pPr>
                      <a:r>
                        <a:rPr lang="de-DE" sz="1050" b="1" dirty="0">
                          <a:solidFill>
                            <a:schemeClr val="bg2">
                              <a:lumMod val="90000"/>
                            </a:schemeClr>
                          </a:solidFill>
                          <a:effectLst/>
                          <a:latin typeface="+mn-lt"/>
                          <a:ea typeface="Times New Roman"/>
                          <a:cs typeface="Times New Roman"/>
                        </a:rPr>
                        <a:t> </a:t>
                      </a:r>
                      <a:endParaRPr lang="de-AT" sz="1050" b="1" dirty="0">
                        <a:solidFill>
                          <a:schemeClr val="bg2">
                            <a:lumMod val="90000"/>
                          </a:schemeClr>
                        </a:solidFill>
                        <a:effectLst/>
                        <a:latin typeface="+mn-lt"/>
                        <a:ea typeface="Calibri"/>
                        <a:cs typeface="Times New Roman"/>
                      </a:endParaRPr>
                    </a:p>
                    <a:p>
                      <a:pPr algn="just">
                        <a:lnSpc>
                          <a:spcPct val="107000"/>
                        </a:lnSpc>
                        <a:spcAft>
                          <a:spcPts val="0"/>
                        </a:spcAft>
                      </a:pPr>
                      <a:r>
                        <a:rPr lang="de-DE" sz="1050" b="1" dirty="0">
                          <a:solidFill>
                            <a:schemeClr val="bg2">
                              <a:lumMod val="90000"/>
                            </a:schemeClr>
                          </a:solidFill>
                          <a:effectLst/>
                          <a:latin typeface="+mn-lt"/>
                          <a:ea typeface="Times New Roman"/>
                          <a:cs typeface="Times New Roman"/>
                        </a:rPr>
                        <a:t>Arten</a:t>
                      </a:r>
                      <a:endParaRPr lang="de-AT" sz="1050" b="1" dirty="0">
                        <a:solidFill>
                          <a:schemeClr val="bg2">
                            <a:lumMod val="90000"/>
                          </a:schemeClr>
                        </a:solidFill>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25000"/>
                      </a:schemeClr>
                    </a:solidFill>
                  </a:tcPr>
                </a:tc>
                <a:tc>
                  <a:txBody>
                    <a:bodyPr/>
                    <a:lstStyle/>
                    <a:p>
                      <a:pPr algn="ctr">
                        <a:lnSpc>
                          <a:spcPct val="107000"/>
                        </a:lnSpc>
                        <a:spcAft>
                          <a:spcPts val="0"/>
                        </a:spcAft>
                      </a:pPr>
                      <a:r>
                        <a:rPr lang="de-DE" sz="1050" b="1" dirty="0">
                          <a:solidFill>
                            <a:schemeClr val="bg2">
                              <a:lumMod val="90000"/>
                            </a:schemeClr>
                          </a:solidFill>
                          <a:effectLst/>
                          <a:latin typeface="+mn-lt"/>
                          <a:ea typeface="Times New Roman"/>
                          <a:cs typeface="Times New Roman"/>
                        </a:rPr>
                        <a:t> </a:t>
                      </a:r>
                      <a:endParaRPr lang="de-AT" sz="1050" b="1" dirty="0">
                        <a:solidFill>
                          <a:schemeClr val="bg2">
                            <a:lumMod val="90000"/>
                          </a:schemeClr>
                        </a:solidFill>
                        <a:effectLst/>
                        <a:latin typeface="+mn-lt"/>
                        <a:ea typeface="Calibri"/>
                        <a:cs typeface="Times New Roman"/>
                      </a:endParaRPr>
                    </a:p>
                    <a:p>
                      <a:pPr algn="ctr">
                        <a:lnSpc>
                          <a:spcPct val="107000"/>
                        </a:lnSpc>
                        <a:spcAft>
                          <a:spcPts val="0"/>
                        </a:spcAft>
                      </a:pPr>
                      <a:r>
                        <a:rPr lang="de-DE" sz="1050" b="1" dirty="0">
                          <a:solidFill>
                            <a:schemeClr val="bg2">
                              <a:lumMod val="90000"/>
                            </a:schemeClr>
                          </a:solidFill>
                          <a:effectLst/>
                          <a:latin typeface="+mn-lt"/>
                          <a:ea typeface="Times New Roman"/>
                          <a:cs typeface="Times New Roman"/>
                        </a:rPr>
                        <a:t>Ausgewählte</a:t>
                      </a:r>
                      <a:endParaRPr lang="de-AT" sz="1050" b="1" dirty="0">
                        <a:solidFill>
                          <a:schemeClr val="bg2">
                            <a:lumMod val="90000"/>
                          </a:schemeClr>
                        </a:solidFill>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25000"/>
                      </a:schemeClr>
                    </a:solidFill>
                  </a:tcPr>
                </a:tc>
                <a:tc gridSpan="2">
                  <a:txBody>
                    <a:bodyPr/>
                    <a:lstStyle/>
                    <a:p>
                      <a:pPr algn="ctr">
                        <a:lnSpc>
                          <a:spcPct val="107000"/>
                        </a:lnSpc>
                        <a:spcAft>
                          <a:spcPts val="0"/>
                        </a:spcAft>
                      </a:pPr>
                      <a:r>
                        <a:rPr lang="de-DE" sz="1050" b="1" dirty="0">
                          <a:solidFill>
                            <a:schemeClr val="bg2">
                              <a:lumMod val="90000"/>
                            </a:schemeClr>
                          </a:solidFill>
                          <a:effectLst/>
                          <a:latin typeface="+mn-lt"/>
                          <a:ea typeface="Times New Roman"/>
                          <a:cs typeface="Times New Roman"/>
                        </a:rPr>
                        <a:t>Für Zwei-</a:t>
                      </a:r>
                      <a:endParaRPr lang="de-AT" sz="1050" b="1" dirty="0">
                        <a:solidFill>
                          <a:schemeClr val="bg2">
                            <a:lumMod val="90000"/>
                          </a:schemeClr>
                        </a:solidFill>
                        <a:effectLst/>
                        <a:latin typeface="+mn-lt"/>
                        <a:ea typeface="Calibri"/>
                        <a:cs typeface="Times New Roman"/>
                      </a:endParaRPr>
                    </a:p>
                    <a:p>
                      <a:pPr algn="ctr">
                        <a:lnSpc>
                          <a:spcPct val="107000"/>
                        </a:lnSpc>
                        <a:spcAft>
                          <a:spcPts val="0"/>
                        </a:spcAft>
                      </a:pPr>
                      <a:r>
                        <a:rPr lang="de-DE" sz="1050" b="1" dirty="0">
                          <a:solidFill>
                            <a:schemeClr val="bg2">
                              <a:lumMod val="90000"/>
                            </a:schemeClr>
                          </a:solidFill>
                          <a:effectLst/>
                          <a:latin typeface="+mn-lt"/>
                          <a:ea typeface="Times New Roman"/>
                          <a:cs typeface="Times New Roman"/>
                        </a:rPr>
                        <a:t>bis Dreischnittflächen</a:t>
                      </a:r>
                      <a:endParaRPr lang="de-AT" sz="1050" b="1" dirty="0">
                        <a:solidFill>
                          <a:schemeClr val="bg2">
                            <a:lumMod val="90000"/>
                          </a:schemeClr>
                        </a:solidFill>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25000"/>
                      </a:schemeClr>
                    </a:solidFill>
                  </a:tcPr>
                </a:tc>
                <a:tc hMerge="1">
                  <a:txBody>
                    <a:bodyPr/>
                    <a:lstStyle/>
                    <a:p>
                      <a:endParaRPr lang="de-AT"/>
                    </a:p>
                  </a:txBody>
                  <a:tcPr/>
                </a:tc>
                <a:tc gridSpan="2">
                  <a:txBody>
                    <a:bodyPr/>
                    <a:lstStyle/>
                    <a:p>
                      <a:pPr algn="ctr">
                        <a:lnSpc>
                          <a:spcPct val="107000"/>
                        </a:lnSpc>
                        <a:spcAft>
                          <a:spcPts val="0"/>
                        </a:spcAft>
                      </a:pPr>
                      <a:r>
                        <a:rPr lang="de-DE" sz="1050" b="1" dirty="0">
                          <a:solidFill>
                            <a:schemeClr val="bg2">
                              <a:lumMod val="90000"/>
                            </a:schemeClr>
                          </a:solidFill>
                          <a:effectLst/>
                          <a:latin typeface="+mn-lt"/>
                          <a:ea typeface="Times New Roman"/>
                          <a:cs typeface="Times New Roman"/>
                        </a:rPr>
                        <a:t>Für Wiesen mit mehr</a:t>
                      </a:r>
                      <a:endParaRPr lang="de-AT" sz="1050" b="1" dirty="0">
                        <a:solidFill>
                          <a:schemeClr val="bg2">
                            <a:lumMod val="90000"/>
                          </a:schemeClr>
                        </a:solidFill>
                        <a:effectLst/>
                        <a:latin typeface="+mn-lt"/>
                        <a:ea typeface="Calibri"/>
                        <a:cs typeface="Times New Roman"/>
                      </a:endParaRPr>
                    </a:p>
                    <a:p>
                      <a:pPr algn="ctr">
                        <a:lnSpc>
                          <a:spcPct val="107000"/>
                        </a:lnSpc>
                        <a:spcAft>
                          <a:spcPts val="0"/>
                        </a:spcAft>
                      </a:pPr>
                      <a:r>
                        <a:rPr lang="de-DE" sz="1050" b="1" dirty="0">
                          <a:solidFill>
                            <a:schemeClr val="bg2">
                              <a:lumMod val="90000"/>
                            </a:schemeClr>
                          </a:solidFill>
                          <a:effectLst/>
                          <a:latin typeface="+mn-lt"/>
                          <a:ea typeface="Times New Roman"/>
                          <a:cs typeface="Times New Roman"/>
                        </a:rPr>
                        <a:t>als drei Nutzungen</a:t>
                      </a:r>
                      <a:endParaRPr lang="de-AT" sz="1050" b="1" dirty="0">
                        <a:solidFill>
                          <a:schemeClr val="bg2">
                            <a:lumMod val="90000"/>
                          </a:schemeClr>
                        </a:solidFill>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25000"/>
                      </a:schemeClr>
                    </a:solidFill>
                  </a:tcPr>
                </a:tc>
                <a:tc hMerge="1">
                  <a:txBody>
                    <a:bodyPr/>
                    <a:lstStyle/>
                    <a:p>
                      <a:endParaRPr lang="de-AT"/>
                    </a:p>
                  </a:txBody>
                  <a:tcPr/>
                </a:tc>
                <a:tc>
                  <a:txBody>
                    <a:bodyPr/>
                    <a:lstStyle/>
                    <a:p>
                      <a:pPr algn="ctr">
                        <a:lnSpc>
                          <a:spcPct val="107000"/>
                        </a:lnSpc>
                        <a:spcAft>
                          <a:spcPts val="0"/>
                        </a:spcAft>
                      </a:pPr>
                      <a:r>
                        <a:rPr lang="de-DE" sz="1050" b="1" dirty="0">
                          <a:solidFill>
                            <a:schemeClr val="bg2">
                              <a:lumMod val="90000"/>
                            </a:schemeClr>
                          </a:solidFill>
                          <a:effectLst/>
                          <a:latin typeface="+mn-lt"/>
                          <a:ea typeface="Times New Roman"/>
                          <a:cs typeface="Times New Roman"/>
                        </a:rPr>
                        <a:t>Für Wiesen auf ex­tre­men Trockenlagen</a:t>
                      </a:r>
                      <a:endParaRPr lang="de-AT" sz="1050" b="1" dirty="0">
                        <a:solidFill>
                          <a:schemeClr val="bg2">
                            <a:lumMod val="90000"/>
                          </a:schemeClr>
                        </a:solidFill>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25000"/>
                      </a:schemeClr>
                    </a:solidFill>
                  </a:tcPr>
                </a:tc>
                <a:tc>
                  <a:txBody>
                    <a:bodyPr/>
                    <a:lstStyle/>
                    <a:p>
                      <a:pPr algn="ctr">
                        <a:lnSpc>
                          <a:spcPct val="107000"/>
                        </a:lnSpc>
                        <a:spcAft>
                          <a:spcPts val="0"/>
                        </a:spcAft>
                      </a:pPr>
                      <a:r>
                        <a:rPr lang="de-DE" sz="1050" b="1">
                          <a:solidFill>
                            <a:schemeClr val="bg2">
                              <a:lumMod val="90000"/>
                            </a:schemeClr>
                          </a:solidFill>
                          <a:effectLst/>
                          <a:latin typeface="+mn-lt"/>
                          <a:ea typeface="Times New Roman"/>
                          <a:cs typeface="Times New Roman"/>
                        </a:rPr>
                        <a:t>Für Weiden auf extre­men Trockenlagen</a:t>
                      </a:r>
                      <a:endParaRPr lang="de-AT" sz="1050" b="1">
                        <a:solidFill>
                          <a:schemeClr val="bg2">
                            <a:lumMod val="90000"/>
                          </a:schemeClr>
                        </a:solidFill>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25000"/>
                      </a:schemeClr>
                    </a:solidFill>
                  </a:tcPr>
                </a:tc>
                <a:tc>
                  <a:txBody>
                    <a:bodyPr/>
                    <a:lstStyle/>
                    <a:p>
                      <a:pPr algn="ctr">
                        <a:lnSpc>
                          <a:spcPct val="107000"/>
                        </a:lnSpc>
                        <a:spcAft>
                          <a:spcPts val="0"/>
                        </a:spcAft>
                      </a:pPr>
                      <a:r>
                        <a:rPr lang="de-DE" sz="1050" b="1" dirty="0">
                          <a:solidFill>
                            <a:schemeClr val="bg2">
                              <a:lumMod val="90000"/>
                            </a:schemeClr>
                          </a:solidFill>
                          <a:effectLst/>
                          <a:latin typeface="+mn-lt"/>
                          <a:ea typeface="Times New Roman"/>
                          <a:cs typeface="Times New Roman"/>
                        </a:rPr>
                        <a:t>Für Kurzrasenweide und intensive Weidesysteme</a:t>
                      </a:r>
                      <a:endParaRPr lang="de-AT" sz="1050" b="1" dirty="0">
                        <a:solidFill>
                          <a:schemeClr val="bg2">
                            <a:lumMod val="90000"/>
                          </a:schemeClr>
                        </a:solidFill>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25000"/>
                      </a:schemeClr>
                    </a:solidFill>
                  </a:tcPr>
                </a:tc>
              </a:tr>
              <a:tr h="280416">
                <a:tc>
                  <a:txBody>
                    <a:bodyPr/>
                    <a:lstStyle/>
                    <a:p>
                      <a:pPr algn="just">
                        <a:lnSpc>
                          <a:spcPct val="107000"/>
                        </a:lnSpc>
                        <a:spcAft>
                          <a:spcPts val="0"/>
                        </a:spcAft>
                      </a:pPr>
                      <a:r>
                        <a:rPr lang="de-DE" sz="600">
                          <a:solidFill>
                            <a:schemeClr val="bg2">
                              <a:lumMod val="90000"/>
                            </a:schemeClr>
                          </a:solidFill>
                          <a:effectLst/>
                          <a:latin typeface="Arial"/>
                          <a:ea typeface="Times New Roman"/>
                          <a:cs typeface="Times New Roman"/>
                        </a:rPr>
                        <a:t> </a:t>
                      </a:r>
                      <a:endParaRPr lang="de-AT" sz="1100">
                        <a:solidFill>
                          <a:schemeClr val="bg2">
                            <a:lumMod val="90000"/>
                          </a:schemeClr>
                        </a:solidFill>
                        <a:effectLst/>
                        <a:latin typeface="Calibri"/>
                        <a:ea typeface="Calibri"/>
                        <a:cs typeface="Times New Roman"/>
                      </a:endParaRPr>
                    </a:p>
                    <a:p>
                      <a:pPr algn="just">
                        <a:lnSpc>
                          <a:spcPct val="107000"/>
                        </a:lnSpc>
                        <a:spcAft>
                          <a:spcPts val="0"/>
                        </a:spcAft>
                      </a:pPr>
                      <a:r>
                        <a:rPr lang="de-DE" sz="600">
                          <a:solidFill>
                            <a:schemeClr val="bg2">
                              <a:lumMod val="90000"/>
                            </a:schemeClr>
                          </a:solidFill>
                          <a:effectLst/>
                          <a:latin typeface="Arial"/>
                          <a:ea typeface="Times New Roman"/>
                          <a:cs typeface="Times New Roman"/>
                        </a:rPr>
                        <a:t> </a:t>
                      </a:r>
                      <a:endParaRPr lang="de-AT" sz="1100">
                        <a:solidFill>
                          <a:schemeClr val="bg2">
                            <a:lumMod val="90000"/>
                          </a:schemeClr>
                        </a:solidFill>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25000"/>
                      </a:schemeClr>
                    </a:solidFill>
                  </a:tcPr>
                </a:tc>
                <a:tc>
                  <a:txBody>
                    <a:bodyPr/>
                    <a:lstStyle/>
                    <a:p>
                      <a:pPr algn="ctr">
                        <a:lnSpc>
                          <a:spcPct val="107000"/>
                        </a:lnSpc>
                        <a:spcAft>
                          <a:spcPts val="0"/>
                        </a:spcAft>
                      </a:pPr>
                      <a:r>
                        <a:rPr lang="de-DE" sz="1050" b="1" dirty="0">
                          <a:solidFill>
                            <a:schemeClr val="bg2">
                              <a:lumMod val="90000"/>
                            </a:schemeClr>
                          </a:solidFill>
                          <a:effectLst/>
                          <a:latin typeface="+mn-lt"/>
                          <a:ea typeface="Times New Roman"/>
                          <a:cs typeface="Times New Roman"/>
                        </a:rPr>
                        <a:t>ÖAG-Sorten</a:t>
                      </a:r>
                      <a:endParaRPr lang="de-AT" sz="1050" b="1" dirty="0">
                        <a:solidFill>
                          <a:schemeClr val="bg2">
                            <a:lumMod val="90000"/>
                          </a:schemeClr>
                        </a:solidFill>
                        <a:effectLst/>
                        <a:latin typeface="+mn-lt"/>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25000"/>
                      </a:schemeClr>
                    </a:solidFill>
                  </a:tcPr>
                </a:tc>
                <a:tc>
                  <a:txBody>
                    <a:bodyPr/>
                    <a:lstStyle/>
                    <a:p>
                      <a:pPr algn="ctr">
                        <a:lnSpc>
                          <a:spcPct val="107000"/>
                        </a:lnSpc>
                        <a:spcAft>
                          <a:spcPts val="0"/>
                        </a:spcAft>
                      </a:pPr>
                      <a:r>
                        <a:rPr lang="de-DE" sz="1050" b="1" dirty="0">
                          <a:solidFill>
                            <a:schemeClr val="bg2">
                              <a:lumMod val="90000"/>
                            </a:schemeClr>
                          </a:solidFill>
                          <a:effectLst/>
                          <a:latin typeface="+mn-lt"/>
                          <a:ea typeface="Times New Roman"/>
                          <a:cs typeface="Times New Roman"/>
                        </a:rPr>
                        <a:t>Na</a:t>
                      </a:r>
                      <a:endParaRPr lang="de-AT" sz="1050" b="1" dirty="0">
                        <a:solidFill>
                          <a:schemeClr val="bg2">
                            <a:lumMod val="90000"/>
                          </a:schemeClr>
                        </a:solidFill>
                        <a:effectLst/>
                        <a:latin typeface="+mn-lt"/>
                        <a:ea typeface="Calibri"/>
                        <a:cs typeface="Times New Roman"/>
                      </a:endParaRPr>
                    </a:p>
                    <a:p>
                      <a:pPr algn="ctr">
                        <a:lnSpc>
                          <a:spcPct val="107000"/>
                        </a:lnSpc>
                        <a:spcAft>
                          <a:spcPts val="0"/>
                        </a:spcAft>
                      </a:pPr>
                      <a:r>
                        <a:rPr lang="de-DE" sz="1050" b="1" dirty="0">
                          <a:solidFill>
                            <a:schemeClr val="bg2">
                              <a:lumMod val="90000"/>
                            </a:schemeClr>
                          </a:solidFill>
                          <a:effectLst/>
                          <a:latin typeface="+mn-lt"/>
                          <a:ea typeface="Times New Roman"/>
                          <a:cs typeface="Times New Roman"/>
                        </a:rPr>
                        <a:t>mit Klee</a:t>
                      </a:r>
                      <a:endParaRPr lang="de-AT" sz="1050" b="1" dirty="0">
                        <a:solidFill>
                          <a:schemeClr val="bg2">
                            <a:lumMod val="90000"/>
                          </a:schemeClr>
                        </a:solidFill>
                        <a:effectLst/>
                        <a:latin typeface="+mn-lt"/>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25000"/>
                      </a:schemeClr>
                    </a:solidFill>
                  </a:tcPr>
                </a:tc>
                <a:tc>
                  <a:txBody>
                    <a:bodyPr/>
                    <a:lstStyle/>
                    <a:p>
                      <a:pPr algn="ctr">
                        <a:lnSpc>
                          <a:spcPct val="107000"/>
                        </a:lnSpc>
                        <a:spcAft>
                          <a:spcPts val="0"/>
                        </a:spcAft>
                      </a:pPr>
                      <a:r>
                        <a:rPr lang="de-DE" sz="1050" b="1" dirty="0">
                          <a:solidFill>
                            <a:schemeClr val="bg2">
                              <a:lumMod val="90000"/>
                            </a:schemeClr>
                          </a:solidFill>
                          <a:effectLst/>
                          <a:latin typeface="+mn-lt"/>
                          <a:ea typeface="Times New Roman"/>
                          <a:cs typeface="Times New Roman"/>
                        </a:rPr>
                        <a:t>Na</a:t>
                      </a:r>
                      <a:endParaRPr lang="de-AT" sz="1050" b="1" dirty="0">
                        <a:solidFill>
                          <a:schemeClr val="bg2">
                            <a:lumMod val="90000"/>
                          </a:schemeClr>
                        </a:solidFill>
                        <a:effectLst/>
                        <a:latin typeface="+mn-lt"/>
                        <a:ea typeface="Calibri"/>
                        <a:cs typeface="Times New Roman"/>
                      </a:endParaRPr>
                    </a:p>
                    <a:p>
                      <a:pPr algn="ctr">
                        <a:lnSpc>
                          <a:spcPct val="107000"/>
                        </a:lnSpc>
                        <a:spcAft>
                          <a:spcPts val="0"/>
                        </a:spcAft>
                      </a:pPr>
                      <a:r>
                        <a:rPr lang="de-DE" sz="1050" b="1" dirty="0">
                          <a:solidFill>
                            <a:schemeClr val="bg2">
                              <a:lumMod val="90000"/>
                            </a:schemeClr>
                          </a:solidFill>
                          <a:effectLst/>
                          <a:latin typeface="+mn-lt"/>
                          <a:ea typeface="Times New Roman"/>
                          <a:cs typeface="Times New Roman"/>
                        </a:rPr>
                        <a:t>ohne Klee</a:t>
                      </a:r>
                      <a:endParaRPr lang="de-AT" sz="1050" b="1" dirty="0">
                        <a:solidFill>
                          <a:schemeClr val="bg2">
                            <a:lumMod val="90000"/>
                          </a:schemeClr>
                        </a:solidFill>
                        <a:effectLst/>
                        <a:latin typeface="+mn-lt"/>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25000"/>
                      </a:schemeClr>
                    </a:solidFill>
                  </a:tcPr>
                </a:tc>
                <a:tc>
                  <a:txBody>
                    <a:bodyPr/>
                    <a:lstStyle/>
                    <a:p>
                      <a:pPr algn="ctr">
                        <a:lnSpc>
                          <a:spcPct val="107000"/>
                        </a:lnSpc>
                        <a:spcAft>
                          <a:spcPts val="0"/>
                        </a:spcAft>
                      </a:pPr>
                      <a:r>
                        <a:rPr lang="de-DE" sz="1050" b="1" dirty="0">
                          <a:solidFill>
                            <a:schemeClr val="bg2">
                              <a:lumMod val="90000"/>
                            </a:schemeClr>
                          </a:solidFill>
                          <a:effectLst/>
                          <a:latin typeface="+mn-lt"/>
                          <a:ea typeface="Times New Roman"/>
                          <a:cs typeface="Times New Roman"/>
                        </a:rPr>
                        <a:t>Ni</a:t>
                      </a:r>
                      <a:endParaRPr lang="de-AT" sz="1050" b="1" dirty="0">
                        <a:solidFill>
                          <a:schemeClr val="bg2">
                            <a:lumMod val="90000"/>
                          </a:schemeClr>
                        </a:solidFill>
                        <a:effectLst/>
                        <a:latin typeface="+mn-lt"/>
                        <a:ea typeface="Calibri"/>
                        <a:cs typeface="Times New Roman"/>
                      </a:endParaRPr>
                    </a:p>
                    <a:p>
                      <a:pPr algn="ctr">
                        <a:lnSpc>
                          <a:spcPct val="107000"/>
                        </a:lnSpc>
                        <a:spcAft>
                          <a:spcPts val="0"/>
                        </a:spcAft>
                      </a:pPr>
                      <a:r>
                        <a:rPr lang="de-DE" sz="1050" b="1" dirty="0">
                          <a:solidFill>
                            <a:schemeClr val="bg2">
                              <a:lumMod val="90000"/>
                            </a:schemeClr>
                          </a:solidFill>
                          <a:effectLst/>
                          <a:latin typeface="+mn-lt"/>
                          <a:ea typeface="Times New Roman"/>
                          <a:cs typeface="Times New Roman"/>
                        </a:rPr>
                        <a:t>mit Klee</a:t>
                      </a:r>
                      <a:endParaRPr lang="de-AT" sz="1050" b="1" dirty="0">
                        <a:solidFill>
                          <a:schemeClr val="bg2">
                            <a:lumMod val="90000"/>
                          </a:schemeClr>
                        </a:solidFill>
                        <a:effectLst/>
                        <a:latin typeface="+mn-lt"/>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25000"/>
                      </a:schemeClr>
                    </a:solidFill>
                  </a:tcPr>
                </a:tc>
                <a:tc>
                  <a:txBody>
                    <a:bodyPr/>
                    <a:lstStyle/>
                    <a:p>
                      <a:pPr algn="ctr">
                        <a:lnSpc>
                          <a:spcPct val="107000"/>
                        </a:lnSpc>
                        <a:spcAft>
                          <a:spcPts val="0"/>
                        </a:spcAft>
                      </a:pPr>
                      <a:r>
                        <a:rPr lang="de-DE" sz="1050" b="1" dirty="0">
                          <a:solidFill>
                            <a:schemeClr val="bg2">
                              <a:lumMod val="90000"/>
                            </a:schemeClr>
                          </a:solidFill>
                          <a:effectLst/>
                          <a:latin typeface="+mn-lt"/>
                          <a:ea typeface="Times New Roman"/>
                          <a:cs typeface="Times New Roman"/>
                        </a:rPr>
                        <a:t>Ni</a:t>
                      </a:r>
                      <a:endParaRPr lang="de-AT" sz="1050" b="1" dirty="0">
                        <a:solidFill>
                          <a:schemeClr val="bg2">
                            <a:lumMod val="90000"/>
                          </a:schemeClr>
                        </a:solidFill>
                        <a:effectLst/>
                        <a:latin typeface="+mn-lt"/>
                        <a:ea typeface="Calibri"/>
                        <a:cs typeface="Times New Roman"/>
                      </a:endParaRPr>
                    </a:p>
                    <a:p>
                      <a:pPr algn="ctr">
                        <a:lnSpc>
                          <a:spcPct val="107000"/>
                        </a:lnSpc>
                        <a:spcAft>
                          <a:spcPts val="0"/>
                        </a:spcAft>
                      </a:pPr>
                      <a:r>
                        <a:rPr lang="de-DE" sz="1050" b="1" dirty="0">
                          <a:solidFill>
                            <a:schemeClr val="bg2">
                              <a:lumMod val="90000"/>
                            </a:schemeClr>
                          </a:solidFill>
                          <a:effectLst/>
                          <a:latin typeface="+mn-lt"/>
                          <a:ea typeface="Times New Roman"/>
                          <a:cs typeface="Times New Roman"/>
                        </a:rPr>
                        <a:t>ohne Klee</a:t>
                      </a:r>
                      <a:endParaRPr lang="de-AT" sz="1050" b="1" dirty="0">
                        <a:solidFill>
                          <a:schemeClr val="bg2">
                            <a:lumMod val="90000"/>
                          </a:schemeClr>
                        </a:solidFill>
                        <a:effectLst/>
                        <a:latin typeface="+mn-lt"/>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25000"/>
                      </a:schemeClr>
                    </a:solidFill>
                  </a:tcPr>
                </a:tc>
                <a:tc>
                  <a:txBody>
                    <a:bodyPr/>
                    <a:lstStyle/>
                    <a:p>
                      <a:pPr algn="ctr">
                        <a:lnSpc>
                          <a:spcPct val="107000"/>
                        </a:lnSpc>
                        <a:spcAft>
                          <a:spcPts val="0"/>
                        </a:spcAft>
                      </a:pPr>
                      <a:r>
                        <a:rPr lang="de-DE" sz="1050" b="1" dirty="0" smtClean="0">
                          <a:solidFill>
                            <a:schemeClr val="bg2">
                              <a:lumMod val="90000"/>
                            </a:schemeClr>
                          </a:solidFill>
                          <a:effectLst/>
                          <a:latin typeface="+mn-lt"/>
                          <a:ea typeface="Times New Roman"/>
                          <a:cs typeface="Times New Roman"/>
                        </a:rPr>
                        <a:t>Natro</a:t>
                      </a:r>
                      <a:endParaRPr lang="de-AT" sz="1050" b="1" dirty="0">
                        <a:solidFill>
                          <a:schemeClr val="bg2">
                            <a:lumMod val="90000"/>
                          </a:schemeClr>
                        </a:solidFill>
                        <a:effectLst/>
                        <a:latin typeface="+mn-lt"/>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25000"/>
                      </a:schemeClr>
                    </a:solidFill>
                  </a:tcPr>
                </a:tc>
                <a:tc>
                  <a:txBody>
                    <a:bodyPr/>
                    <a:lstStyle/>
                    <a:p>
                      <a:pPr algn="ctr">
                        <a:lnSpc>
                          <a:spcPct val="107000"/>
                        </a:lnSpc>
                        <a:spcAft>
                          <a:spcPts val="0"/>
                        </a:spcAft>
                      </a:pPr>
                      <a:r>
                        <a:rPr lang="de-DE" sz="1050" b="1" dirty="0">
                          <a:solidFill>
                            <a:schemeClr val="bg2">
                              <a:lumMod val="90000"/>
                            </a:schemeClr>
                          </a:solidFill>
                          <a:effectLst/>
                          <a:latin typeface="+mn-lt"/>
                          <a:ea typeface="Times New Roman"/>
                          <a:cs typeface="Times New Roman"/>
                        </a:rPr>
                        <a:t> </a:t>
                      </a:r>
                      <a:r>
                        <a:rPr lang="de-DE" sz="1050" b="1" dirty="0" smtClean="0">
                          <a:solidFill>
                            <a:schemeClr val="bg2">
                              <a:lumMod val="90000"/>
                            </a:schemeClr>
                          </a:solidFill>
                          <a:effectLst/>
                          <a:latin typeface="+mn-lt"/>
                          <a:ea typeface="Times New Roman"/>
                          <a:cs typeface="Times New Roman"/>
                        </a:rPr>
                        <a:t>Nawei</a:t>
                      </a:r>
                      <a:endParaRPr lang="de-AT" sz="1050" b="1" dirty="0">
                        <a:solidFill>
                          <a:schemeClr val="bg2">
                            <a:lumMod val="90000"/>
                          </a:schemeClr>
                        </a:solidFill>
                        <a:effectLst/>
                        <a:latin typeface="+mn-lt"/>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25000"/>
                      </a:schemeClr>
                    </a:solidFill>
                  </a:tcPr>
                </a:tc>
                <a:tc>
                  <a:txBody>
                    <a:bodyPr/>
                    <a:lstStyle/>
                    <a:p>
                      <a:pPr algn="ctr">
                        <a:lnSpc>
                          <a:spcPct val="107000"/>
                        </a:lnSpc>
                        <a:spcAft>
                          <a:spcPts val="0"/>
                        </a:spcAft>
                      </a:pPr>
                      <a:r>
                        <a:rPr lang="de-DE" sz="1050" b="1" dirty="0">
                          <a:solidFill>
                            <a:schemeClr val="bg2">
                              <a:lumMod val="90000"/>
                            </a:schemeClr>
                          </a:solidFill>
                          <a:effectLst/>
                          <a:latin typeface="+mn-lt"/>
                          <a:ea typeface="Times New Roman"/>
                          <a:cs typeface="Times New Roman"/>
                        </a:rPr>
                        <a:t>KWEI</a:t>
                      </a:r>
                      <a:endParaRPr lang="de-AT" sz="1050" b="1" dirty="0">
                        <a:solidFill>
                          <a:schemeClr val="bg2">
                            <a:lumMod val="90000"/>
                          </a:schemeClr>
                        </a:solidFill>
                        <a:effectLst/>
                        <a:latin typeface="+mn-lt"/>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25000"/>
                      </a:schemeClr>
                    </a:solidFill>
                  </a:tcPr>
                </a:tc>
              </a:tr>
              <a:tr h="140209">
                <a:tc>
                  <a:txBody>
                    <a:bodyPr/>
                    <a:lstStyle/>
                    <a:p>
                      <a:pPr algn="just">
                        <a:lnSpc>
                          <a:spcPct val="107000"/>
                        </a:lnSpc>
                        <a:spcAft>
                          <a:spcPts val="0"/>
                        </a:spcAft>
                      </a:pPr>
                      <a:r>
                        <a:rPr lang="de-DE" sz="900" dirty="0">
                          <a:effectLst/>
                          <a:latin typeface="+mn-lt"/>
                          <a:ea typeface="Times New Roman"/>
                          <a:cs typeface="Times New Roman"/>
                        </a:rPr>
                        <a:t>Weißklee</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75000"/>
                      </a:schemeClr>
                    </a:solidFill>
                  </a:tcPr>
                </a:tc>
                <a:tc>
                  <a:txBody>
                    <a:bodyPr/>
                    <a:lstStyle/>
                    <a:p>
                      <a:pPr>
                        <a:lnSpc>
                          <a:spcPct val="107000"/>
                        </a:lnSpc>
                        <a:spcAft>
                          <a:spcPts val="0"/>
                        </a:spcAft>
                      </a:pPr>
                      <a:r>
                        <a:rPr lang="de-DE" sz="900" dirty="0" err="1">
                          <a:effectLst/>
                          <a:latin typeface="+mn-lt"/>
                          <a:ea typeface="Times New Roman"/>
                          <a:cs typeface="Times New Roman"/>
                        </a:rPr>
                        <a:t>Klondike</a:t>
                      </a:r>
                      <a:r>
                        <a:rPr lang="de-DE" sz="900" dirty="0">
                          <a:effectLst/>
                          <a:latin typeface="+mn-lt"/>
                          <a:ea typeface="Times New Roman"/>
                          <a:cs typeface="Times New Roman"/>
                        </a:rPr>
                        <a:t>, </a:t>
                      </a:r>
                      <a:r>
                        <a:rPr lang="de-DE" sz="900" dirty="0" err="1">
                          <a:effectLst/>
                          <a:latin typeface="+mn-lt"/>
                          <a:ea typeface="Times New Roman"/>
                          <a:cs typeface="Times New Roman"/>
                        </a:rPr>
                        <a:t>Merida</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75000"/>
                      </a:schemeClr>
                    </a:solidFill>
                  </a:tcPr>
                </a:tc>
                <a:tc>
                  <a:txBody>
                    <a:bodyPr/>
                    <a:lstStyle/>
                    <a:p>
                      <a:pPr algn="ctr">
                        <a:lnSpc>
                          <a:spcPct val="107000"/>
                        </a:lnSpc>
                        <a:spcAft>
                          <a:spcPts val="0"/>
                        </a:spcAft>
                      </a:pPr>
                      <a:r>
                        <a:rPr lang="de-DE" sz="900" dirty="0">
                          <a:effectLst/>
                          <a:latin typeface="+mn-lt"/>
                          <a:ea typeface="Times New Roman"/>
                          <a:cs typeface="Times New Roman"/>
                        </a:rPr>
                        <a:t>10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75000"/>
                      </a:schemeClr>
                    </a:solidFill>
                  </a:tcPr>
                </a:tc>
                <a:tc>
                  <a:txBody>
                    <a:bodyPr/>
                    <a:lstStyle/>
                    <a:p>
                      <a:pPr algn="ctr">
                        <a:lnSpc>
                          <a:spcPct val="107000"/>
                        </a:lnSpc>
                        <a:spcAft>
                          <a:spcPts val="0"/>
                        </a:spcAft>
                      </a:pPr>
                      <a:r>
                        <a:rPr lang="de-DE"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75000"/>
                      </a:schemeClr>
                    </a:solidFill>
                  </a:tcPr>
                </a:tc>
                <a:tc>
                  <a:txBody>
                    <a:bodyPr/>
                    <a:lstStyle/>
                    <a:p>
                      <a:pPr algn="ctr">
                        <a:lnSpc>
                          <a:spcPct val="107000"/>
                        </a:lnSpc>
                        <a:spcAft>
                          <a:spcPts val="0"/>
                        </a:spcAft>
                      </a:pPr>
                      <a:r>
                        <a:rPr lang="de-DE" sz="900" dirty="0">
                          <a:effectLst/>
                          <a:latin typeface="+mn-lt"/>
                          <a:ea typeface="Times New Roman"/>
                          <a:cs typeface="Times New Roman"/>
                        </a:rPr>
                        <a:t>10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75000"/>
                      </a:schemeClr>
                    </a:solidFill>
                  </a:tcPr>
                </a:tc>
                <a:tc>
                  <a:txBody>
                    <a:bodyPr/>
                    <a:lstStyle/>
                    <a:p>
                      <a:pPr algn="ctr">
                        <a:lnSpc>
                          <a:spcPct val="107000"/>
                        </a:lnSpc>
                        <a:spcAft>
                          <a:spcPts val="0"/>
                        </a:spcAft>
                      </a:pPr>
                      <a:r>
                        <a:rPr lang="de-DE"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75000"/>
                      </a:schemeClr>
                    </a:solidFill>
                  </a:tcPr>
                </a:tc>
                <a:tc>
                  <a:txBody>
                    <a:bodyPr/>
                    <a:lstStyle/>
                    <a:p>
                      <a:pPr algn="ctr">
                        <a:lnSpc>
                          <a:spcPct val="107000"/>
                        </a:lnSpc>
                        <a:spcAft>
                          <a:spcPts val="0"/>
                        </a:spcAft>
                      </a:pPr>
                      <a:r>
                        <a:rPr lang="de-DE" sz="900" dirty="0">
                          <a:effectLst/>
                          <a:latin typeface="+mn-lt"/>
                          <a:ea typeface="Times New Roman"/>
                          <a:cs typeface="Times New Roman"/>
                        </a:rPr>
                        <a:t>10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75000"/>
                      </a:schemeClr>
                    </a:solidFill>
                  </a:tcPr>
                </a:tc>
                <a:tc>
                  <a:txBody>
                    <a:bodyPr/>
                    <a:lstStyle/>
                    <a:p>
                      <a:pPr algn="ctr">
                        <a:lnSpc>
                          <a:spcPct val="107000"/>
                        </a:lnSpc>
                        <a:spcAft>
                          <a:spcPts val="0"/>
                        </a:spcAft>
                      </a:pPr>
                      <a:r>
                        <a:rPr lang="de-DE" sz="900" dirty="0">
                          <a:effectLst/>
                          <a:latin typeface="+mn-lt"/>
                          <a:ea typeface="Times New Roman"/>
                          <a:cs typeface="Times New Roman"/>
                        </a:rPr>
                        <a:t>10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75000"/>
                      </a:schemeClr>
                    </a:solidFill>
                  </a:tcPr>
                </a:tc>
                <a:tc>
                  <a:txBody>
                    <a:bodyPr/>
                    <a:lstStyle/>
                    <a:p>
                      <a:pPr algn="ctr">
                        <a:lnSpc>
                          <a:spcPct val="107000"/>
                        </a:lnSpc>
                        <a:spcAft>
                          <a:spcPts val="0"/>
                        </a:spcAft>
                      </a:pPr>
                      <a:r>
                        <a:rPr lang="de-DE" sz="900" dirty="0">
                          <a:effectLst/>
                          <a:latin typeface="+mn-lt"/>
                          <a:ea typeface="Times New Roman"/>
                          <a:cs typeface="Times New Roman"/>
                        </a:rPr>
                        <a:t>10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2">
                        <a:lumMod val="75000"/>
                      </a:schemeClr>
                    </a:solidFill>
                  </a:tcPr>
                </a:tc>
              </a:tr>
              <a:tr h="140209">
                <a:tc>
                  <a:txBody>
                    <a:bodyPr/>
                    <a:lstStyle/>
                    <a:p>
                      <a:pPr algn="just">
                        <a:lnSpc>
                          <a:spcPct val="107000"/>
                        </a:lnSpc>
                        <a:spcAft>
                          <a:spcPts val="0"/>
                        </a:spcAft>
                      </a:pPr>
                      <a:r>
                        <a:rPr lang="de-DE" sz="900" dirty="0">
                          <a:effectLst/>
                          <a:latin typeface="+mn-lt"/>
                          <a:ea typeface="Times New Roman"/>
                          <a:cs typeface="Times New Roman"/>
                        </a:rPr>
                        <a:t>Luzerne</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nSpc>
                          <a:spcPct val="107000"/>
                        </a:lnSpc>
                        <a:spcAft>
                          <a:spcPts val="0"/>
                        </a:spcAft>
                      </a:pPr>
                      <a:r>
                        <a:rPr lang="de-DE" sz="900" dirty="0" err="1">
                          <a:effectLst/>
                          <a:latin typeface="+mn-lt"/>
                          <a:ea typeface="Times New Roman"/>
                          <a:cs typeface="Times New Roman"/>
                        </a:rPr>
                        <a:t>Luzelle</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de-DE"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de-DE"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de-DE"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de-DE"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de-DE" sz="900" dirty="0">
                          <a:effectLst/>
                          <a:latin typeface="+mn-lt"/>
                          <a:ea typeface="Times New Roman"/>
                          <a:cs typeface="Times New Roman"/>
                        </a:rPr>
                        <a:t>10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de-DE"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de-DE"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r>
              <a:tr h="560832">
                <a:tc>
                  <a:txBody>
                    <a:bodyPr/>
                    <a:lstStyle/>
                    <a:p>
                      <a:pPr algn="just">
                        <a:lnSpc>
                          <a:spcPct val="107000"/>
                        </a:lnSpc>
                        <a:spcAft>
                          <a:spcPts val="0"/>
                        </a:spcAft>
                      </a:pPr>
                      <a:r>
                        <a:rPr lang="de-DE" sz="900" dirty="0">
                          <a:effectLst/>
                          <a:latin typeface="+mn-lt"/>
                          <a:ea typeface="Times New Roman"/>
                          <a:cs typeface="Times New Roman"/>
                        </a:rPr>
                        <a:t>Rotklee</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nSpc>
                          <a:spcPct val="107000"/>
                        </a:lnSpc>
                        <a:spcAft>
                          <a:spcPts val="0"/>
                        </a:spcAft>
                      </a:pPr>
                      <a:r>
                        <a:rPr lang="de-DE" sz="900" dirty="0">
                          <a:effectLst/>
                          <a:latin typeface="+mn-lt"/>
                          <a:ea typeface="Times New Roman"/>
                          <a:cs typeface="Times New Roman"/>
                        </a:rPr>
                        <a:t>Blizzard, Carlo, </a:t>
                      </a:r>
                      <a:r>
                        <a:rPr lang="de-DE" sz="900" dirty="0" err="1">
                          <a:effectLst/>
                          <a:latin typeface="+mn-lt"/>
                          <a:ea typeface="Times New Roman"/>
                          <a:cs typeface="Times New Roman"/>
                        </a:rPr>
                        <a:t>Milonia</a:t>
                      </a:r>
                      <a:r>
                        <a:rPr lang="de-DE" sz="900" dirty="0">
                          <a:effectLst/>
                          <a:latin typeface="+mn-lt"/>
                          <a:ea typeface="Times New Roman"/>
                          <a:cs typeface="Times New Roman"/>
                        </a:rPr>
                        <a:t>, </a:t>
                      </a:r>
                      <a:r>
                        <a:rPr lang="de-DE" sz="900" dirty="0" err="1">
                          <a:effectLst/>
                          <a:latin typeface="+mn-lt"/>
                          <a:ea typeface="Times New Roman"/>
                          <a:cs typeface="Times New Roman"/>
                        </a:rPr>
                        <a:t>Pavona</a:t>
                      </a:r>
                      <a:r>
                        <a:rPr lang="de-DE" sz="900" dirty="0">
                          <a:effectLst/>
                          <a:latin typeface="+mn-lt"/>
                          <a:ea typeface="Times New Roman"/>
                          <a:cs typeface="Times New Roman"/>
                        </a:rPr>
                        <a:t>, Van (</a:t>
                      </a:r>
                      <a:r>
                        <a:rPr lang="de-DE" sz="900" dirty="0" err="1">
                          <a:effectLst/>
                          <a:latin typeface="+mn-lt"/>
                          <a:ea typeface="Times New Roman"/>
                          <a:cs typeface="Times New Roman"/>
                        </a:rPr>
                        <a:t>Gumpensteiner</a:t>
                      </a:r>
                      <a:r>
                        <a:rPr lang="de-DE" sz="900" dirty="0">
                          <a:effectLst/>
                          <a:latin typeface="+mn-lt"/>
                          <a:ea typeface="Times New Roman"/>
                          <a:cs typeface="Times New Roman"/>
                        </a:rPr>
                        <a:t> Rotklee, </a:t>
                      </a:r>
                      <a:r>
                        <a:rPr lang="de-DE" sz="900" dirty="0" err="1">
                          <a:effectLst/>
                          <a:latin typeface="+mn-lt"/>
                          <a:ea typeface="Times New Roman"/>
                          <a:cs typeface="Times New Roman"/>
                        </a:rPr>
                        <a:t>Merula</a:t>
                      </a:r>
                      <a:r>
                        <a:rPr lang="de-DE"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de-DE" sz="900" dirty="0">
                          <a:effectLst/>
                          <a:latin typeface="+mn-lt"/>
                          <a:ea typeface="Times New Roman"/>
                          <a:cs typeface="Times New Roman"/>
                        </a:rPr>
                        <a:t>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de-DE"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de-DE" sz="900" dirty="0">
                          <a:effectLst/>
                          <a:latin typeface="+mn-lt"/>
                          <a:ea typeface="Times New Roman"/>
                          <a:cs typeface="Times New Roman"/>
                        </a:rPr>
                        <a:t>15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de-DE"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de-DE"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de-DE"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de-DE"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r>
              <a:tr h="140209">
                <a:tc>
                  <a:txBody>
                    <a:bodyPr/>
                    <a:lstStyle/>
                    <a:p>
                      <a:pPr algn="just">
                        <a:lnSpc>
                          <a:spcPct val="107000"/>
                        </a:lnSpc>
                        <a:spcAft>
                          <a:spcPts val="0"/>
                        </a:spcAft>
                      </a:pPr>
                      <a:r>
                        <a:rPr lang="de-DE" sz="900" dirty="0">
                          <a:effectLst/>
                          <a:latin typeface="+mn-lt"/>
                          <a:ea typeface="Times New Roman"/>
                          <a:cs typeface="Times New Roman"/>
                        </a:rPr>
                        <a:t>Knaulgras</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nSpc>
                          <a:spcPct val="107000"/>
                        </a:lnSpc>
                        <a:spcAft>
                          <a:spcPts val="0"/>
                        </a:spcAft>
                      </a:pPr>
                      <a:r>
                        <a:rPr lang="de-DE" sz="900" dirty="0">
                          <a:effectLst/>
                          <a:latin typeface="+mn-lt"/>
                          <a:ea typeface="Times New Roman"/>
                          <a:cs typeface="Times New Roman"/>
                        </a:rPr>
                        <a:t>Tandem</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de-DE" sz="900" dirty="0">
                          <a:effectLst/>
                          <a:latin typeface="+mn-lt"/>
                          <a:ea typeface="Times New Roman"/>
                          <a:cs typeface="Times New Roman"/>
                        </a:rPr>
                        <a:t>15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de-DE" sz="900" dirty="0">
                          <a:effectLst/>
                          <a:latin typeface="+mn-lt"/>
                          <a:ea typeface="Times New Roman"/>
                          <a:cs typeface="Times New Roman"/>
                        </a:rPr>
                        <a:t>15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de-DE" sz="900" dirty="0">
                          <a:effectLst/>
                          <a:latin typeface="+mn-lt"/>
                          <a:ea typeface="Times New Roman"/>
                          <a:cs typeface="Times New Roman"/>
                        </a:rPr>
                        <a:t>20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de-DE" sz="900" dirty="0">
                          <a:effectLst/>
                          <a:latin typeface="+mn-lt"/>
                          <a:ea typeface="Times New Roman"/>
                          <a:cs typeface="Times New Roman"/>
                        </a:rPr>
                        <a:t>25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de-DE" sz="900" dirty="0">
                          <a:effectLst/>
                          <a:latin typeface="+mn-lt"/>
                          <a:ea typeface="Times New Roman"/>
                          <a:cs typeface="Times New Roman"/>
                        </a:rPr>
                        <a:t>15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de-DE" sz="900">
                          <a:effectLst/>
                          <a:latin typeface="+mn-lt"/>
                          <a:ea typeface="Times New Roman"/>
                          <a:cs typeface="Times New Roman"/>
                        </a:rPr>
                        <a:t>15</a:t>
                      </a:r>
                      <a:endParaRPr lang="de-AT" sz="90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de-DE"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r>
              <a:tr h="420624">
                <a:tc>
                  <a:txBody>
                    <a:bodyPr/>
                    <a:lstStyle/>
                    <a:p>
                      <a:pPr algn="just">
                        <a:lnSpc>
                          <a:spcPct val="107000"/>
                        </a:lnSpc>
                        <a:spcAft>
                          <a:spcPts val="0"/>
                        </a:spcAft>
                      </a:pPr>
                      <a:r>
                        <a:rPr lang="de-DE" sz="900" dirty="0">
                          <a:effectLst/>
                          <a:latin typeface="+mn-lt"/>
                          <a:ea typeface="Times New Roman"/>
                          <a:cs typeface="Times New Roman"/>
                        </a:rPr>
                        <a:t>Wiesenschwingel</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nSpc>
                          <a:spcPct val="107000"/>
                        </a:lnSpc>
                        <a:spcAft>
                          <a:spcPts val="0"/>
                        </a:spcAft>
                      </a:pPr>
                      <a:r>
                        <a:rPr lang="it-IT" sz="900" dirty="0">
                          <a:effectLst/>
                          <a:latin typeface="+mn-lt"/>
                          <a:ea typeface="Times New Roman"/>
                          <a:cs typeface="Times New Roman"/>
                        </a:rPr>
                        <a:t>Leopard, </a:t>
                      </a:r>
                      <a:r>
                        <a:rPr lang="it-IT" sz="900" dirty="0" err="1">
                          <a:effectLst/>
                          <a:latin typeface="+mn-lt"/>
                          <a:ea typeface="Times New Roman"/>
                          <a:cs typeface="Times New Roman"/>
                        </a:rPr>
                        <a:t>Cosmolit</a:t>
                      </a:r>
                      <a:r>
                        <a:rPr lang="it-IT" sz="900" dirty="0">
                          <a:effectLst/>
                          <a:latin typeface="+mn-lt"/>
                          <a:ea typeface="Times New Roman"/>
                          <a:cs typeface="Times New Roman"/>
                        </a:rPr>
                        <a:t>, Cosima, (</a:t>
                      </a:r>
                      <a:r>
                        <a:rPr lang="it-IT" sz="900" dirty="0" err="1">
                          <a:effectLst/>
                          <a:latin typeface="+mn-lt"/>
                          <a:ea typeface="Times New Roman"/>
                          <a:cs typeface="Times New Roman"/>
                        </a:rPr>
                        <a:t>Darimo</a:t>
                      </a:r>
                      <a:r>
                        <a:rPr lang="it-IT" sz="900" dirty="0">
                          <a:effectLst/>
                          <a:latin typeface="+mn-lt"/>
                          <a:ea typeface="Times New Roman"/>
                          <a:cs typeface="Times New Roman"/>
                        </a:rPr>
                        <a:t>), </a:t>
                      </a:r>
                      <a:r>
                        <a:rPr lang="it-IT" sz="900" dirty="0" err="1">
                          <a:effectLst/>
                          <a:latin typeface="+mn-lt"/>
                          <a:ea typeface="Times New Roman"/>
                          <a:cs typeface="Times New Roman"/>
                        </a:rPr>
                        <a:t>Pradel</a:t>
                      </a:r>
                      <a:r>
                        <a:rPr lang="it-IT" sz="900" dirty="0">
                          <a:effectLst/>
                          <a:latin typeface="+mn-lt"/>
                          <a:ea typeface="Times New Roman"/>
                          <a:cs typeface="Times New Roman"/>
                        </a:rPr>
                        <a:t>, (Laura)</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de-AT" sz="900" dirty="0">
                          <a:effectLst/>
                          <a:latin typeface="+mn-lt"/>
                          <a:ea typeface="Times New Roman"/>
                          <a:cs typeface="Times New Roman"/>
                        </a:rPr>
                        <a:t>15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de-AT" sz="900" dirty="0">
                          <a:effectLst/>
                          <a:latin typeface="+mn-lt"/>
                          <a:ea typeface="Times New Roman"/>
                          <a:cs typeface="Times New Roman"/>
                        </a:rPr>
                        <a:t>15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de-AT" sz="900" dirty="0">
                          <a:effectLst/>
                          <a:latin typeface="+mn-lt"/>
                          <a:ea typeface="Times New Roman"/>
                          <a:cs typeface="Times New Roman"/>
                        </a:rPr>
                        <a:t>10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de-AT" sz="900" dirty="0">
                          <a:effectLst/>
                          <a:latin typeface="+mn-lt"/>
                          <a:ea typeface="Times New Roman"/>
                          <a:cs typeface="Times New Roman"/>
                        </a:rPr>
                        <a:t>15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de-AT"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de-AT" sz="900" dirty="0">
                          <a:effectLst/>
                          <a:latin typeface="+mn-lt"/>
                          <a:ea typeface="Times New Roman"/>
                          <a:cs typeface="Times New Roman"/>
                        </a:rPr>
                        <a:t>10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de-AT"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r>
              <a:tr h="1121664">
                <a:tc>
                  <a:txBody>
                    <a:bodyPr/>
                    <a:lstStyle/>
                    <a:p>
                      <a:pPr algn="just">
                        <a:lnSpc>
                          <a:spcPct val="107000"/>
                        </a:lnSpc>
                        <a:spcAft>
                          <a:spcPts val="0"/>
                        </a:spcAft>
                      </a:pPr>
                      <a:r>
                        <a:rPr lang="de-DE" sz="900" dirty="0">
                          <a:effectLst/>
                          <a:latin typeface="+mn-lt"/>
                          <a:ea typeface="Times New Roman"/>
                          <a:cs typeface="Times New Roman"/>
                        </a:rPr>
                        <a:t>Engl. </a:t>
                      </a:r>
                      <a:r>
                        <a:rPr lang="it-IT" sz="900" dirty="0" err="1">
                          <a:effectLst/>
                          <a:latin typeface="+mn-lt"/>
                          <a:ea typeface="Times New Roman"/>
                          <a:cs typeface="Times New Roman"/>
                        </a:rPr>
                        <a:t>Raygras</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nSpc>
                          <a:spcPct val="107000"/>
                        </a:lnSpc>
                        <a:spcAft>
                          <a:spcPts val="0"/>
                        </a:spcAft>
                      </a:pPr>
                      <a:r>
                        <a:rPr lang="it-IT" sz="900" dirty="0">
                          <a:effectLst/>
                          <a:latin typeface="+mn-lt"/>
                          <a:ea typeface="Times New Roman"/>
                          <a:cs typeface="Times New Roman"/>
                        </a:rPr>
                        <a:t>Guru, Ivana, (Tivoli), </a:t>
                      </a:r>
                      <a:r>
                        <a:rPr lang="it-IT" sz="900" dirty="0" err="1">
                          <a:effectLst/>
                          <a:latin typeface="+mn-lt"/>
                          <a:ea typeface="Times New Roman"/>
                          <a:cs typeface="Times New Roman"/>
                        </a:rPr>
                        <a:t>Alligator</a:t>
                      </a:r>
                      <a:r>
                        <a:rPr lang="it-IT" sz="900" dirty="0">
                          <a:effectLst/>
                          <a:latin typeface="+mn-lt"/>
                          <a:ea typeface="Times New Roman"/>
                          <a:cs typeface="Times New Roman"/>
                        </a:rPr>
                        <a:t>, Barnauta, Abertorch, </a:t>
                      </a:r>
                      <a:r>
                        <a:rPr lang="it-IT" sz="900" dirty="0" err="1">
                          <a:effectLst/>
                          <a:latin typeface="+mn-lt"/>
                          <a:ea typeface="Times New Roman"/>
                          <a:cs typeface="Times New Roman"/>
                        </a:rPr>
                        <a:t>Charisma</a:t>
                      </a:r>
                      <a:r>
                        <a:rPr lang="it-IT" sz="900" dirty="0">
                          <a:effectLst/>
                          <a:latin typeface="+mn-lt"/>
                          <a:ea typeface="Times New Roman"/>
                          <a:cs typeface="Times New Roman"/>
                        </a:rPr>
                        <a:t>, </a:t>
                      </a:r>
                      <a:r>
                        <a:rPr lang="it-IT" sz="900" dirty="0" err="1">
                          <a:effectLst/>
                          <a:latin typeface="+mn-lt"/>
                          <a:ea typeface="Times New Roman"/>
                          <a:cs typeface="Times New Roman"/>
                        </a:rPr>
                        <a:t>Artesia,Barfamos</a:t>
                      </a:r>
                      <a:r>
                        <a:rPr lang="it-IT" sz="900" dirty="0">
                          <a:effectLst/>
                          <a:latin typeface="+mn-lt"/>
                          <a:ea typeface="Times New Roman"/>
                          <a:cs typeface="Times New Roman"/>
                        </a:rPr>
                        <a:t>, Kentaur, </a:t>
                      </a:r>
                      <a:r>
                        <a:rPr lang="it-IT" sz="900" dirty="0" err="1">
                          <a:effectLst/>
                          <a:latin typeface="+mn-lt"/>
                          <a:ea typeface="Times New Roman"/>
                          <a:cs typeface="Times New Roman"/>
                        </a:rPr>
                        <a:t>Lineker</a:t>
                      </a:r>
                      <a:r>
                        <a:rPr lang="it-IT" sz="900" dirty="0">
                          <a:effectLst/>
                          <a:latin typeface="+mn-lt"/>
                          <a:ea typeface="Times New Roman"/>
                          <a:cs typeface="Times New Roman"/>
                        </a:rPr>
                        <a:t>, Novello, Polim, Soraya, </a:t>
                      </a:r>
                      <a:r>
                        <a:rPr lang="it-IT" sz="900" dirty="0" err="1">
                          <a:effectLst/>
                          <a:latin typeface="+mn-lt"/>
                          <a:ea typeface="Times New Roman"/>
                          <a:cs typeface="Times New Roman"/>
                        </a:rPr>
                        <a:t>Trintella</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de-AT" sz="900" dirty="0">
                          <a:effectLst/>
                          <a:latin typeface="+mn-lt"/>
                          <a:ea typeface="Times New Roman"/>
                          <a:cs typeface="Times New Roman"/>
                        </a:rPr>
                        <a:t>15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de-AT" sz="900" dirty="0">
                          <a:effectLst/>
                          <a:latin typeface="+mn-lt"/>
                          <a:ea typeface="Times New Roman"/>
                          <a:cs typeface="Times New Roman"/>
                        </a:rPr>
                        <a:t>15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de-AT" sz="900" dirty="0">
                          <a:effectLst/>
                          <a:latin typeface="+mn-lt"/>
                          <a:ea typeface="Times New Roman"/>
                          <a:cs typeface="Times New Roman"/>
                        </a:rPr>
                        <a:t>20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de-AT" sz="900" dirty="0">
                          <a:effectLst/>
                          <a:latin typeface="+mn-lt"/>
                          <a:ea typeface="Times New Roman"/>
                          <a:cs typeface="Times New Roman"/>
                        </a:rPr>
                        <a:t>25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de-AT" sz="900" dirty="0">
                          <a:effectLst/>
                          <a:latin typeface="+mn-lt"/>
                          <a:ea typeface="Times New Roman"/>
                          <a:cs typeface="Times New Roman"/>
                        </a:rPr>
                        <a:t>15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de-AT" sz="900" dirty="0">
                          <a:effectLst/>
                          <a:latin typeface="+mn-lt"/>
                          <a:ea typeface="Times New Roman"/>
                          <a:cs typeface="Times New Roman"/>
                        </a:rPr>
                        <a:t>15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de-AT" sz="900" dirty="0">
                          <a:effectLst/>
                          <a:latin typeface="+mn-lt"/>
                          <a:ea typeface="Times New Roman"/>
                          <a:cs typeface="Times New Roman"/>
                        </a:rPr>
                        <a:t>40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r>
              <a:tr h="280416">
                <a:tc>
                  <a:txBody>
                    <a:bodyPr/>
                    <a:lstStyle/>
                    <a:p>
                      <a:pPr algn="just">
                        <a:lnSpc>
                          <a:spcPct val="107000"/>
                        </a:lnSpc>
                        <a:spcAft>
                          <a:spcPts val="0"/>
                        </a:spcAft>
                      </a:pPr>
                      <a:r>
                        <a:rPr lang="it-IT" sz="900" dirty="0" err="1">
                          <a:effectLst/>
                          <a:latin typeface="+mn-lt"/>
                          <a:ea typeface="Times New Roman"/>
                          <a:cs typeface="Times New Roman"/>
                        </a:rPr>
                        <a:t>Wiesenrispe</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nSpc>
                          <a:spcPct val="107000"/>
                        </a:lnSpc>
                        <a:spcAft>
                          <a:spcPts val="0"/>
                        </a:spcAft>
                      </a:pPr>
                      <a:r>
                        <a:rPr lang="it-IT" sz="900" dirty="0" err="1">
                          <a:effectLst/>
                          <a:latin typeface="+mn-lt"/>
                          <a:ea typeface="Times New Roman"/>
                          <a:cs typeface="Times New Roman"/>
                        </a:rPr>
                        <a:t>Limagie</a:t>
                      </a:r>
                      <a:r>
                        <a:rPr lang="it-IT" sz="900" dirty="0">
                          <a:effectLst/>
                          <a:latin typeface="+mn-lt"/>
                          <a:ea typeface="Times New Roman"/>
                          <a:cs typeface="Times New Roman"/>
                        </a:rPr>
                        <a:t>, Oxford, Lato, </a:t>
                      </a:r>
                      <a:r>
                        <a:rPr lang="it-IT" sz="900" dirty="0" err="1">
                          <a:effectLst/>
                          <a:latin typeface="+mn-lt"/>
                          <a:ea typeface="Times New Roman"/>
                          <a:cs typeface="Times New Roman"/>
                        </a:rPr>
                        <a:t>Selista</a:t>
                      </a:r>
                      <a:r>
                        <a:rPr lang="it-IT" sz="900" dirty="0">
                          <a:effectLst/>
                          <a:latin typeface="+mn-lt"/>
                          <a:ea typeface="Times New Roman"/>
                          <a:cs typeface="Times New Roman"/>
                        </a:rPr>
                        <a:t>, (</a:t>
                      </a:r>
                      <a:r>
                        <a:rPr lang="it-IT" sz="900" dirty="0" err="1">
                          <a:effectLst/>
                          <a:latin typeface="+mn-lt"/>
                          <a:ea typeface="Times New Roman"/>
                          <a:cs typeface="Times New Roman"/>
                        </a:rPr>
                        <a:t>Balin</a:t>
                      </a:r>
                      <a:r>
                        <a:rPr lang="it-IT"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en-GB" sz="900" dirty="0">
                          <a:effectLst/>
                          <a:latin typeface="+mn-lt"/>
                          <a:ea typeface="Times New Roman"/>
                          <a:cs typeface="Times New Roman"/>
                        </a:rPr>
                        <a:t>25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en-GB" sz="900" dirty="0">
                          <a:effectLst/>
                          <a:latin typeface="+mn-lt"/>
                          <a:ea typeface="Times New Roman"/>
                          <a:cs typeface="Times New Roman"/>
                        </a:rPr>
                        <a:t>30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en-GB" sz="900" dirty="0">
                          <a:effectLst/>
                          <a:latin typeface="+mn-lt"/>
                          <a:ea typeface="Times New Roman"/>
                          <a:cs typeface="Times New Roman"/>
                        </a:rPr>
                        <a:t>20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en-GB" sz="900" dirty="0">
                          <a:effectLst/>
                          <a:latin typeface="+mn-lt"/>
                          <a:ea typeface="Times New Roman"/>
                          <a:cs typeface="Times New Roman"/>
                        </a:rPr>
                        <a:t>25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en-GB" sz="900" dirty="0">
                          <a:effectLst/>
                          <a:latin typeface="+mn-lt"/>
                          <a:ea typeface="Times New Roman"/>
                          <a:cs typeface="Times New Roman"/>
                        </a:rPr>
                        <a:t>10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en-GB" sz="900" dirty="0">
                          <a:effectLst/>
                          <a:latin typeface="+mn-lt"/>
                          <a:ea typeface="Times New Roman"/>
                          <a:cs typeface="Times New Roman"/>
                        </a:rPr>
                        <a:t>20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en-GB" sz="900" dirty="0">
                          <a:effectLst/>
                          <a:latin typeface="+mn-lt"/>
                          <a:ea typeface="Times New Roman"/>
                          <a:cs typeface="Times New Roman"/>
                        </a:rPr>
                        <a:t>50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r>
              <a:tr h="140209">
                <a:tc>
                  <a:txBody>
                    <a:bodyPr/>
                    <a:lstStyle/>
                    <a:p>
                      <a:pPr algn="just">
                        <a:lnSpc>
                          <a:spcPct val="107000"/>
                        </a:lnSpc>
                        <a:spcAft>
                          <a:spcPts val="0"/>
                        </a:spcAft>
                      </a:pPr>
                      <a:r>
                        <a:rPr lang="en-GB" sz="900" dirty="0" err="1">
                          <a:effectLst/>
                          <a:latin typeface="+mn-lt"/>
                          <a:ea typeface="Times New Roman"/>
                          <a:cs typeface="Times New Roman"/>
                        </a:rPr>
                        <a:t>Rotschwingel</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nSpc>
                          <a:spcPct val="107000"/>
                        </a:lnSpc>
                        <a:spcAft>
                          <a:spcPts val="0"/>
                        </a:spcAft>
                      </a:pPr>
                      <a:r>
                        <a:rPr lang="en-GB" sz="900" dirty="0" err="1">
                          <a:effectLst/>
                          <a:latin typeface="+mn-lt"/>
                          <a:ea typeface="Times New Roman"/>
                          <a:cs typeface="Times New Roman"/>
                        </a:rPr>
                        <a:t>Gondolin</a:t>
                      </a:r>
                      <a:r>
                        <a:rPr lang="en-GB" sz="900" dirty="0">
                          <a:effectLst/>
                          <a:latin typeface="+mn-lt"/>
                          <a:ea typeface="Times New Roman"/>
                          <a:cs typeface="Times New Roman"/>
                        </a:rPr>
                        <a:t>, (Light)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en-GB"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en-GB" sz="900">
                          <a:effectLst/>
                          <a:latin typeface="+mn-lt"/>
                          <a:ea typeface="Times New Roman"/>
                          <a:cs typeface="Times New Roman"/>
                        </a:rPr>
                        <a:t>5</a:t>
                      </a:r>
                      <a:endParaRPr lang="de-AT" sz="90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en-GB" sz="900">
                          <a:effectLst/>
                          <a:latin typeface="+mn-lt"/>
                          <a:ea typeface="Times New Roman"/>
                          <a:cs typeface="Times New Roman"/>
                        </a:rPr>
                        <a:t>-</a:t>
                      </a:r>
                      <a:endParaRPr lang="de-AT" sz="90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en-GB" sz="900">
                          <a:effectLst/>
                          <a:latin typeface="+mn-lt"/>
                          <a:ea typeface="Times New Roman"/>
                          <a:cs typeface="Times New Roman"/>
                        </a:rPr>
                        <a:t>-</a:t>
                      </a:r>
                      <a:endParaRPr lang="de-AT" sz="90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en-GB" sz="900">
                          <a:effectLst/>
                          <a:latin typeface="+mn-lt"/>
                          <a:ea typeface="Times New Roman"/>
                          <a:cs typeface="Times New Roman"/>
                        </a:rPr>
                        <a:t>15</a:t>
                      </a:r>
                      <a:endParaRPr lang="de-AT" sz="90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en-GB" sz="900">
                          <a:effectLst/>
                          <a:latin typeface="+mn-lt"/>
                          <a:ea typeface="Times New Roman"/>
                          <a:cs typeface="Times New Roman"/>
                        </a:rPr>
                        <a:t>20</a:t>
                      </a:r>
                      <a:endParaRPr lang="de-AT" sz="90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c>
                  <a:txBody>
                    <a:bodyPr/>
                    <a:lstStyle/>
                    <a:p>
                      <a:pPr algn="ctr">
                        <a:lnSpc>
                          <a:spcPct val="107000"/>
                        </a:lnSpc>
                        <a:spcAft>
                          <a:spcPts val="0"/>
                        </a:spcAft>
                      </a:pPr>
                      <a:r>
                        <a:rPr lang="en-GB"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90000"/>
                      </a:schemeClr>
                    </a:solidFill>
                  </a:tcPr>
                </a:tc>
              </a:tr>
              <a:tr h="140209">
                <a:tc>
                  <a:txBody>
                    <a:bodyPr/>
                    <a:lstStyle/>
                    <a:p>
                      <a:pPr algn="just">
                        <a:lnSpc>
                          <a:spcPct val="107000"/>
                        </a:lnSpc>
                        <a:spcAft>
                          <a:spcPts val="0"/>
                        </a:spcAft>
                      </a:pPr>
                      <a:r>
                        <a:rPr lang="en-GB" sz="900" dirty="0" err="1">
                          <a:effectLst/>
                          <a:latin typeface="+mn-lt"/>
                          <a:ea typeface="Times New Roman"/>
                          <a:cs typeface="Times New Roman"/>
                        </a:rPr>
                        <a:t>Timothe</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nSpc>
                          <a:spcPct val="107000"/>
                        </a:lnSpc>
                        <a:spcAft>
                          <a:spcPts val="0"/>
                        </a:spcAft>
                      </a:pPr>
                      <a:r>
                        <a:rPr lang="en-GB" sz="900" dirty="0">
                          <a:effectLst/>
                          <a:latin typeface="+mn-lt"/>
                          <a:ea typeface="Times New Roman"/>
                          <a:cs typeface="Times New Roman"/>
                        </a:rPr>
                        <a:t>Tiller</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en-GB" sz="900" dirty="0">
                          <a:effectLst/>
                          <a:latin typeface="+mn-lt"/>
                          <a:ea typeface="Times New Roman"/>
                          <a:cs typeface="Times New Roman"/>
                        </a:rPr>
                        <a:t>15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en-GB" sz="900" dirty="0">
                          <a:effectLst/>
                          <a:latin typeface="+mn-lt"/>
                          <a:ea typeface="Times New Roman"/>
                          <a:cs typeface="Times New Roman"/>
                        </a:rPr>
                        <a:t>20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en-GB" sz="900" dirty="0">
                          <a:effectLst/>
                          <a:latin typeface="+mn-lt"/>
                          <a:ea typeface="Times New Roman"/>
                          <a:cs typeface="Times New Roman"/>
                        </a:rPr>
                        <a:t>15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en-GB" sz="900" dirty="0">
                          <a:effectLst/>
                          <a:latin typeface="+mn-lt"/>
                          <a:ea typeface="Times New Roman"/>
                          <a:cs typeface="Times New Roman"/>
                        </a:rPr>
                        <a:t>25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en-GB" sz="900" dirty="0">
                          <a:effectLst/>
                          <a:latin typeface="+mn-lt"/>
                          <a:ea typeface="Times New Roman"/>
                          <a:cs typeface="Times New Roman"/>
                        </a:rPr>
                        <a:t>15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en-GB" sz="900" dirty="0">
                          <a:effectLst/>
                          <a:latin typeface="+mn-lt"/>
                          <a:ea typeface="Times New Roman"/>
                          <a:cs typeface="Times New Roman"/>
                        </a:rPr>
                        <a:t>10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c>
                  <a:txBody>
                    <a:bodyPr/>
                    <a:lstStyle/>
                    <a:p>
                      <a:pPr algn="ctr">
                        <a:lnSpc>
                          <a:spcPct val="107000"/>
                        </a:lnSpc>
                        <a:spcAft>
                          <a:spcPts val="0"/>
                        </a:spcAft>
                      </a:pPr>
                      <a:r>
                        <a:rPr lang="en-GB"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chemeClr val="bg2">
                        <a:lumMod val="75000"/>
                      </a:schemeClr>
                    </a:solidFill>
                  </a:tcPr>
                </a:tc>
              </a:tr>
              <a:tr h="140209">
                <a:tc>
                  <a:txBody>
                    <a:bodyPr/>
                    <a:lstStyle/>
                    <a:p>
                      <a:pPr algn="just">
                        <a:lnSpc>
                          <a:spcPct val="107000"/>
                        </a:lnSpc>
                        <a:spcAft>
                          <a:spcPts val="0"/>
                        </a:spcAft>
                      </a:pPr>
                      <a:r>
                        <a:rPr lang="en-GB" sz="900" dirty="0" err="1">
                          <a:effectLst/>
                          <a:latin typeface="+mn-lt"/>
                          <a:ea typeface="Times New Roman"/>
                          <a:cs typeface="Times New Roman"/>
                        </a:rPr>
                        <a:t>Glatthafer</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900" dirty="0" err="1">
                          <a:effectLst/>
                          <a:latin typeface="+mn-lt"/>
                          <a:ea typeface="Times New Roman"/>
                          <a:cs typeface="Times New Roman"/>
                        </a:rPr>
                        <a:t>Arone</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lnSpc>
                          <a:spcPct val="107000"/>
                        </a:lnSpc>
                        <a:spcAft>
                          <a:spcPts val="0"/>
                        </a:spcAft>
                      </a:pPr>
                      <a:r>
                        <a:rPr lang="de-AT"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lnSpc>
                          <a:spcPct val="107000"/>
                        </a:lnSpc>
                        <a:spcAft>
                          <a:spcPts val="0"/>
                        </a:spcAft>
                      </a:pPr>
                      <a:r>
                        <a:rPr lang="de-AT"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lnSpc>
                          <a:spcPct val="107000"/>
                        </a:lnSpc>
                        <a:spcAft>
                          <a:spcPts val="0"/>
                        </a:spcAft>
                      </a:pPr>
                      <a:r>
                        <a:rPr lang="de-AT"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lnSpc>
                          <a:spcPct val="107000"/>
                        </a:lnSpc>
                        <a:spcAft>
                          <a:spcPts val="0"/>
                        </a:spcAft>
                      </a:pPr>
                      <a:r>
                        <a:rPr lang="de-AT"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lnSpc>
                          <a:spcPct val="107000"/>
                        </a:lnSpc>
                        <a:spcAft>
                          <a:spcPts val="0"/>
                        </a:spcAft>
                      </a:pPr>
                      <a:r>
                        <a:rPr lang="de-AT" sz="900" dirty="0">
                          <a:effectLst/>
                          <a:latin typeface="+mn-lt"/>
                          <a:ea typeface="Times New Roman"/>
                          <a:cs typeface="Times New Roman"/>
                        </a:rPr>
                        <a:t>10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lnSpc>
                          <a:spcPct val="107000"/>
                        </a:lnSpc>
                        <a:spcAft>
                          <a:spcPts val="0"/>
                        </a:spcAft>
                      </a:pPr>
                      <a:r>
                        <a:rPr lang="de-AT"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lnSpc>
                          <a:spcPct val="107000"/>
                        </a:lnSpc>
                        <a:spcAft>
                          <a:spcPts val="0"/>
                        </a:spcAft>
                      </a:pPr>
                      <a:r>
                        <a:rPr lang="de-AT" sz="900" dirty="0">
                          <a:effectLst/>
                          <a:latin typeface="+mn-lt"/>
                          <a:ea typeface="Times New Roman"/>
                          <a:cs typeface="Times New Roman"/>
                        </a:rPr>
                        <a:t>-</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lumMod val="90000"/>
                      </a:schemeClr>
                    </a:solidFill>
                  </a:tcPr>
                </a:tc>
              </a:tr>
              <a:tr h="280416">
                <a:tc>
                  <a:txBody>
                    <a:bodyPr/>
                    <a:lstStyle/>
                    <a:p>
                      <a:pPr algn="just">
                        <a:lnSpc>
                          <a:spcPct val="107000"/>
                        </a:lnSpc>
                        <a:spcBef>
                          <a:spcPts val="100"/>
                        </a:spcBef>
                        <a:spcAft>
                          <a:spcPts val="100"/>
                        </a:spcAft>
                      </a:pPr>
                      <a:r>
                        <a:rPr lang="de-AT" sz="900" b="1" dirty="0">
                          <a:effectLst/>
                          <a:latin typeface="+mn-lt"/>
                          <a:ea typeface="Times New Roman"/>
                          <a:cs typeface="Times New Roman"/>
                        </a:rPr>
                        <a:t> </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100"/>
                        </a:spcBef>
                        <a:spcAft>
                          <a:spcPts val="100"/>
                        </a:spcAft>
                      </a:pPr>
                      <a:r>
                        <a:rPr lang="de-AT" sz="900" b="1" dirty="0">
                          <a:effectLst/>
                          <a:latin typeface="+mn-lt"/>
                          <a:ea typeface="Times New Roman"/>
                          <a:cs typeface="Times New Roman"/>
                        </a:rPr>
                        <a:t>Nach-/Übersaat in kg/ha</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gridSpan="2">
                  <a:txBody>
                    <a:bodyPr/>
                    <a:lstStyle/>
                    <a:p>
                      <a:pPr algn="ctr">
                        <a:lnSpc>
                          <a:spcPct val="107000"/>
                        </a:lnSpc>
                        <a:spcBef>
                          <a:spcPts val="100"/>
                        </a:spcBef>
                        <a:spcAft>
                          <a:spcPts val="100"/>
                        </a:spcAft>
                      </a:pPr>
                      <a:r>
                        <a:rPr lang="de-AT" sz="900" b="1" dirty="0">
                          <a:effectLst/>
                          <a:latin typeface="+mn-lt"/>
                          <a:ea typeface="Times New Roman"/>
                          <a:cs typeface="Times New Roman"/>
                        </a:rPr>
                        <a:t>10 bis 15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hMerge="1">
                  <a:txBody>
                    <a:bodyPr/>
                    <a:lstStyle/>
                    <a:p>
                      <a:endParaRPr lang="de-AT"/>
                    </a:p>
                  </a:txBody>
                  <a:tcPr/>
                </a:tc>
                <a:tc gridSpan="2">
                  <a:txBody>
                    <a:bodyPr/>
                    <a:lstStyle/>
                    <a:p>
                      <a:pPr algn="ctr">
                        <a:lnSpc>
                          <a:spcPct val="107000"/>
                        </a:lnSpc>
                        <a:spcBef>
                          <a:spcPts val="100"/>
                        </a:spcBef>
                        <a:spcAft>
                          <a:spcPts val="100"/>
                        </a:spcAft>
                      </a:pPr>
                      <a:r>
                        <a:rPr lang="de-AT" sz="900" b="1" dirty="0">
                          <a:effectLst/>
                          <a:latin typeface="+mn-lt"/>
                          <a:ea typeface="Times New Roman"/>
                          <a:cs typeface="Times New Roman"/>
                        </a:rPr>
                        <a:t>10 bis 15</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hMerge="1">
                  <a:txBody>
                    <a:bodyPr/>
                    <a:lstStyle/>
                    <a:p>
                      <a:endParaRPr lang="de-AT"/>
                    </a:p>
                  </a:txBody>
                  <a:tcPr/>
                </a:tc>
                <a:tc>
                  <a:txBody>
                    <a:bodyPr/>
                    <a:lstStyle/>
                    <a:p>
                      <a:pPr algn="ctr">
                        <a:lnSpc>
                          <a:spcPct val="107000"/>
                        </a:lnSpc>
                        <a:spcBef>
                          <a:spcPts val="100"/>
                        </a:spcBef>
                        <a:spcAft>
                          <a:spcPts val="100"/>
                        </a:spcAft>
                      </a:pPr>
                      <a:r>
                        <a:rPr lang="de-AT" sz="900" b="1" dirty="0">
                          <a:effectLst/>
                          <a:latin typeface="+mn-lt"/>
                          <a:ea typeface="Times New Roman"/>
                          <a:cs typeface="Times New Roman"/>
                        </a:rPr>
                        <a:t>15 bis 20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lnSpc>
                          <a:spcPct val="107000"/>
                        </a:lnSpc>
                        <a:spcBef>
                          <a:spcPts val="100"/>
                        </a:spcBef>
                        <a:spcAft>
                          <a:spcPts val="100"/>
                        </a:spcAft>
                      </a:pPr>
                      <a:r>
                        <a:rPr lang="de-AT" sz="900" b="1" dirty="0">
                          <a:effectLst/>
                          <a:latin typeface="+mn-lt"/>
                          <a:ea typeface="Times New Roman"/>
                          <a:cs typeface="Times New Roman"/>
                        </a:rPr>
                        <a:t>15 bis 20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lnSpc>
                          <a:spcPct val="107000"/>
                        </a:lnSpc>
                        <a:spcBef>
                          <a:spcPts val="100"/>
                        </a:spcBef>
                        <a:spcAft>
                          <a:spcPts val="100"/>
                        </a:spcAft>
                      </a:pPr>
                      <a:r>
                        <a:rPr lang="de-AT" sz="900" b="1" dirty="0">
                          <a:effectLst/>
                          <a:latin typeface="+mn-lt"/>
                          <a:ea typeface="Times New Roman"/>
                          <a:cs typeface="Times New Roman"/>
                        </a:rPr>
                        <a:t>10 bis 20</a:t>
                      </a:r>
                      <a:endParaRPr lang="de-AT" sz="900" dirty="0">
                        <a:effectLst/>
                        <a:latin typeface="+mn-lt"/>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r>
            </a:tbl>
          </a:graphicData>
        </a:graphic>
      </p:graphicFrame>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7686" y="6237312"/>
            <a:ext cx="891400" cy="495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feld 4"/>
          <p:cNvSpPr txBox="1"/>
          <p:nvPr/>
        </p:nvSpPr>
        <p:spPr>
          <a:xfrm>
            <a:off x="249353" y="6464526"/>
            <a:ext cx="5112568" cy="246221"/>
          </a:xfrm>
          <a:prstGeom prst="rect">
            <a:avLst/>
          </a:prstGeom>
          <a:noFill/>
        </p:spPr>
        <p:txBody>
          <a:bodyPr wrap="square" rtlCol="0">
            <a:spAutoFit/>
          </a:bodyPr>
          <a:lstStyle/>
          <a:p>
            <a:r>
              <a:rPr lang="de-AT" sz="1000" dirty="0" smtClean="0"/>
              <a:t>Quelle: Grünlandbuch (BUCHGRABER, 2018)</a:t>
            </a:r>
            <a:endParaRPr lang="de-AT" sz="1000" dirty="0"/>
          </a:p>
        </p:txBody>
      </p:sp>
    </p:spTree>
    <p:extLst>
      <p:ext uri="{BB962C8B-B14F-4D97-AF65-F5344CB8AC3E}">
        <p14:creationId xmlns:p14="http://schemas.microsoft.com/office/powerpoint/2010/main" val="2565675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51520" y="260648"/>
            <a:ext cx="8640960" cy="400110"/>
          </a:xfrm>
          <a:prstGeom prst="rect">
            <a:avLst/>
          </a:prstGeom>
          <a:blipFill>
            <a:blip r:embed="rId2"/>
            <a:tile tx="0" ty="0" sx="100000" sy="100000" flip="none" algn="tl"/>
          </a:blipFill>
        </p:spPr>
        <p:txBody>
          <a:bodyPr wrap="square">
            <a:spAutoFit/>
          </a:bodyPr>
          <a:lstStyle/>
          <a:p>
            <a:r>
              <a:rPr lang="de-DE" sz="2000" b="1" dirty="0" smtClean="0">
                <a:solidFill>
                  <a:schemeClr val="bg2">
                    <a:lumMod val="25000"/>
                  </a:schemeClr>
                </a:solidFill>
              </a:rPr>
              <a:t>ÖAG-Nachsaatmischungen </a:t>
            </a:r>
            <a:r>
              <a:rPr lang="de-DE" sz="2000" b="1" dirty="0">
                <a:solidFill>
                  <a:schemeClr val="bg2">
                    <a:lumMod val="25000"/>
                  </a:schemeClr>
                </a:solidFill>
              </a:rPr>
              <a:t>für die Sanierung von Grünland </a:t>
            </a:r>
            <a:r>
              <a:rPr lang="de-DE" sz="1200" b="1" dirty="0">
                <a:solidFill>
                  <a:schemeClr val="bg2">
                    <a:lumMod val="25000"/>
                  </a:schemeClr>
                </a:solidFill>
              </a:rPr>
              <a:t>(nach ÖAG-Handbuch 2017)</a:t>
            </a:r>
            <a:endParaRPr lang="de-AT" sz="1200" dirty="0">
              <a:solidFill>
                <a:schemeClr val="bg2">
                  <a:lumMod val="25000"/>
                </a:schemeClr>
              </a:solidFill>
            </a:endParaRPr>
          </a:p>
        </p:txBody>
      </p:sp>
      <p:graphicFrame>
        <p:nvGraphicFramePr>
          <p:cNvPr id="3" name="Tabelle 2"/>
          <p:cNvGraphicFramePr>
            <a:graphicFrameLocks noGrp="1"/>
          </p:cNvGraphicFramePr>
          <p:nvPr>
            <p:extLst>
              <p:ext uri="{D42A27DB-BD31-4B8C-83A1-F6EECF244321}">
                <p14:modId xmlns:p14="http://schemas.microsoft.com/office/powerpoint/2010/main" val="3565798225"/>
              </p:ext>
            </p:extLst>
          </p:nvPr>
        </p:nvGraphicFramePr>
        <p:xfrm>
          <a:off x="647562" y="1196752"/>
          <a:ext cx="7848876" cy="4107132"/>
        </p:xfrm>
        <a:graphic>
          <a:graphicData uri="http://schemas.openxmlformats.org/drawingml/2006/table">
            <a:tbl>
              <a:tblPr firstRow="1" firstCol="1" bandRow="1"/>
              <a:tblGrid>
                <a:gridCol w="1962219"/>
                <a:gridCol w="1962219"/>
                <a:gridCol w="1962219"/>
                <a:gridCol w="1962219"/>
              </a:tblGrid>
              <a:tr h="229451">
                <a:tc rowSpan="2">
                  <a:txBody>
                    <a:bodyPr/>
                    <a:lstStyle/>
                    <a:p>
                      <a:pPr algn="ctr">
                        <a:spcAft>
                          <a:spcPts val="0"/>
                        </a:spcAft>
                        <a:tabLst>
                          <a:tab pos="152400" algn="l"/>
                          <a:tab pos="304800" algn="l"/>
                        </a:tabLst>
                      </a:pPr>
                      <a:r>
                        <a:rPr lang="de-AT" sz="1400" b="1" dirty="0">
                          <a:solidFill>
                            <a:schemeClr val="bg2">
                              <a:lumMod val="90000"/>
                            </a:schemeClr>
                          </a:solidFill>
                          <a:effectLst/>
                          <a:latin typeface="+mn-lt"/>
                          <a:ea typeface="Times New Roman"/>
                          <a:cs typeface="Times New Roman"/>
                        </a:rPr>
                        <a:t>Arten</a:t>
                      </a:r>
                      <a:endParaRPr lang="de-AT" sz="1400" dirty="0">
                        <a:solidFill>
                          <a:schemeClr val="bg2">
                            <a:lumMod val="90000"/>
                          </a:schemeClr>
                        </a:solidFill>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5000"/>
                      </a:schemeClr>
                    </a:solidFill>
                  </a:tcPr>
                </a:tc>
                <a:tc rowSpan="2">
                  <a:txBody>
                    <a:bodyPr/>
                    <a:lstStyle/>
                    <a:p>
                      <a:pPr algn="ctr">
                        <a:spcAft>
                          <a:spcPts val="0"/>
                        </a:spcAft>
                        <a:tabLst>
                          <a:tab pos="152400" algn="l"/>
                          <a:tab pos="304800" algn="l"/>
                        </a:tabLst>
                      </a:pPr>
                      <a:r>
                        <a:rPr lang="de-AT" sz="1400" b="1" dirty="0">
                          <a:solidFill>
                            <a:schemeClr val="bg2">
                              <a:lumMod val="90000"/>
                            </a:schemeClr>
                          </a:solidFill>
                          <a:effectLst/>
                          <a:latin typeface="+mn-lt"/>
                          <a:ea typeface="Times New Roman"/>
                          <a:cs typeface="Times New Roman"/>
                        </a:rPr>
                        <a:t>Ausgewählte ÖAG-Sorten</a:t>
                      </a:r>
                      <a:endParaRPr lang="de-AT" sz="1400" dirty="0">
                        <a:solidFill>
                          <a:schemeClr val="bg2">
                            <a:lumMod val="90000"/>
                          </a:schemeClr>
                        </a:solidFill>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5000"/>
                      </a:schemeClr>
                    </a:solidFill>
                  </a:tcPr>
                </a:tc>
                <a:tc gridSpan="2">
                  <a:txBody>
                    <a:bodyPr/>
                    <a:lstStyle/>
                    <a:p>
                      <a:pPr algn="ctr">
                        <a:spcAft>
                          <a:spcPts val="0"/>
                        </a:spcAft>
                        <a:tabLst>
                          <a:tab pos="152400" algn="l"/>
                          <a:tab pos="304800" algn="l"/>
                        </a:tabLst>
                      </a:pPr>
                      <a:r>
                        <a:rPr lang="de-AT" sz="1400" b="1" dirty="0">
                          <a:solidFill>
                            <a:schemeClr val="bg2">
                              <a:lumMod val="90000"/>
                            </a:schemeClr>
                          </a:solidFill>
                          <a:effectLst/>
                          <a:latin typeface="+mn-lt"/>
                          <a:ea typeface="Times New Roman"/>
                          <a:cs typeface="Times New Roman"/>
                        </a:rPr>
                        <a:t>Komponenten in Fl%</a:t>
                      </a:r>
                      <a:endParaRPr lang="de-AT" sz="1400" dirty="0">
                        <a:solidFill>
                          <a:schemeClr val="bg2">
                            <a:lumMod val="90000"/>
                          </a:schemeClr>
                        </a:solidFill>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5000"/>
                      </a:schemeClr>
                    </a:solidFill>
                  </a:tcPr>
                </a:tc>
                <a:tc hMerge="1">
                  <a:txBody>
                    <a:bodyPr/>
                    <a:lstStyle/>
                    <a:p>
                      <a:endParaRPr lang="de-AT"/>
                    </a:p>
                  </a:txBody>
                  <a:tcPr/>
                </a:tc>
              </a:tr>
              <a:tr h="229451">
                <a:tc vMerge="1">
                  <a:txBody>
                    <a:bodyPr/>
                    <a:lstStyle/>
                    <a:p>
                      <a:endParaRPr lang="de-AT"/>
                    </a:p>
                  </a:txBody>
                  <a:tcPr/>
                </a:tc>
                <a:tc vMerge="1">
                  <a:txBody>
                    <a:bodyPr/>
                    <a:lstStyle/>
                    <a:p>
                      <a:endParaRPr lang="de-AT"/>
                    </a:p>
                  </a:txBody>
                  <a:tcPr/>
                </a:tc>
                <a:tc>
                  <a:txBody>
                    <a:bodyPr/>
                    <a:lstStyle/>
                    <a:p>
                      <a:pPr algn="ctr">
                        <a:spcAft>
                          <a:spcPts val="0"/>
                        </a:spcAft>
                        <a:tabLst>
                          <a:tab pos="152400" algn="l"/>
                          <a:tab pos="304800" algn="l"/>
                        </a:tabLst>
                      </a:pPr>
                      <a:r>
                        <a:rPr lang="de-AT" sz="1400" b="1" dirty="0">
                          <a:solidFill>
                            <a:schemeClr val="bg2">
                              <a:lumMod val="90000"/>
                            </a:schemeClr>
                          </a:solidFill>
                          <a:effectLst/>
                          <a:latin typeface="+mn-lt"/>
                          <a:ea typeface="Times New Roman"/>
                          <a:cs typeface="Times New Roman"/>
                        </a:rPr>
                        <a:t>NIK mit Klee</a:t>
                      </a:r>
                      <a:endParaRPr lang="de-AT" sz="1400" dirty="0">
                        <a:solidFill>
                          <a:schemeClr val="bg2">
                            <a:lumMod val="90000"/>
                          </a:schemeClr>
                        </a:solidFill>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5000"/>
                      </a:schemeClr>
                    </a:solidFill>
                  </a:tcPr>
                </a:tc>
                <a:tc>
                  <a:txBody>
                    <a:bodyPr/>
                    <a:lstStyle/>
                    <a:p>
                      <a:pPr algn="ctr">
                        <a:spcAft>
                          <a:spcPts val="0"/>
                        </a:spcAft>
                        <a:tabLst>
                          <a:tab pos="152400" algn="l"/>
                          <a:tab pos="304800" algn="l"/>
                        </a:tabLst>
                      </a:pPr>
                      <a:r>
                        <a:rPr lang="de-AT" sz="1400" b="1" dirty="0">
                          <a:solidFill>
                            <a:schemeClr val="bg2">
                              <a:lumMod val="90000"/>
                            </a:schemeClr>
                          </a:solidFill>
                          <a:effectLst/>
                          <a:latin typeface="+mn-lt"/>
                          <a:ea typeface="Times New Roman"/>
                          <a:cs typeface="Times New Roman"/>
                        </a:rPr>
                        <a:t>NIK ohne Klee</a:t>
                      </a:r>
                      <a:endParaRPr lang="de-AT" sz="1400" dirty="0">
                        <a:solidFill>
                          <a:schemeClr val="bg2">
                            <a:lumMod val="90000"/>
                          </a:schemeClr>
                        </a:solidFill>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5000"/>
                      </a:schemeClr>
                    </a:solidFill>
                  </a:tcPr>
                </a:tc>
              </a:tr>
              <a:tr h="684043">
                <a:tc>
                  <a:txBody>
                    <a:bodyPr/>
                    <a:lstStyle/>
                    <a:p>
                      <a:pPr>
                        <a:spcAft>
                          <a:spcPts val="0"/>
                        </a:spcAft>
                        <a:tabLst>
                          <a:tab pos="152400" algn="l"/>
                          <a:tab pos="304800" algn="l"/>
                        </a:tabLst>
                      </a:pPr>
                      <a:r>
                        <a:rPr lang="de-AT" sz="1200" b="1" dirty="0">
                          <a:effectLst/>
                          <a:latin typeface="+mn-lt"/>
                          <a:ea typeface="Times New Roman"/>
                          <a:cs typeface="Times New Roman"/>
                        </a:rPr>
                        <a:t>Engl. Raygras ausdauernd</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spcAft>
                          <a:spcPts val="0"/>
                        </a:spcAft>
                        <a:tabLst>
                          <a:tab pos="152400" algn="l"/>
                          <a:tab pos="304800" algn="l"/>
                        </a:tabLst>
                      </a:pPr>
                      <a:r>
                        <a:rPr lang="de-AT" sz="1200" dirty="0">
                          <a:effectLst/>
                          <a:latin typeface="+mn-lt"/>
                          <a:ea typeface="Times New Roman"/>
                          <a:cs typeface="Times New Roman"/>
                        </a:rPr>
                        <a:t>Guru, Ivana, Alligator, Barnauta, Charisma, (Tivoli)</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Aft>
                          <a:spcPts val="0"/>
                        </a:spcAft>
                        <a:tabLst>
                          <a:tab pos="152400" algn="l"/>
                          <a:tab pos="304800" algn="l"/>
                        </a:tabLst>
                      </a:pPr>
                      <a:r>
                        <a:rPr lang="de-AT" sz="1200" dirty="0">
                          <a:effectLst/>
                          <a:latin typeface="+mn-lt"/>
                          <a:ea typeface="Times New Roman"/>
                          <a:cs typeface="Times New Roman"/>
                        </a:rPr>
                        <a:t>20</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Aft>
                          <a:spcPts val="0"/>
                        </a:spcAft>
                        <a:tabLst>
                          <a:tab pos="152400" algn="l"/>
                          <a:tab pos="304800" algn="l"/>
                        </a:tabLst>
                      </a:pPr>
                      <a:r>
                        <a:rPr lang="de-AT" sz="1200" dirty="0">
                          <a:effectLst/>
                          <a:latin typeface="+mn-lt"/>
                          <a:ea typeface="Times New Roman"/>
                          <a:cs typeface="Times New Roman"/>
                        </a:rPr>
                        <a:t>22,5</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r>
              <a:tr h="1140071">
                <a:tc>
                  <a:txBody>
                    <a:bodyPr/>
                    <a:lstStyle/>
                    <a:p>
                      <a:pPr>
                        <a:spcAft>
                          <a:spcPts val="0"/>
                        </a:spcAft>
                        <a:tabLst>
                          <a:tab pos="152400" algn="l"/>
                          <a:tab pos="304800" algn="l"/>
                        </a:tabLst>
                      </a:pPr>
                      <a:r>
                        <a:rPr lang="de-AT" sz="1200" b="1" dirty="0">
                          <a:effectLst/>
                          <a:latin typeface="+mn-lt"/>
                          <a:ea typeface="Times New Roman"/>
                          <a:cs typeface="Times New Roman"/>
                        </a:rPr>
                        <a:t>Engl. Raygras ertragsbetont</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spcAft>
                          <a:spcPts val="0"/>
                        </a:spcAft>
                        <a:tabLst>
                          <a:tab pos="152400" algn="l"/>
                          <a:tab pos="304800" algn="l"/>
                        </a:tabLst>
                      </a:pPr>
                      <a:r>
                        <a:rPr lang="de-AT" sz="1200" dirty="0">
                          <a:effectLst/>
                          <a:latin typeface="+mn-lt"/>
                          <a:ea typeface="Times New Roman"/>
                          <a:cs typeface="Times New Roman"/>
                        </a:rPr>
                        <a:t>Abertorch, Artesia, </a:t>
                      </a:r>
                      <a:r>
                        <a:rPr lang="de-AT" sz="1200" dirty="0" err="1">
                          <a:effectLst/>
                          <a:latin typeface="+mn-lt"/>
                          <a:ea typeface="Times New Roman"/>
                          <a:cs typeface="Times New Roman"/>
                        </a:rPr>
                        <a:t>Barfamos</a:t>
                      </a:r>
                      <a:r>
                        <a:rPr lang="de-AT" sz="1200" dirty="0">
                          <a:effectLst/>
                          <a:latin typeface="+mn-lt"/>
                          <a:ea typeface="Times New Roman"/>
                          <a:cs typeface="Times New Roman"/>
                        </a:rPr>
                        <a:t>, Kentaur, Lineker, Novello, Polim, Soraya, </a:t>
                      </a:r>
                      <a:r>
                        <a:rPr lang="de-AT" sz="1200" dirty="0" err="1">
                          <a:effectLst/>
                          <a:latin typeface="+mn-lt"/>
                          <a:ea typeface="Times New Roman"/>
                          <a:cs typeface="Times New Roman"/>
                        </a:rPr>
                        <a:t>Trintella</a:t>
                      </a:r>
                      <a:r>
                        <a:rPr lang="de-AT" sz="1200" dirty="0">
                          <a:effectLst/>
                          <a:latin typeface="+mn-lt"/>
                          <a:ea typeface="Times New Roman"/>
                          <a:cs typeface="Times New Roman"/>
                        </a:rPr>
                        <a:t>, (</a:t>
                      </a:r>
                      <a:r>
                        <a:rPr lang="de-AT" sz="1200" dirty="0" err="1">
                          <a:effectLst/>
                          <a:latin typeface="+mn-lt"/>
                          <a:ea typeface="Times New Roman"/>
                          <a:cs typeface="Times New Roman"/>
                        </a:rPr>
                        <a:t>Prana</a:t>
                      </a:r>
                      <a:r>
                        <a:rPr lang="de-AT" sz="1200" dirty="0">
                          <a:effectLst/>
                          <a:latin typeface="+mn-lt"/>
                          <a:ea typeface="Times New Roman"/>
                          <a:cs typeface="Times New Roman"/>
                        </a:rPr>
                        <a:t>, </a:t>
                      </a:r>
                      <a:r>
                        <a:rPr lang="de-AT" sz="1200" dirty="0" err="1">
                          <a:effectLst/>
                          <a:latin typeface="+mn-lt"/>
                          <a:ea typeface="Times New Roman"/>
                          <a:cs typeface="Times New Roman"/>
                        </a:rPr>
                        <a:t>Alcander</a:t>
                      </a:r>
                      <a:r>
                        <a:rPr lang="de-AT" sz="1200" dirty="0">
                          <a:effectLst/>
                          <a:latin typeface="+mn-lt"/>
                          <a:ea typeface="Times New Roman"/>
                          <a:cs typeface="Times New Roman"/>
                        </a:rPr>
                        <a:t>)</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tabLst>
                          <a:tab pos="152400" algn="l"/>
                          <a:tab pos="304800" algn="l"/>
                        </a:tabLst>
                      </a:pPr>
                      <a:r>
                        <a:rPr lang="de-AT" sz="1200" dirty="0">
                          <a:effectLst/>
                          <a:latin typeface="+mn-lt"/>
                          <a:ea typeface="Times New Roman"/>
                          <a:cs typeface="Times New Roman"/>
                        </a:rPr>
                        <a:t>20</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tabLst>
                          <a:tab pos="152400" algn="l"/>
                          <a:tab pos="304800" algn="l"/>
                        </a:tabLst>
                      </a:pPr>
                      <a:r>
                        <a:rPr lang="de-AT" sz="1200" dirty="0">
                          <a:effectLst/>
                          <a:latin typeface="+mn-lt"/>
                          <a:ea typeface="Times New Roman"/>
                          <a:cs typeface="Times New Roman"/>
                        </a:rPr>
                        <a:t>22,5</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r>
              <a:tr h="228015">
                <a:tc>
                  <a:txBody>
                    <a:bodyPr/>
                    <a:lstStyle/>
                    <a:p>
                      <a:pPr>
                        <a:spcAft>
                          <a:spcPts val="0"/>
                        </a:spcAft>
                        <a:tabLst>
                          <a:tab pos="152400" algn="l"/>
                          <a:tab pos="304800" algn="l"/>
                        </a:tabLst>
                      </a:pPr>
                      <a:r>
                        <a:rPr lang="de-AT" sz="1200" b="1" dirty="0">
                          <a:effectLst/>
                          <a:latin typeface="+mn-lt"/>
                          <a:ea typeface="Times New Roman"/>
                          <a:cs typeface="Times New Roman"/>
                        </a:rPr>
                        <a:t>Knaulgras</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spcAft>
                          <a:spcPts val="0"/>
                        </a:spcAft>
                        <a:tabLst>
                          <a:tab pos="152400" algn="l"/>
                          <a:tab pos="304800" algn="l"/>
                        </a:tabLst>
                      </a:pPr>
                      <a:r>
                        <a:rPr lang="de-AT" sz="1200" dirty="0">
                          <a:effectLst/>
                          <a:latin typeface="+mn-lt"/>
                          <a:ea typeface="Times New Roman"/>
                          <a:cs typeface="Times New Roman"/>
                        </a:rPr>
                        <a:t>Tandem</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Aft>
                          <a:spcPts val="0"/>
                        </a:spcAft>
                        <a:tabLst>
                          <a:tab pos="152400" algn="l"/>
                          <a:tab pos="304800" algn="l"/>
                        </a:tabLst>
                      </a:pPr>
                      <a:r>
                        <a:rPr lang="de-AT" sz="1200" dirty="0">
                          <a:effectLst/>
                          <a:latin typeface="+mn-lt"/>
                          <a:ea typeface="Times New Roman"/>
                          <a:cs typeface="Times New Roman"/>
                        </a:rPr>
                        <a:t>30</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Aft>
                          <a:spcPts val="0"/>
                        </a:spcAft>
                        <a:tabLst>
                          <a:tab pos="152400" algn="l"/>
                          <a:tab pos="304800" algn="l"/>
                        </a:tabLst>
                      </a:pPr>
                      <a:r>
                        <a:rPr lang="de-AT" sz="1200" dirty="0">
                          <a:effectLst/>
                          <a:latin typeface="+mn-lt"/>
                          <a:ea typeface="Times New Roman"/>
                          <a:cs typeface="Times New Roman"/>
                        </a:rPr>
                        <a:t>40</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r>
              <a:tr h="228015">
                <a:tc>
                  <a:txBody>
                    <a:bodyPr/>
                    <a:lstStyle/>
                    <a:p>
                      <a:pPr>
                        <a:spcAft>
                          <a:spcPts val="0"/>
                        </a:spcAft>
                        <a:tabLst>
                          <a:tab pos="152400" algn="l"/>
                          <a:tab pos="304800" algn="l"/>
                        </a:tabLst>
                      </a:pPr>
                      <a:r>
                        <a:rPr lang="de-AT" sz="1200" b="1" dirty="0">
                          <a:effectLst/>
                          <a:latin typeface="+mn-lt"/>
                          <a:ea typeface="Times New Roman"/>
                          <a:cs typeface="Times New Roman"/>
                        </a:rPr>
                        <a:t>Wiesenrispe</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spcAft>
                          <a:spcPts val="0"/>
                        </a:spcAft>
                        <a:tabLst>
                          <a:tab pos="152400" algn="l"/>
                          <a:tab pos="304800" algn="l"/>
                        </a:tabLst>
                      </a:pPr>
                      <a:r>
                        <a:rPr lang="de-AT" sz="1200" dirty="0" err="1">
                          <a:effectLst/>
                          <a:latin typeface="+mn-lt"/>
                          <a:ea typeface="Times New Roman"/>
                          <a:cs typeface="Times New Roman"/>
                        </a:rPr>
                        <a:t>Lato</a:t>
                      </a:r>
                      <a:r>
                        <a:rPr lang="de-AT" sz="1200" dirty="0">
                          <a:effectLst/>
                          <a:latin typeface="+mn-lt"/>
                          <a:ea typeface="Times New Roman"/>
                          <a:cs typeface="Times New Roman"/>
                        </a:rPr>
                        <a:t>, </a:t>
                      </a:r>
                      <a:r>
                        <a:rPr lang="de-AT" sz="1200" dirty="0" err="1">
                          <a:effectLst/>
                          <a:latin typeface="+mn-lt"/>
                          <a:ea typeface="Times New Roman"/>
                          <a:cs typeface="Times New Roman"/>
                        </a:rPr>
                        <a:t>Selista</a:t>
                      </a:r>
                      <a:r>
                        <a:rPr lang="de-AT" sz="1200" dirty="0">
                          <a:effectLst/>
                          <a:latin typeface="+mn-lt"/>
                          <a:ea typeface="Times New Roman"/>
                          <a:cs typeface="Times New Roman"/>
                        </a:rPr>
                        <a:t>, (</a:t>
                      </a:r>
                      <a:r>
                        <a:rPr lang="de-AT" sz="1200" dirty="0" err="1">
                          <a:effectLst/>
                          <a:latin typeface="+mn-lt"/>
                          <a:ea typeface="Times New Roman"/>
                          <a:cs typeface="Times New Roman"/>
                        </a:rPr>
                        <a:t>Balin</a:t>
                      </a:r>
                      <a:r>
                        <a:rPr lang="de-AT" sz="1200" dirty="0">
                          <a:effectLst/>
                          <a:latin typeface="+mn-lt"/>
                          <a:ea typeface="Times New Roman"/>
                          <a:cs typeface="Times New Roman"/>
                        </a:rPr>
                        <a:t>)</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tabLst>
                          <a:tab pos="152400" algn="l"/>
                          <a:tab pos="304800" algn="l"/>
                        </a:tabLst>
                      </a:pPr>
                      <a:r>
                        <a:rPr lang="de-AT" sz="1200" dirty="0">
                          <a:effectLst/>
                          <a:latin typeface="+mn-lt"/>
                          <a:ea typeface="Times New Roman"/>
                          <a:cs typeface="Times New Roman"/>
                        </a:rPr>
                        <a:t>15</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tabLst>
                          <a:tab pos="152400" algn="l"/>
                          <a:tab pos="304800" algn="l"/>
                        </a:tabLst>
                      </a:pPr>
                      <a:r>
                        <a:rPr lang="de-AT" sz="1200" dirty="0">
                          <a:effectLst/>
                          <a:latin typeface="+mn-lt"/>
                          <a:ea typeface="Times New Roman"/>
                          <a:cs typeface="Times New Roman"/>
                        </a:rPr>
                        <a:t>15</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r>
              <a:tr h="912056">
                <a:tc>
                  <a:txBody>
                    <a:bodyPr/>
                    <a:lstStyle/>
                    <a:p>
                      <a:pPr>
                        <a:spcAft>
                          <a:spcPts val="0"/>
                        </a:spcAft>
                        <a:tabLst>
                          <a:tab pos="152400" algn="l"/>
                          <a:tab pos="304800" algn="l"/>
                        </a:tabLst>
                      </a:pPr>
                      <a:r>
                        <a:rPr lang="de-AT" sz="1200" b="1" dirty="0">
                          <a:effectLst/>
                          <a:latin typeface="+mn-lt"/>
                          <a:ea typeface="Times New Roman"/>
                          <a:cs typeface="Times New Roman"/>
                        </a:rPr>
                        <a:t>Rotklee</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spcAft>
                          <a:spcPts val="0"/>
                        </a:spcAft>
                        <a:tabLst>
                          <a:tab pos="152400" algn="l"/>
                          <a:tab pos="304800" algn="l"/>
                        </a:tabLst>
                      </a:pPr>
                      <a:r>
                        <a:rPr lang="de-AT" sz="1200" dirty="0">
                          <a:effectLst/>
                          <a:latin typeface="+mn-lt"/>
                          <a:ea typeface="Times New Roman"/>
                          <a:cs typeface="Times New Roman"/>
                        </a:rPr>
                        <a:t>Blizzard, Carlo, </a:t>
                      </a:r>
                      <a:r>
                        <a:rPr lang="de-AT" sz="1200" dirty="0" err="1">
                          <a:effectLst/>
                          <a:latin typeface="+mn-lt"/>
                          <a:ea typeface="Times New Roman"/>
                          <a:cs typeface="Times New Roman"/>
                        </a:rPr>
                        <a:t>Milonia</a:t>
                      </a:r>
                      <a:r>
                        <a:rPr lang="de-AT" sz="1200" dirty="0">
                          <a:effectLst/>
                          <a:latin typeface="+mn-lt"/>
                          <a:ea typeface="Times New Roman"/>
                          <a:cs typeface="Times New Roman"/>
                        </a:rPr>
                        <a:t>, </a:t>
                      </a:r>
                      <a:r>
                        <a:rPr lang="de-AT" sz="1200" dirty="0" err="1">
                          <a:effectLst/>
                          <a:latin typeface="+mn-lt"/>
                          <a:ea typeface="Times New Roman"/>
                          <a:cs typeface="Times New Roman"/>
                        </a:rPr>
                        <a:t>Pavona</a:t>
                      </a:r>
                      <a:r>
                        <a:rPr lang="de-AT" sz="1200" dirty="0">
                          <a:effectLst/>
                          <a:latin typeface="+mn-lt"/>
                          <a:ea typeface="Times New Roman"/>
                          <a:cs typeface="Times New Roman"/>
                        </a:rPr>
                        <a:t>, Van, (</a:t>
                      </a:r>
                      <a:r>
                        <a:rPr lang="de-AT" sz="1200" dirty="0" err="1">
                          <a:effectLst/>
                          <a:latin typeface="+mn-lt"/>
                          <a:ea typeface="Times New Roman"/>
                          <a:cs typeface="Times New Roman"/>
                        </a:rPr>
                        <a:t>Gumpensteiner</a:t>
                      </a:r>
                      <a:r>
                        <a:rPr lang="de-AT" sz="1200" dirty="0">
                          <a:effectLst/>
                          <a:latin typeface="+mn-lt"/>
                          <a:ea typeface="Times New Roman"/>
                          <a:cs typeface="Times New Roman"/>
                        </a:rPr>
                        <a:t> Rotklee, </a:t>
                      </a:r>
                      <a:r>
                        <a:rPr lang="de-AT" sz="1200" dirty="0" err="1">
                          <a:effectLst/>
                          <a:latin typeface="+mn-lt"/>
                          <a:ea typeface="Times New Roman"/>
                          <a:cs typeface="Times New Roman"/>
                        </a:rPr>
                        <a:t>Merula</a:t>
                      </a:r>
                      <a:r>
                        <a:rPr lang="de-AT" sz="1200" dirty="0">
                          <a:effectLst/>
                          <a:latin typeface="+mn-lt"/>
                          <a:ea typeface="Times New Roman"/>
                          <a:cs typeface="Times New Roman"/>
                        </a:rPr>
                        <a:t>)</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Aft>
                          <a:spcPts val="0"/>
                        </a:spcAft>
                        <a:tabLst>
                          <a:tab pos="152400" algn="l"/>
                          <a:tab pos="304800" algn="l"/>
                        </a:tabLst>
                      </a:pPr>
                      <a:r>
                        <a:rPr lang="de-AT" sz="1200" dirty="0">
                          <a:effectLst/>
                          <a:latin typeface="+mn-lt"/>
                          <a:ea typeface="Times New Roman"/>
                          <a:cs typeface="Times New Roman"/>
                        </a:rPr>
                        <a:t>10</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Aft>
                          <a:spcPts val="0"/>
                        </a:spcAft>
                        <a:tabLst>
                          <a:tab pos="152400" algn="l"/>
                          <a:tab pos="304800" algn="l"/>
                        </a:tabLst>
                      </a:pPr>
                      <a:r>
                        <a:rPr lang="de-AT" sz="1200" dirty="0">
                          <a:effectLst/>
                          <a:latin typeface="+mn-lt"/>
                          <a:ea typeface="Times New Roman"/>
                          <a:cs typeface="Times New Roman"/>
                        </a:rPr>
                        <a:t>-</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r>
              <a:tr h="228015">
                <a:tc>
                  <a:txBody>
                    <a:bodyPr/>
                    <a:lstStyle/>
                    <a:p>
                      <a:pPr>
                        <a:spcAft>
                          <a:spcPts val="0"/>
                        </a:spcAft>
                        <a:tabLst>
                          <a:tab pos="152400" algn="l"/>
                          <a:tab pos="304800" algn="l"/>
                        </a:tabLst>
                      </a:pPr>
                      <a:r>
                        <a:rPr lang="de-AT" sz="1200" b="1" dirty="0">
                          <a:effectLst/>
                          <a:latin typeface="+mn-lt"/>
                          <a:ea typeface="Times New Roman"/>
                          <a:cs typeface="Times New Roman"/>
                        </a:rPr>
                        <a:t>Weißklee</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spcAft>
                          <a:spcPts val="0"/>
                        </a:spcAft>
                        <a:tabLst>
                          <a:tab pos="152400" algn="l"/>
                          <a:tab pos="304800" algn="l"/>
                        </a:tabLst>
                      </a:pPr>
                      <a:r>
                        <a:rPr lang="de-AT" sz="1200" dirty="0" err="1">
                          <a:effectLst/>
                          <a:latin typeface="+mn-lt"/>
                          <a:ea typeface="Times New Roman"/>
                          <a:cs typeface="Times New Roman"/>
                        </a:rPr>
                        <a:t>Klondike</a:t>
                      </a:r>
                      <a:r>
                        <a:rPr lang="de-AT" sz="1200" dirty="0">
                          <a:effectLst/>
                          <a:latin typeface="+mn-lt"/>
                          <a:ea typeface="Times New Roman"/>
                          <a:cs typeface="Times New Roman"/>
                        </a:rPr>
                        <a:t>, </a:t>
                      </a:r>
                      <a:r>
                        <a:rPr lang="de-AT" sz="1200" dirty="0" err="1">
                          <a:effectLst/>
                          <a:latin typeface="+mn-lt"/>
                          <a:ea typeface="Times New Roman"/>
                          <a:cs typeface="Times New Roman"/>
                        </a:rPr>
                        <a:t>Merida</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tabLst>
                          <a:tab pos="152400" algn="l"/>
                          <a:tab pos="304800" algn="l"/>
                        </a:tabLst>
                      </a:pPr>
                      <a:r>
                        <a:rPr lang="de-AT" sz="1200" dirty="0">
                          <a:effectLst/>
                          <a:latin typeface="+mn-lt"/>
                          <a:ea typeface="Times New Roman"/>
                          <a:cs typeface="Times New Roman"/>
                        </a:rPr>
                        <a:t>5</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a:spcAft>
                          <a:spcPts val="0"/>
                        </a:spcAft>
                        <a:tabLst>
                          <a:tab pos="152400" algn="l"/>
                          <a:tab pos="304800" algn="l"/>
                        </a:tabLst>
                      </a:pPr>
                      <a:r>
                        <a:rPr lang="de-AT" sz="1200" dirty="0">
                          <a:effectLst/>
                          <a:latin typeface="+mn-lt"/>
                          <a:ea typeface="Times New Roman"/>
                          <a:cs typeface="Times New Roman"/>
                        </a:rPr>
                        <a:t>-</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r>
              <a:tr h="228015">
                <a:tc>
                  <a:txBody>
                    <a:bodyPr/>
                    <a:lstStyle/>
                    <a:p>
                      <a:pPr>
                        <a:spcAft>
                          <a:spcPts val="0"/>
                        </a:spcAft>
                        <a:tabLst>
                          <a:tab pos="152400" algn="l"/>
                          <a:tab pos="304800" algn="l"/>
                        </a:tabLst>
                      </a:pPr>
                      <a:r>
                        <a:rPr lang="de-AT" sz="1200" b="1" dirty="0">
                          <a:effectLst/>
                          <a:latin typeface="+mn-lt"/>
                          <a:ea typeface="Times New Roman"/>
                          <a:cs typeface="Times New Roman"/>
                        </a:rPr>
                        <a:t> </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spcAft>
                          <a:spcPts val="0"/>
                        </a:spcAft>
                        <a:tabLst>
                          <a:tab pos="152400" algn="l"/>
                          <a:tab pos="304800" algn="l"/>
                        </a:tabLst>
                      </a:pPr>
                      <a:r>
                        <a:rPr lang="de-AT" sz="1200" dirty="0">
                          <a:effectLst/>
                          <a:latin typeface="+mn-lt"/>
                          <a:ea typeface="Times New Roman"/>
                          <a:cs typeface="Times New Roman"/>
                        </a:rPr>
                        <a:t>Sanierung</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Aft>
                          <a:spcPts val="0"/>
                        </a:spcAft>
                        <a:tabLst>
                          <a:tab pos="152400" algn="l"/>
                          <a:tab pos="304800" algn="l"/>
                        </a:tabLst>
                      </a:pPr>
                      <a:r>
                        <a:rPr lang="de-AT" sz="1200" dirty="0">
                          <a:effectLst/>
                          <a:latin typeface="+mn-lt"/>
                          <a:ea typeface="Times New Roman"/>
                          <a:cs typeface="Times New Roman"/>
                        </a:rPr>
                        <a:t>20 – 25 kg/ha</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ctr">
                        <a:spcAft>
                          <a:spcPts val="0"/>
                        </a:spcAft>
                        <a:tabLst>
                          <a:tab pos="152400" algn="l"/>
                          <a:tab pos="304800" algn="l"/>
                        </a:tabLst>
                      </a:pPr>
                      <a:r>
                        <a:rPr lang="de-AT" sz="1200" dirty="0">
                          <a:effectLst/>
                          <a:latin typeface="+mn-lt"/>
                          <a:ea typeface="Times New Roman"/>
                          <a:cs typeface="Times New Roman"/>
                        </a:rPr>
                        <a:t>20 – 25 kg/ha</a:t>
                      </a:r>
                      <a:endParaRPr lang="de-AT" sz="1200" dirty="0">
                        <a:effectLst/>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r>
            </a:tbl>
          </a:graphicData>
        </a:graphic>
      </p:graphicFrame>
      <p:sp>
        <p:nvSpPr>
          <p:cNvPr id="4" name="Textfeld 3"/>
          <p:cNvSpPr txBox="1"/>
          <p:nvPr/>
        </p:nvSpPr>
        <p:spPr>
          <a:xfrm>
            <a:off x="249353" y="6464526"/>
            <a:ext cx="5112568" cy="246221"/>
          </a:xfrm>
          <a:prstGeom prst="rect">
            <a:avLst/>
          </a:prstGeom>
          <a:noFill/>
        </p:spPr>
        <p:txBody>
          <a:bodyPr wrap="square" rtlCol="0">
            <a:spAutoFit/>
          </a:bodyPr>
          <a:lstStyle/>
          <a:p>
            <a:r>
              <a:rPr lang="de-AT" sz="1000" dirty="0" smtClean="0"/>
              <a:t>Quelle: Grünlandbuch (BUCHGRABER, 2018)</a:t>
            </a:r>
            <a:endParaRPr lang="de-AT" sz="1000"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5970678"/>
            <a:ext cx="1370742" cy="76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5592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5536" y="272842"/>
            <a:ext cx="8208912" cy="400110"/>
          </a:xfrm>
          <a:prstGeom prst="rect">
            <a:avLst/>
          </a:prstGeom>
          <a:blipFill>
            <a:blip r:embed="rId2"/>
            <a:tile tx="0" ty="0" sx="100000" sy="100000" flip="none" algn="tl"/>
          </a:blipFill>
        </p:spPr>
        <p:txBody>
          <a:bodyPr wrap="square">
            <a:spAutoFit/>
          </a:bodyPr>
          <a:lstStyle/>
          <a:p>
            <a:r>
              <a:rPr lang="de-DE" sz="2000" b="1" dirty="0" smtClean="0">
                <a:solidFill>
                  <a:schemeClr val="bg2">
                    <a:lumMod val="25000"/>
                  </a:schemeClr>
                </a:solidFill>
              </a:rPr>
              <a:t>Verbesserung </a:t>
            </a:r>
            <a:r>
              <a:rPr lang="de-DE" sz="2000" b="1" dirty="0">
                <a:solidFill>
                  <a:schemeClr val="bg2">
                    <a:lumMod val="25000"/>
                  </a:schemeClr>
                </a:solidFill>
              </a:rPr>
              <a:t>und Erneuerung der Grasnarbe im Überblick</a:t>
            </a:r>
            <a:endParaRPr lang="de-AT" sz="2000" dirty="0">
              <a:solidFill>
                <a:schemeClr val="bg2">
                  <a:lumMod val="25000"/>
                </a:schemeClr>
              </a:solidFill>
            </a:endParaRPr>
          </a:p>
        </p:txBody>
      </p:sp>
      <p:graphicFrame>
        <p:nvGraphicFramePr>
          <p:cNvPr id="3" name="Tabelle 2"/>
          <p:cNvGraphicFramePr>
            <a:graphicFrameLocks noGrp="1"/>
          </p:cNvGraphicFramePr>
          <p:nvPr>
            <p:extLst>
              <p:ext uri="{D42A27DB-BD31-4B8C-83A1-F6EECF244321}">
                <p14:modId xmlns:p14="http://schemas.microsoft.com/office/powerpoint/2010/main" val="172462070"/>
              </p:ext>
            </p:extLst>
          </p:nvPr>
        </p:nvGraphicFramePr>
        <p:xfrm>
          <a:off x="755576" y="908720"/>
          <a:ext cx="7614168" cy="5382387"/>
        </p:xfrm>
        <a:graphic>
          <a:graphicData uri="http://schemas.openxmlformats.org/drawingml/2006/table">
            <a:tbl>
              <a:tblPr firstRow="1" firstCol="1" bandRow="1"/>
              <a:tblGrid>
                <a:gridCol w="1268764"/>
                <a:gridCol w="1268764"/>
                <a:gridCol w="1268764"/>
                <a:gridCol w="1269292"/>
                <a:gridCol w="1269292"/>
                <a:gridCol w="1269292"/>
              </a:tblGrid>
              <a:tr h="298191">
                <a:tc>
                  <a:txBody>
                    <a:bodyPr/>
                    <a:lstStyle/>
                    <a:p>
                      <a:pPr algn="ctr">
                        <a:lnSpc>
                          <a:spcPct val="107000"/>
                        </a:lnSpc>
                        <a:spcAft>
                          <a:spcPts val="0"/>
                        </a:spcAft>
                      </a:pPr>
                      <a:r>
                        <a:rPr lang="de-AT" sz="1100" b="1" dirty="0">
                          <a:solidFill>
                            <a:schemeClr val="bg2">
                              <a:lumMod val="90000"/>
                            </a:schemeClr>
                          </a:solidFill>
                          <a:effectLst/>
                          <a:latin typeface="Calibri"/>
                          <a:ea typeface="Calibri"/>
                          <a:cs typeface="Times New Roman"/>
                        </a:rPr>
                        <a:t>Maßnahme</a:t>
                      </a:r>
                      <a:endParaRPr lang="de-AT" sz="1100" dirty="0">
                        <a:solidFill>
                          <a:schemeClr val="bg2">
                            <a:lumMod val="90000"/>
                          </a:schemeClr>
                        </a:solidFill>
                        <a:effectLst/>
                        <a:latin typeface="Calibri"/>
                        <a:ea typeface="Calibri"/>
                        <a:cs typeface="Times New Roman"/>
                      </a:endParaRP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5000"/>
                      </a:schemeClr>
                    </a:solidFill>
                  </a:tcPr>
                </a:tc>
                <a:tc>
                  <a:txBody>
                    <a:bodyPr/>
                    <a:lstStyle/>
                    <a:p>
                      <a:pPr algn="ctr">
                        <a:lnSpc>
                          <a:spcPct val="107000"/>
                        </a:lnSpc>
                        <a:spcAft>
                          <a:spcPts val="0"/>
                        </a:spcAft>
                      </a:pPr>
                      <a:r>
                        <a:rPr lang="de-AT" sz="1100" b="1" dirty="0">
                          <a:solidFill>
                            <a:schemeClr val="bg2">
                              <a:lumMod val="90000"/>
                            </a:schemeClr>
                          </a:solidFill>
                          <a:effectLst/>
                          <a:latin typeface="Calibri"/>
                          <a:ea typeface="Calibri"/>
                          <a:cs typeface="Times New Roman"/>
                        </a:rPr>
                        <a:t>Erscheinungsbild der Grasnarbe</a:t>
                      </a:r>
                      <a:endParaRPr lang="de-AT" sz="1100" dirty="0">
                        <a:solidFill>
                          <a:schemeClr val="bg2">
                            <a:lumMod val="90000"/>
                          </a:schemeClr>
                        </a:solidFill>
                        <a:effectLst/>
                        <a:latin typeface="Calibri"/>
                        <a:ea typeface="Calibri"/>
                        <a:cs typeface="Times New Roman"/>
                      </a:endParaRP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5000"/>
                      </a:schemeClr>
                    </a:solidFill>
                  </a:tcPr>
                </a:tc>
                <a:tc>
                  <a:txBody>
                    <a:bodyPr/>
                    <a:lstStyle/>
                    <a:p>
                      <a:pPr algn="ctr">
                        <a:lnSpc>
                          <a:spcPct val="107000"/>
                        </a:lnSpc>
                        <a:spcAft>
                          <a:spcPts val="0"/>
                        </a:spcAft>
                      </a:pPr>
                      <a:r>
                        <a:rPr lang="de-AT" sz="1100" b="1" dirty="0">
                          <a:solidFill>
                            <a:schemeClr val="bg2">
                              <a:lumMod val="90000"/>
                            </a:schemeClr>
                          </a:solidFill>
                          <a:effectLst/>
                          <a:latin typeface="Calibri"/>
                          <a:ea typeface="Calibri"/>
                          <a:cs typeface="Times New Roman"/>
                        </a:rPr>
                        <a:t>Zeit der Aktivitäten</a:t>
                      </a:r>
                      <a:endParaRPr lang="de-AT" sz="1100" dirty="0">
                        <a:solidFill>
                          <a:schemeClr val="bg2">
                            <a:lumMod val="90000"/>
                          </a:schemeClr>
                        </a:solidFill>
                        <a:effectLst/>
                        <a:latin typeface="Calibri"/>
                        <a:ea typeface="Calibri"/>
                        <a:cs typeface="Times New Roman"/>
                      </a:endParaRP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5000"/>
                      </a:schemeClr>
                    </a:solidFill>
                  </a:tcPr>
                </a:tc>
                <a:tc>
                  <a:txBody>
                    <a:bodyPr/>
                    <a:lstStyle/>
                    <a:p>
                      <a:pPr algn="ctr">
                        <a:lnSpc>
                          <a:spcPct val="107000"/>
                        </a:lnSpc>
                        <a:spcAft>
                          <a:spcPts val="0"/>
                        </a:spcAft>
                      </a:pPr>
                      <a:r>
                        <a:rPr lang="de-AT" sz="1100" b="1" dirty="0">
                          <a:solidFill>
                            <a:schemeClr val="bg2">
                              <a:lumMod val="90000"/>
                            </a:schemeClr>
                          </a:solidFill>
                          <a:effectLst/>
                          <a:latin typeface="Calibri"/>
                          <a:ea typeface="Calibri"/>
                          <a:cs typeface="Times New Roman"/>
                        </a:rPr>
                        <a:t>Technik/Arbeitsschritte</a:t>
                      </a:r>
                      <a:endParaRPr lang="de-AT" sz="1100" dirty="0">
                        <a:solidFill>
                          <a:schemeClr val="bg2">
                            <a:lumMod val="90000"/>
                          </a:schemeClr>
                        </a:solidFill>
                        <a:effectLst/>
                        <a:latin typeface="Calibri"/>
                        <a:ea typeface="Calibri"/>
                        <a:cs typeface="Times New Roman"/>
                      </a:endParaRP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5000"/>
                      </a:schemeClr>
                    </a:solidFill>
                  </a:tcPr>
                </a:tc>
                <a:tc>
                  <a:txBody>
                    <a:bodyPr/>
                    <a:lstStyle/>
                    <a:p>
                      <a:pPr algn="ctr">
                        <a:lnSpc>
                          <a:spcPct val="107000"/>
                        </a:lnSpc>
                        <a:spcAft>
                          <a:spcPts val="0"/>
                        </a:spcAft>
                      </a:pPr>
                      <a:r>
                        <a:rPr lang="de-AT" sz="1100" b="1" dirty="0">
                          <a:solidFill>
                            <a:schemeClr val="bg2">
                              <a:lumMod val="90000"/>
                            </a:schemeClr>
                          </a:solidFill>
                          <a:effectLst/>
                          <a:latin typeface="Calibri"/>
                          <a:ea typeface="Calibri"/>
                          <a:cs typeface="Times New Roman"/>
                        </a:rPr>
                        <a:t>ÖAG-Saatgutmischung</a:t>
                      </a:r>
                      <a:endParaRPr lang="de-AT" sz="1100" dirty="0">
                        <a:solidFill>
                          <a:schemeClr val="bg2">
                            <a:lumMod val="90000"/>
                          </a:schemeClr>
                        </a:solidFill>
                        <a:effectLst/>
                        <a:latin typeface="Calibri"/>
                        <a:ea typeface="Calibri"/>
                        <a:cs typeface="Times New Roman"/>
                      </a:endParaRP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5000"/>
                      </a:schemeClr>
                    </a:solidFill>
                  </a:tcPr>
                </a:tc>
                <a:tc>
                  <a:txBody>
                    <a:bodyPr/>
                    <a:lstStyle/>
                    <a:p>
                      <a:pPr algn="ctr">
                        <a:lnSpc>
                          <a:spcPct val="107000"/>
                        </a:lnSpc>
                        <a:spcAft>
                          <a:spcPts val="0"/>
                        </a:spcAft>
                      </a:pPr>
                      <a:r>
                        <a:rPr lang="de-AT" sz="1100" b="1" dirty="0">
                          <a:solidFill>
                            <a:schemeClr val="bg2">
                              <a:lumMod val="90000"/>
                            </a:schemeClr>
                          </a:solidFill>
                          <a:effectLst/>
                          <a:latin typeface="Calibri"/>
                          <a:ea typeface="Calibri"/>
                          <a:cs typeface="Times New Roman"/>
                        </a:rPr>
                        <a:t>Menge von Saatgut/ha</a:t>
                      </a:r>
                      <a:endParaRPr lang="de-AT" sz="1100" dirty="0">
                        <a:solidFill>
                          <a:schemeClr val="bg2">
                            <a:lumMod val="90000"/>
                          </a:schemeClr>
                        </a:solidFill>
                        <a:effectLst/>
                        <a:latin typeface="Calibri"/>
                        <a:ea typeface="Calibri"/>
                        <a:cs typeface="Times New Roman"/>
                      </a:endParaRP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5000"/>
                      </a:schemeClr>
                    </a:solidFill>
                  </a:tcPr>
                </a:tc>
              </a:tr>
              <a:tr h="650426">
                <a:tc>
                  <a:txBody>
                    <a:bodyPr/>
                    <a:lstStyle/>
                    <a:p>
                      <a:pPr>
                        <a:lnSpc>
                          <a:spcPct val="107000"/>
                        </a:lnSpc>
                        <a:spcAft>
                          <a:spcPts val="0"/>
                        </a:spcAft>
                      </a:pPr>
                      <a:r>
                        <a:rPr lang="de-AT" sz="1000" b="1" i="1" dirty="0">
                          <a:effectLst/>
                          <a:latin typeface="Calibri"/>
                          <a:ea typeface="Calibri"/>
                          <a:cs typeface="Times New Roman"/>
                        </a:rPr>
                        <a:t>Kleine Reparaturen an der Grasnarbe </a:t>
                      </a:r>
                      <a:endParaRPr lang="de-AT" sz="1000" dirty="0">
                        <a:effectLst/>
                        <a:latin typeface="Calibri"/>
                        <a:ea typeface="Calibri"/>
                        <a:cs typeface="Times New Roman"/>
                      </a:endParaRPr>
                    </a:p>
                    <a:p>
                      <a:pPr>
                        <a:lnSpc>
                          <a:spcPct val="107000"/>
                        </a:lnSpc>
                        <a:spcAft>
                          <a:spcPts val="0"/>
                        </a:spcAft>
                      </a:pPr>
                      <a:r>
                        <a:rPr lang="de-AT" sz="1000" b="1" i="1" dirty="0">
                          <a:effectLst/>
                          <a:latin typeface="Calibri"/>
                          <a:ea typeface="Calibri"/>
                          <a:cs typeface="Times New Roman"/>
                        </a:rPr>
                        <a:t> </a:t>
                      </a:r>
                      <a:endParaRPr lang="de-AT" sz="1000" dirty="0">
                        <a:effectLst/>
                        <a:latin typeface="Calibri"/>
                        <a:ea typeface="Calibri"/>
                        <a:cs typeface="Times New Roman"/>
                      </a:endParaRPr>
                    </a:p>
                    <a:p>
                      <a:pPr>
                        <a:lnSpc>
                          <a:spcPct val="107000"/>
                        </a:lnSpc>
                        <a:spcAft>
                          <a:spcPts val="0"/>
                        </a:spcAft>
                      </a:pPr>
                      <a:r>
                        <a:rPr lang="de-AT" sz="1000" dirty="0">
                          <a:effectLst/>
                          <a:latin typeface="Calibri"/>
                          <a:ea typeface="Calibri"/>
                          <a:cs typeface="Times New Roman"/>
                        </a:rPr>
                        <a:t>(Bild 3215)</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700" dirty="0">
                          <a:effectLst/>
                          <a:latin typeface="Calibri"/>
                          <a:ea typeface="Calibri"/>
                          <a:cs typeface="Times New Roman"/>
                        </a:rPr>
                        <a:t>Tritt- und Spurschäden, sowie sonstige offene Stellen in der Grasnarbe</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700" dirty="0">
                          <a:effectLst/>
                          <a:latin typeface="Calibri"/>
                          <a:ea typeface="Calibri"/>
                          <a:cs typeface="Times New Roman"/>
                        </a:rPr>
                        <a:t>Beginn im Frühjahr beim Spitzen der Gräser bis Ende August (Berglagen) und Mitte September (Gunstlagen). Immer nach Mahd oder Weidegang und bei regnerischer Wetterlage</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700" dirty="0">
                          <a:effectLst/>
                          <a:latin typeface="Calibri"/>
                          <a:ea typeface="Calibri"/>
                          <a:cs typeface="Times New Roman"/>
                        </a:rPr>
                        <a:t>Händische Saat, zuerst den Boden mit Eisenrechen aufkratzen, säen, das Saatgut </a:t>
                      </a:r>
                      <a:r>
                        <a:rPr lang="de-AT" sz="700" dirty="0" err="1">
                          <a:effectLst/>
                          <a:latin typeface="Calibri"/>
                          <a:ea typeface="Calibri"/>
                          <a:cs typeface="Times New Roman"/>
                        </a:rPr>
                        <a:t>einrechen</a:t>
                      </a:r>
                      <a:r>
                        <a:rPr lang="de-AT" sz="700" dirty="0">
                          <a:effectLst/>
                          <a:latin typeface="Calibri"/>
                          <a:ea typeface="Calibri"/>
                          <a:cs typeface="Times New Roman"/>
                        </a:rPr>
                        <a:t> und die Flächen antreten</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700" dirty="0">
                          <a:effectLst/>
                          <a:latin typeface="Calibri"/>
                          <a:ea typeface="Calibri"/>
                          <a:cs typeface="Times New Roman"/>
                        </a:rPr>
                        <a:t>Generell: Na mit Klee, Pferdekoppeln NiK ohne Klee</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700" dirty="0">
                          <a:effectLst/>
                          <a:latin typeface="Calibri"/>
                          <a:ea typeface="Calibri"/>
                          <a:cs typeface="Times New Roman"/>
                        </a:rPr>
                        <a:t>Rund 50 kg (per Hand, weniger kaum möglich) 50:50 Na + Ni mit Klee oder Natro bzw. Nawei</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r>
              <a:tr h="867235">
                <a:tc>
                  <a:txBody>
                    <a:bodyPr/>
                    <a:lstStyle/>
                    <a:p>
                      <a:pPr>
                        <a:lnSpc>
                          <a:spcPct val="107000"/>
                        </a:lnSpc>
                        <a:spcAft>
                          <a:spcPts val="0"/>
                        </a:spcAft>
                      </a:pPr>
                      <a:r>
                        <a:rPr lang="de-AT" sz="1000" b="1" i="1" dirty="0">
                          <a:effectLst/>
                          <a:latin typeface="Calibri"/>
                          <a:ea typeface="Calibri"/>
                          <a:cs typeface="Times New Roman"/>
                        </a:rPr>
                        <a:t>Hufkultur</a:t>
                      </a:r>
                      <a:endParaRPr lang="de-AT" sz="1000" dirty="0">
                        <a:effectLst/>
                        <a:latin typeface="Calibri"/>
                        <a:ea typeface="Calibri"/>
                        <a:cs typeface="Times New Roman"/>
                      </a:endParaRPr>
                    </a:p>
                    <a:p>
                      <a:pPr>
                        <a:lnSpc>
                          <a:spcPct val="107000"/>
                        </a:lnSpc>
                        <a:spcAft>
                          <a:spcPts val="0"/>
                        </a:spcAft>
                      </a:pPr>
                      <a:r>
                        <a:rPr lang="de-AT" sz="1000" b="1" i="1" dirty="0">
                          <a:effectLst/>
                          <a:latin typeface="Calibri"/>
                          <a:ea typeface="Calibri"/>
                          <a:cs typeface="Times New Roman"/>
                        </a:rPr>
                        <a:t> </a:t>
                      </a:r>
                      <a:endParaRPr lang="de-AT" sz="1000" dirty="0">
                        <a:effectLst/>
                        <a:latin typeface="Calibri"/>
                        <a:ea typeface="Calibri"/>
                        <a:cs typeface="Times New Roman"/>
                      </a:endParaRPr>
                    </a:p>
                    <a:p>
                      <a:pPr>
                        <a:lnSpc>
                          <a:spcPct val="107000"/>
                        </a:lnSpc>
                        <a:spcAft>
                          <a:spcPts val="0"/>
                        </a:spcAft>
                      </a:pPr>
                      <a:r>
                        <a:rPr lang="de-AT" sz="1000" dirty="0">
                          <a:effectLst/>
                          <a:latin typeface="Calibri"/>
                          <a:ea typeface="Calibri"/>
                          <a:cs typeface="Times New Roman"/>
                        </a:rPr>
                        <a:t>(Bild 946)</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700" dirty="0">
                          <a:effectLst/>
                          <a:latin typeface="Calibri"/>
                          <a:ea typeface="Calibri"/>
                          <a:cs typeface="Times New Roman"/>
                        </a:rPr>
                        <a:t>Viele offene Stellen hervorgerufen durch Trittschäden und tierische Schädlinge (Engerlinge, Maulwürfe, Wühlmäuse)</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700" dirty="0">
                          <a:effectLst/>
                          <a:latin typeface="Calibri"/>
                          <a:ea typeface="Calibri"/>
                          <a:cs typeface="Times New Roman"/>
                        </a:rPr>
                        <a:t>Nach jedem Weidegang in der Koppel, außer Hochsommer</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700" dirty="0">
                          <a:effectLst/>
                          <a:latin typeface="Calibri"/>
                          <a:ea typeface="Calibri"/>
                          <a:cs typeface="Times New Roman"/>
                        </a:rPr>
                        <a:t>Auf steilen und kleinen Flächen nach Weidegang mit Schafen und Ziegen – zuerst tief abweiden lassen, dann händisch säen und danach die Tiere noch einen Tag weiden lassen. Auf Almen nach Pferchen der Tiere, Verbesserung der Almweide möglich</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700" dirty="0">
                          <a:effectLst/>
                          <a:latin typeface="Calibri"/>
                          <a:ea typeface="Calibri"/>
                          <a:cs typeface="Times New Roman"/>
                        </a:rPr>
                        <a:t>Auf Mähweiden Na mit Klee, auf Weiden Nawei mit Klee und auf trockenen Hängen Natro mit Klee. Auf Almen die Mischung „H“</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700" dirty="0">
                          <a:effectLst/>
                          <a:latin typeface="Calibri"/>
                          <a:ea typeface="Calibri"/>
                          <a:cs typeface="Times New Roman"/>
                        </a:rPr>
                        <a:t>Rund 50 kg (per Hand, nur bei Spezialisten, weniger möglich) 50:50 Na + Ni mit Klee oder Natro bzw. Nawei</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r>
              <a:tr h="975640">
                <a:tc>
                  <a:txBody>
                    <a:bodyPr/>
                    <a:lstStyle/>
                    <a:p>
                      <a:pPr>
                        <a:lnSpc>
                          <a:spcPct val="107000"/>
                        </a:lnSpc>
                        <a:spcAft>
                          <a:spcPts val="0"/>
                        </a:spcAft>
                      </a:pPr>
                      <a:r>
                        <a:rPr lang="de-AT" sz="1000" b="1" i="1" dirty="0">
                          <a:effectLst/>
                          <a:latin typeface="Calibri"/>
                          <a:ea typeface="Calibri"/>
                          <a:cs typeface="Times New Roman"/>
                        </a:rPr>
                        <a:t>Nach- und Übersaat </a:t>
                      </a:r>
                      <a:endParaRPr lang="de-AT" sz="1000" dirty="0">
                        <a:effectLst/>
                        <a:latin typeface="Calibri"/>
                        <a:ea typeface="Calibri"/>
                        <a:cs typeface="Times New Roman"/>
                      </a:endParaRPr>
                    </a:p>
                    <a:p>
                      <a:pPr>
                        <a:lnSpc>
                          <a:spcPct val="107000"/>
                        </a:lnSpc>
                        <a:spcAft>
                          <a:spcPts val="0"/>
                        </a:spcAft>
                      </a:pPr>
                      <a:r>
                        <a:rPr lang="de-AT" sz="1000" dirty="0">
                          <a:effectLst/>
                          <a:latin typeface="Calibri"/>
                          <a:ea typeface="Calibri"/>
                          <a:cs typeface="Times New Roman"/>
                        </a:rPr>
                        <a:t> </a:t>
                      </a:r>
                    </a:p>
                    <a:p>
                      <a:pPr>
                        <a:lnSpc>
                          <a:spcPct val="107000"/>
                        </a:lnSpc>
                        <a:spcAft>
                          <a:spcPts val="0"/>
                        </a:spcAft>
                      </a:pPr>
                      <a:r>
                        <a:rPr lang="de-AT" sz="1000" dirty="0">
                          <a:effectLst/>
                          <a:latin typeface="Calibri"/>
                          <a:ea typeface="Calibri"/>
                          <a:cs typeface="Times New Roman"/>
                        </a:rPr>
                        <a:t>(Bild 9565)</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700" dirty="0">
                          <a:effectLst/>
                          <a:latin typeface="Calibri"/>
                          <a:ea typeface="Calibri"/>
                          <a:cs typeface="Times New Roman"/>
                        </a:rPr>
                        <a:t>Mehr als 10 % </a:t>
                      </a:r>
                      <a:r>
                        <a:rPr lang="de-AT" sz="700" dirty="0" err="1">
                          <a:effectLst/>
                          <a:latin typeface="Calibri"/>
                          <a:ea typeface="Calibri"/>
                          <a:cs typeface="Times New Roman"/>
                        </a:rPr>
                        <a:t>handteller</a:t>
                      </a:r>
                      <a:r>
                        <a:rPr lang="de-AT" sz="700" dirty="0">
                          <a:effectLst/>
                          <a:latin typeface="Calibri"/>
                          <a:ea typeface="Calibri"/>
                          <a:cs typeface="Times New Roman"/>
                        </a:rPr>
                        <a:t> große Lücken in der Grasnarbe</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700" dirty="0">
                          <a:effectLst/>
                          <a:latin typeface="Calibri"/>
                          <a:ea typeface="Calibri"/>
                          <a:cs typeface="Times New Roman"/>
                        </a:rPr>
                        <a:t>Beginn beim Spitzen der Gräser im Frühjahr, in der Hauptvegetationszeit, je nach Niederschlagsbedingungen – nicht in der Trockenheit. Im Spätsommer in den Berglagen Ende August in den Gunstlagen bis Mitte September</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700" dirty="0">
                          <a:effectLst/>
                          <a:latin typeface="Calibri"/>
                          <a:ea typeface="Calibri"/>
                          <a:cs typeface="Times New Roman"/>
                        </a:rPr>
                        <a:t>Mit den Striegelkombinationen – Leichtstriegel eher bei Übersaat und Starkstriegel bei Nachsaat einsetzen. Der Bodenschluss der Samen ist bei der Nachsaat und daher auch für die keimende Saat besser. In Trockenlagen und bei offener Grasnarbe sind auch Schlitzgeräte sinnvoll</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700" dirty="0">
                          <a:effectLst/>
                          <a:latin typeface="Calibri"/>
                          <a:ea typeface="Calibri"/>
                          <a:cs typeface="Times New Roman"/>
                        </a:rPr>
                        <a:t>Auf 2-3 schnittigen Wiesen – Na, auf 4-6 schnittigen Wiesen – Ni, auf Weiden in Richtung Kurzrasenweide – Kwei oder Nawei(trockene Flächen), je nach Kleeanteil im Altbestand die Mischung mit oder ohne Klee einsetzen</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700" dirty="0">
                          <a:effectLst/>
                          <a:latin typeface="Calibri"/>
                          <a:ea typeface="Calibri"/>
                          <a:cs typeface="Times New Roman"/>
                        </a:rPr>
                        <a:t>Im Frühjahr beim Abschleppen zur Zeit des Spitzens als </a:t>
                      </a:r>
                      <a:r>
                        <a:rPr lang="de-AT" sz="700" dirty="0" err="1">
                          <a:effectLst/>
                          <a:latin typeface="Calibri"/>
                          <a:ea typeface="Calibri"/>
                          <a:cs typeface="Times New Roman"/>
                        </a:rPr>
                        <a:t>profilaktische</a:t>
                      </a:r>
                      <a:r>
                        <a:rPr lang="de-AT" sz="700" dirty="0">
                          <a:effectLst/>
                          <a:latin typeface="Calibri"/>
                          <a:ea typeface="Calibri"/>
                          <a:cs typeface="Times New Roman"/>
                        </a:rPr>
                        <a:t> Maßnahme 5 bis 8 kg Ni mit Klee, sonst nach Lückigkeit der Grasnarbe 10 – 15 kg </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r>
              <a:tr h="975640">
                <a:tc>
                  <a:txBody>
                    <a:bodyPr/>
                    <a:lstStyle/>
                    <a:p>
                      <a:pPr>
                        <a:lnSpc>
                          <a:spcPct val="107000"/>
                        </a:lnSpc>
                        <a:spcAft>
                          <a:spcPts val="0"/>
                        </a:spcAft>
                      </a:pPr>
                      <a:r>
                        <a:rPr lang="de-AT" sz="1000" b="1" i="1" dirty="0">
                          <a:effectLst/>
                          <a:latin typeface="Calibri"/>
                          <a:ea typeface="Calibri"/>
                          <a:cs typeface="Times New Roman"/>
                        </a:rPr>
                        <a:t>Sanierung </a:t>
                      </a:r>
                      <a:endParaRPr lang="de-AT" sz="1000" dirty="0">
                        <a:effectLst/>
                        <a:latin typeface="Calibri"/>
                        <a:ea typeface="Calibri"/>
                        <a:cs typeface="Times New Roman"/>
                      </a:endParaRPr>
                    </a:p>
                    <a:p>
                      <a:pPr>
                        <a:lnSpc>
                          <a:spcPct val="107000"/>
                        </a:lnSpc>
                        <a:spcAft>
                          <a:spcPts val="0"/>
                        </a:spcAft>
                      </a:pPr>
                      <a:r>
                        <a:rPr lang="de-AT" sz="1000" dirty="0">
                          <a:effectLst/>
                          <a:latin typeface="Calibri"/>
                          <a:ea typeface="Calibri"/>
                          <a:cs typeface="Times New Roman"/>
                        </a:rPr>
                        <a:t> </a:t>
                      </a:r>
                    </a:p>
                    <a:p>
                      <a:pPr>
                        <a:lnSpc>
                          <a:spcPct val="107000"/>
                        </a:lnSpc>
                        <a:spcAft>
                          <a:spcPts val="0"/>
                        </a:spcAft>
                      </a:pPr>
                      <a:r>
                        <a:rPr lang="de-AT" sz="1000" dirty="0">
                          <a:effectLst/>
                          <a:latin typeface="Calibri"/>
                          <a:ea typeface="Calibri"/>
                          <a:cs typeface="Times New Roman"/>
                        </a:rPr>
                        <a:t>(Bild 9128)</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700" dirty="0">
                          <a:effectLst/>
                          <a:latin typeface="Calibri"/>
                          <a:ea typeface="Calibri"/>
                          <a:cs typeface="Times New Roman"/>
                        </a:rPr>
                        <a:t>Frühsanierung bei mehr als 10 % Gemeine Rispe, Spätsanierung schon mehr als 40 % Gemeine Rispe. Bei Goldhafer die extremsten Flächen mit über 60 % sanieren, sofern Probleme bei Tieren auftreten</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700" dirty="0">
                          <a:effectLst/>
                          <a:latin typeface="Calibri"/>
                          <a:ea typeface="Calibri"/>
                          <a:cs typeface="Times New Roman"/>
                        </a:rPr>
                        <a:t>Im Frühjahr beim Spitzen der Gräser und im Spätsommer bis Ende August in Berglagen und Mitte September in Gunstlagen</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700" dirty="0">
                          <a:effectLst/>
                          <a:latin typeface="Calibri"/>
                          <a:ea typeface="Calibri"/>
                          <a:cs typeface="Times New Roman"/>
                        </a:rPr>
                        <a:t>Striegelkombinationen mit starken Striegeln, zwei bis dreimaliger </a:t>
                      </a:r>
                      <a:r>
                        <a:rPr lang="de-AT" sz="700" dirty="0" err="1">
                          <a:effectLst/>
                          <a:latin typeface="Calibri"/>
                          <a:ea typeface="Calibri"/>
                          <a:cs typeface="Times New Roman"/>
                        </a:rPr>
                        <a:t>Striegelung</a:t>
                      </a:r>
                      <a:r>
                        <a:rPr lang="de-AT" sz="700" dirty="0">
                          <a:effectLst/>
                          <a:latin typeface="Calibri"/>
                          <a:ea typeface="Calibri"/>
                          <a:cs typeface="Times New Roman"/>
                        </a:rPr>
                        <a:t>. Anschließen tief und sauber </a:t>
                      </a:r>
                      <a:r>
                        <a:rPr lang="de-AT" sz="700" dirty="0" err="1">
                          <a:effectLst/>
                          <a:latin typeface="Calibri"/>
                          <a:ea typeface="Calibri"/>
                          <a:cs typeface="Times New Roman"/>
                        </a:rPr>
                        <a:t>schwaden</a:t>
                      </a:r>
                      <a:r>
                        <a:rPr lang="de-AT" sz="700" dirty="0">
                          <a:effectLst/>
                          <a:latin typeface="Calibri"/>
                          <a:ea typeface="Calibri"/>
                          <a:cs typeface="Times New Roman"/>
                        </a:rPr>
                        <a:t>, bei langsamer Fahrgeschwindigkeit und nahtloser Ladewagentätigkeit. In offenen Boden von 40 bis 80 % einsäen.</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700" dirty="0">
                          <a:effectLst/>
                          <a:latin typeface="Calibri"/>
                          <a:ea typeface="Calibri"/>
                          <a:cs typeface="Times New Roman"/>
                        </a:rPr>
                        <a:t>Bei Sanierung nur die Mischung NiK mit Klee verwenden, auf Pferdeweiden NiK ohne Klee</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c>
                  <a:txBody>
                    <a:bodyPr/>
                    <a:lstStyle/>
                    <a:p>
                      <a:pPr>
                        <a:lnSpc>
                          <a:spcPct val="107000"/>
                        </a:lnSpc>
                        <a:spcAft>
                          <a:spcPts val="0"/>
                        </a:spcAft>
                      </a:pPr>
                      <a:r>
                        <a:rPr lang="de-AT" sz="700" dirty="0">
                          <a:effectLst/>
                          <a:latin typeface="Calibri"/>
                          <a:ea typeface="Calibri"/>
                          <a:cs typeface="Times New Roman"/>
                        </a:rPr>
                        <a:t>20 – 25 kg der Mischung Nik</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90000"/>
                      </a:schemeClr>
                    </a:solidFill>
                  </a:tcPr>
                </a:tc>
              </a:tr>
              <a:tr h="758831">
                <a:tc>
                  <a:txBody>
                    <a:bodyPr/>
                    <a:lstStyle/>
                    <a:p>
                      <a:pPr>
                        <a:lnSpc>
                          <a:spcPct val="107000"/>
                        </a:lnSpc>
                        <a:spcAft>
                          <a:spcPts val="0"/>
                        </a:spcAft>
                      </a:pPr>
                      <a:r>
                        <a:rPr lang="de-AT" sz="1000" b="1" i="1" dirty="0">
                          <a:effectLst/>
                          <a:latin typeface="Calibri"/>
                          <a:ea typeface="Calibri"/>
                          <a:cs typeface="Times New Roman"/>
                        </a:rPr>
                        <a:t>Umbruch </a:t>
                      </a:r>
                      <a:endParaRPr lang="de-AT" sz="1000" dirty="0">
                        <a:effectLst/>
                        <a:latin typeface="Calibri"/>
                        <a:ea typeface="Calibri"/>
                        <a:cs typeface="Times New Roman"/>
                      </a:endParaRPr>
                    </a:p>
                    <a:p>
                      <a:pPr>
                        <a:lnSpc>
                          <a:spcPct val="107000"/>
                        </a:lnSpc>
                        <a:spcAft>
                          <a:spcPts val="0"/>
                        </a:spcAft>
                      </a:pPr>
                      <a:r>
                        <a:rPr lang="de-AT" sz="1000" b="1" i="1" dirty="0">
                          <a:effectLst/>
                          <a:latin typeface="Calibri"/>
                          <a:ea typeface="Calibri"/>
                          <a:cs typeface="Times New Roman"/>
                        </a:rPr>
                        <a:t> </a:t>
                      </a:r>
                      <a:endParaRPr lang="de-AT" sz="1000" dirty="0">
                        <a:effectLst/>
                        <a:latin typeface="Calibri"/>
                        <a:ea typeface="Calibri"/>
                        <a:cs typeface="Times New Roman"/>
                      </a:endParaRPr>
                    </a:p>
                    <a:p>
                      <a:pPr>
                        <a:lnSpc>
                          <a:spcPct val="107000"/>
                        </a:lnSpc>
                        <a:spcAft>
                          <a:spcPts val="0"/>
                        </a:spcAft>
                      </a:pPr>
                      <a:r>
                        <a:rPr lang="de-AT" sz="1000" dirty="0">
                          <a:effectLst/>
                          <a:latin typeface="Calibri"/>
                          <a:ea typeface="Calibri"/>
                          <a:cs typeface="Times New Roman"/>
                        </a:rPr>
                        <a:t>(Bild 3970)</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700" dirty="0">
                          <a:effectLst/>
                          <a:latin typeface="Calibri"/>
                          <a:ea typeface="Calibri"/>
                          <a:cs typeface="Times New Roman"/>
                        </a:rPr>
                        <a:t>Wenn die Pflanzenbestände total entartet oder verfilzt sind und die Böden ackerfähig und einigermaßen eben sind</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700" dirty="0">
                          <a:effectLst/>
                          <a:latin typeface="Calibri"/>
                          <a:ea typeface="Calibri"/>
                          <a:cs typeface="Times New Roman"/>
                        </a:rPr>
                        <a:t>Der Umbruch mit dem Pflug sollte im Herbst erfolgen und die Einsaat im Frühjahr beim Spitzen der Gräser auf den Nachbarwiesen, die Fräsarbeiten mit Saat sollte im Frühjahr oder Spätsommer erfolgen</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700" dirty="0">
                          <a:effectLst/>
                          <a:latin typeface="Calibri"/>
                          <a:ea typeface="Calibri"/>
                          <a:cs typeface="Times New Roman"/>
                        </a:rPr>
                        <a:t>Pflug und Fräse </a:t>
                      </a:r>
                    </a:p>
                    <a:p>
                      <a:pPr>
                        <a:lnSpc>
                          <a:spcPct val="107000"/>
                        </a:lnSpc>
                        <a:spcAft>
                          <a:spcPts val="0"/>
                        </a:spcAft>
                      </a:pPr>
                      <a:r>
                        <a:rPr lang="de-AT" sz="700" dirty="0">
                          <a:effectLst/>
                          <a:latin typeface="Calibri"/>
                          <a:ea typeface="Calibri"/>
                          <a:cs typeface="Times New Roman"/>
                        </a:rPr>
                        <a:t>Achtung bei Quecke und Geißfuß, keine Fräse verwenden!</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700" dirty="0">
                          <a:effectLst/>
                          <a:latin typeface="Calibri"/>
                          <a:ea typeface="Calibri"/>
                          <a:cs typeface="Times New Roman"/>
                        </a:rPr>
                        <a:t>Je nach Standort und Nutzung stehen alle Dauerwiesen und Dauerweide Mischungen zur Verfügung. In guten Lagen können auch die Wechselwiesen- und Feldfuttermischungen herangezogen werden</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nSpc>
                          <a:spcPct val="107000"/>
                        </a:lnSpc>
                        <a:spcAft>
                          <a:spcPts val="0"/>
                        </a:spcAft>
                      </a:pPr>
                      <a:r>
                        <a:rPr lang="de-AT" sz="700" dirty="0">
                          <a:effectLst/>
                          <a:latin typeface="Calibri"/>
                          <a:ea typeface="Calibri"/>
                          <a:cs typeface="Times New Roman"/>
                        </a:rPr>
                        <a:t>23-26 kg Mischung je nach Nutzungs- und Standortbedingungen</a:t>
                      </a:r>
                    </a:p>
                  </a:txBody>
                  <a:tcPr marL="56999" marR="569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r>
            </a:tbl>
          </a:graphicData>
        </a:graphic>
      </p:graphicFrame>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8748" y="6290747"/>
            <a:ext cx="891400" cy="495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feld 5"/>
          <p:cNvSpPr txBox="1"/>
          <p:nvPr/>
        </p:nvSpPr>
        <p:spPr>
          <a:xfrm>
            <a:off x="249353" y="6464526"/>
            <a:ext cx="5112568" cy="246221"/>
          </a:xfrm>
          <a:prstGeom prst="rect">
            <a:avLst/>
          </a:prstGeom>
          <a:noFill/>
        </p:spPr>
        <p:txBody>
          <a:bodyPr wrap="square" rtlCol="0">
            <a:spAutoFit/>
          </a:bodyPr>
          <a:lstStyle/>
          <a:p>
            <a:r>
              <a:rPr lang="de-AT" sz="1000" dirty="0" smtClean="0"/>
              <a:t>Quelle: Grünlandbuch (BUCHGRABER, 2018)</a:t>
            </a:r>
            <a:endParaRPr lang="de-AT" sz="1000" dirty="0"/>
          </a:p>
        </p:txBody>
      </p:sp>
    </p:spTree>
    <p:extLst>
      <p:ext uri="{BB962C8B-B14F-4D97-AF65-F5344CB8AC3E}">
        <p14:creationId xmlns:p14="http://schemas.microsoft.com/office/powerpoint/2010/main" val="3398209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Text Box 2"/>
          <p:cNvSpPr txBox="1">
            <a:spLocks noChangeArrowheads="1"/>
          </p:cNvSpPr>
          <p:nvPr/>
        </p:nvSpPr>
        <p:spPr bwMode="auto">
          <a:xfrm>
            <a:off x="0" y="260350"/>
            <a:ext cx="9036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de-DE" sz="1800">
              <a:latin typeface="Arial" charset="0"/>
            </a:endParaRPr>
          </a:p>
        </p:txBody>
      </p:sp>
      <p:sp>
        <p:nvSpPr>
          <p:cNvPr id="832515" name="Text Box 3"/>
          <p:cNvSpPr txBox="1">
            <a:spLocks noChangeArrowheads="1"/>
          </p:cNvSpPr>
          <p:nvPr/>
        </p:nvSpPr>
        <p:spPr bwMode="auto">
          <a:xfrm>
            <a:off x="0" y="765175"/>
            <a:ext cx="9144000" cy="5299185"/>
          </a:xfrm>
          <a:prstGeom prst="rect">
            <a:avLst/>
          </a:prstGeom>
          <a:noFill/>
          <a:ln>
            <a:noFill/>
          </a:ln>
          <a:effectLst/>
          <a:extLst/>
        </p:spPr>
        <p:txBody>
          <a:bodyPr lIns="54000" tIns="154800" rIns="54000" bIns="118800">
            <a:spAutoFit/>
          </a:bodyPr>
          <a:lstStyle>
            <a:lvl1pPr marL="630238" indent="-630238" eaLnBrk="0" hangingPunct="0">
              <a:tabLst>
                <a:tab pos="630238" algn="l"/>
                <a:tab pos="984250" algn="l"/>
              </a:tabLst>
              <a:defRPr sz="2400">
                <a:solidFill>
                  <a:schemeClr val="tx1"/>
                </a:solidFill>
                <a:latin typeface="Times New Roman" pitchFamily="18" charset="0"/>
              </a:defRPr>
            </a:lvl1pPr>
            <a:lvl2pPr marL="742950" indent="-285750" eaLnBrk="0" hangingPunct="0">
              <a:tabLst>
                <a:tab pos="630238" algn="l"/>
                <a:tab pos="984250" algn="l"/>
              </a:tabLst>
              <a:defRPr sz="2400">
                <a:solidFill>
                  <a:schemeClr val="tx1"/>
                </a:solidFill>
                <a:latin typeface="Times New Roman" pitchFamily="18" charset="0"/>
              </a:defRPr>
            </a:lvl2pPr>
            <a:lvl3pPr marL="1143000" indent="-228600" eaLnBrk="0" hangingPunct="0">
              <a:tabLst>
                <a:tab pos="630238" algn="l"/>
                <a:tab pos="984250" algn="l"/>
              </a:tabLst>
              <a:defRPr sz="2400">
                <a:solidFill>
                  <a:schemeClr val="tx1"/>
                </a:solidFill>
                <a:latin typeface="Times New Roman" pitchFamily="18" charset="0"/>
              </a:defRPr>
            </a:lvl3pPr>
            <a:lvl4pPr marL="1600200" indent="-228600" eaLnBrk="0" hangingPunct="0">
              <a:tabLst>
                <a:tab pos="630238" algn="l"/>
                <a:tab pos="984250" algn="l"/>
              </a:tabLst>
              <a:defRPr sz="2400">
                <a:solidFill>
                  <a:schemeClr val="tx1"/>
                </a:solidFill>
                <a:latin typeface="Times New Roman" pitchFamily="18" charset="0"/>
              </a:defRPr>
            </a:lvl4pPr>
            <a:lvl5pPr marL="2057400" indent="-228600" eaLnBrk="0" hangingPunct="0">
              <a:tabLst>
                <a:tab pos="630238" algn="l"/>
                <a:tab pos="98425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630238" algn="l"/>
                <a:tab pos="98425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630238" algn="l"/>
                <a:tab pos="98425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630238" algn="l"/>
                <a:tab pos="98425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630238" algn="l"/>
                <a:tab pos="984250" algn="l"/>
              </a:tabLst>
              <a:defRPr sz="2400">
                <a:solidFill>
                  <a:schemeClr val="tx1"/>
                </a:solidFill>
                <a:latin typeface="Times New Roman" pitchFamily="18" charset="0"/>
              </a:defRPr>
            </a:lvl9pPr>
          </a:lstStyle>
          <a:p>
            <a:pPr eaLnBrk="1" hangingPunct="1">
              <a:spcBef>
                <a:spcPct val="50000"/>
              </a:spcBef>
              <a:buFontTx/>
              <a:buAutoNum type="arabicParenBoth"/>
            </a:pPr>
            <a:r>
              <a:rPr lang="de-DE" b="1" dirty="0" err="1">
                <a:solidFill>
                  <a:schemeClr val="bg2">
                    <a:lumMod val="50000"/>
                  </a:schemeClr>
                </a:solidFill>
                <a:latin typeface="Calibri" panose="020F0502020204030204" pitchFamily="34" charset="0"/>
              </a:rPr>
              <a:t>Nachsaat</a:t>
            </a:r>
            <a:r>
              <a:rPr lang="de-DE" b="1" dirty="0">
                <a:solidFill>
                  <a:schemeClr val="bg2">
                    <a:lumMod val="50000"/>
                  </a:schemeClr>
                </a:solidFill>
                <a:latin typeface="Calibri" panose="020F0502020204030204" pitchFamily="34" charset="0"/>
              </a:rPr>
              <a:t> bei </a:t>
            </a:r>
            <a:r>
              <a:rPr lang="de-DE" b="1" dirty="0" err="1">
                <a:solidFill>
                  <a:schemeClr val="bg2">
                    <a:lumMod val="50000"/>
                  </a:schemeClr>
                </a:solidFill>
                <a:latin typeface="Calibri" panose="020F0502020204030204" pitchFamily="34" charset="0"/>
              </a:rPr>
              <a:t>Lückigkeit</a:t>
            </a:r>
            <a:endParaRPr lang="de-DE" b="1" dirty="0">
              <a:solidFill>
                <a:schemeClr val="bg2">
                  <a:lumMod val="50000"/>
                </a:schemeClr>
              </a:solidFill>
              <a:latin typeface="Calibri" panose="020F0502020204030204" pitchFamily="34" charset="0"/>
            </a:endParaRPr>
          </a:p>
          <a:p>
            <a:pPr eaLnBrk="1" hangingPunct="1">
              <a:spcBef>
                <a:spcPct val="50000"/>
              </a:spcBef>
            </a:pPr>
            <a:r>
              <a:rPr lang="de-DE" sz="1400" b="1" dirty="0">
                <a:latin typeface="Calibri" panose="020F0502020204030204" pitchFamily="34" charset="0"/>
              </a:rPr>
              <a:t>	</a:t>
            </a:r>
            <a:r>
              <a:rPr lang="de-DE" sz="1800" b="1" dirty="0">
                <a:latin typeface="Calibri" panose="020F0502020204030204" pitchFamily="34" charset="0"/>
              </a:rPr>
              <a:t>Bei tiefer Grasnarbe im Frühjahr oder Spätsommer mit den Geräten das Saatgut in einem Arbeitsgang ausbringen und rückverfestigen. Auf verlässlich feuchteren Standorten auch nach dem ersten und zweiten Aufwuchs.</a:t>
            </a:r>
          </a:p>
          <a:p>
            <a:pPr eaLnBrk="1" hangingPunct="1">
              <a:spcBef>
                <a:spcPct val="35000"/>
              </a:spcBef>
              <a:buFontTx/>
              <a:buAutoNum type="arabicParenBoth" startAt="2"/>
            </a:pPr>
            <a:r>
              <a:rPr lang="de-DE" b="1" dirty="0">
                <a:solidFill>
                  <a:schemeClr val="bg2">
                    <a:lumMod val="50000"/>
                  </a:schemeClr>
                </a:solidFill>
                <a:latin typeface="Calibri" panose="020F0502020204030204" pitchFamily="34" charset="0"/>
                <a:sym typeface="Wingdings" pitchFamily="2" charset="2"/>
              </a:rPr>
              <a:t>Sanierung verfilzter „Gemeine Rispe“-Bestände</a:t>
            </a:r>
          </a:p>
          <a:p>
            <a:pPr eaLnBrk="1" hangingPunct="1">
              <a:spcBef>
                <a:spcPct val="50000"/>
              </a:spcBef>
            </a:pPr>
            <a:r>
              <a:rPr lang="de-DE" sz="1400" b="1" dirty="0">
                <a:latin typeface="Calibri" panose="020F0502020204030204" pitchFamily="34" charset="0"/>
                <a:sym typeface="Wingdings" pitchFamily="2" charset="2"/>
              </a:rPr>
              <a:t>	</a:t>
            </a:r>
            <a:r>
              <a:rPr lang="de-DE" sz="1800" b="1" dirty="0">
                <a:latin typeface="Calibri" panose="020F0502020204030204" pitchFamily="34" charset="0"/>
                <a:sym typeface="Wingdings" pitchFamily="2" charset="2"/>
              </a:rPr>
              <a:t>Bei tiefer Grasnarbe im Frühjahr oder Spätsommer mit den Geräten die Flächen</a:t>
            </a:r>
          </a:p>
          <a:p>
            <a:pPr eaLnBrk="1" hangingPunct="1">
              <a:spcBef>
                <a:spcPct val="50000"/>
              </a:spcBef>
            </a:pPr>
            <a:r>
              <a:rPr lang="de-DE" sz="1800" b="1" dirty="0">
                <a:latin typeface="Calibri" panose="020F0502020204030204" pitchFamily="34" charset="0"/>
                <a:sym typeface="Wingdings" pitchFamily="2" charset="2"/>
              </a:rPr>
              <a:t>	</a:t>
            </a:r>
            <a:r>
              <a:rPr lang="de-DE" sz="1800" b="1" dirty="0">
                <a:solidFill>
                  <a:schemeClr val="bg2">
                    <a:lumMod val="50000"/>
                  </a:schemeClr>
                </a:solidFill>
                <a:latin typeface="Calibri" panose="020F0502020204030204" pitchFamily="34" charset="0"/>
                <a:sym typeface="Wingdings" pitchFamily="2" charset="2"/>
              </a:rPr>
              <a:t>a)</a:t>
            </a:r>
            <a:r>
              <a:rPr lang="de-DE" sz="1800" b="1" dirty="0">
                <a:latin typeface="Calibri" panose="020F0502020204030204" pitchFamily="34" charset="0"/>
                <a:sym typeface="Wingdings" pitchFamily="2" charset="2"/>
              </a:rPr>
              <a:t>	kreuzweise oder gegengleich kräftig bearbeiten und die Grasnarbe </a:t>
            </a:r>
            <a:br>
              <a:rPr lang="de-DE" sz="1800" b="1" dirty="0">
                <a:latin typeface="Calibri" panose="020F0502020204030204" pitchFamily="34" charset="0"/>
                <a:sym typeface="Wingdings" pitchFamily="2" charset="2"/>
              </a:rPr>
            </a:br>
            <a:r>
              <a:rPr lang="de-DE" sz="1800" b="1" dirty="0">
                <a:latin typeface="Calibri" panose="020F0502020204030204" pitchFamily="34" charset="0"/>
                <a:sym typeface="Wingdings" pitchFamily="2" charset="2"/>
              </a:rPr>
              <a:t>	öffnen.</a:t>
            </a:r>
          </a:p>
          <a:p>
            <a:pPr eaLnBrk="1" hangingPunct="1">
              <a:spcBef>
                <a:spcPct val="50000"/>
              </a:spcBef>
            </a:pPr>
            <a:r>
              <a:rPr lang="de-DE" sz="1800" b="1" dirty="0">
                <a:latin typeface="Calibri" panose="020F0502020204030204" pitchFamily="34" charset="0"/>
                <a:sym typeface="Wingdings" pitchFamily="2" charset="2"/>
              </a:rPr>
              <a:t>	</a:t>
            </a:r>
            <a:r>
              <a:rPr lang="de-DE" sz="1800" b="1" dirty="0">
                <a:solidFill>
                  <a:schemeClr val="bg2">
                    <a:lumMod val="50000"/>
                  </a:schemeClr>
                </a:solidFill>
                <a:latin typeface="Calibri" panose="020F0502020204030204" pitchFamily="34" charset="0"/>
                <a:sym typeface="Wingdings" pitchFamily="2" charset="2"/>
              </a:rPr>
              <a:t>b)</a:t>
            </a:r>
            <a:r>
              <a:rPr lang="de-DE" sz="1800" b="1" dirty="0">
                <a:latin typeface="Calibri" panose="020F0502020204030204" pitchFamily="34" charset="0"/>
                <a:sym typeface="Wingdings" pitchFamily="2" charset="2"/>
              </a:rPr>
              <a:t>	Das entfilzte Material muss tief „quer“ </a:t>
            </a:r>
            <a:r>
              <a:rPr lang="de-DE" sz="1800" b="1" dirty="0" err="1">
                <a:latin typeface="Calibri" panose="020F0502020204030204" pitchFamily="34" charset="0"/>
                <a:sym typeface="Wingdings" pitchFamily="2" charset="2"/>
              </a:rPr>
              <a:t>geschwadet</a:t>
            </a:r>
            <a:r>
              <a:rPr lang="de-DE" sz="1800" b="1" dirty="0">
                <a:latin typeface="Calibri" panose="020F0502020204030204" pitchFamily="34" charset="0"/>
                <a:sym typeface="Wingdings" pitchFamily="2" charset="2"/>
              </a:rPr>
              <a:t> werden.</a:t>
            </a:r>
          </a:p>
          <a:p>
            <a:pPr eaLnBrk="1" hangingPunct="1">
              <a:spcBef>
                <a:spcPct val="50000"/>
              </a:spcBef>
            </a:pPr>
            <a:r>
              <a:rPr lang="de-DE" sz="1800" b="1" dirty="0">
                <a:latin typeface="Calibri" panose="020F0502020204030204" pitchFamily="34" charset="0"/>
                <a:sym typeface="Wingdings" pitchFamily="2" charset="2"/>
              </a:rPr>
              <a:t>	</a:t>
            </a:r>
            <a:r>
              <a:rPr lang="de-DE" sz="1800" b="1" dirty="0">
                <a:solidFill>
                  <a:schemeClr val="bg2">
                    <a:lumMod val="50000"/>
                  </a:schemeClr>
                </a:solidFill>
                <a:latin typeface="Calibri" panose="020F0502020204030204" pitchFamily="34" charset="0"/>
                <a:sym typeface="Wingdings" pitchFamily="2" charset="2"/>
              </a:rPr>
              <a:t>c)</a:t>
            </a:r>
            <a:r>
              <a:rPr lang="de-DE" sz="1800" b="1" dirty="0">
                <a:latin typeface="Calibri" panose="020F0502020204030204" pitchFamily="34" charset="0"/>
                <a:sym typeface="Wingdings" pitchFamily="2" charset="2"/>
              </a:rPr>
              <a:t>	Das </a:t>
            </a:r>
            <a:r>
              <a:rPr lang="de-DE" sz="1800" b="1" dirty="0" err="1">
                <a:latin typeface="Calibri" panose="020F0502020204030204" pitchFamily="34" charset="0"/>
                <a:sym typeface="Wingdings" pitchFamily="2" charset="2"/>
              </a:rPr>
              <a:t>geschwadete</a:t>
            </a:r>
            <a:r>
              <a:rPr lang="de-DE" sz="1800" b="1" dirty="0">
                <a:latin typeface="Calibri" panose="020F0502020204030204" pitchFamily="34" charset="0"/>
                <a:sym typeface="Wingdings" pitchFamily="2" charset="2"/>
              </a:rPr>
              <a:t> Material muss mit dem Ladewagen entfernt und auf </a:t>
            </a:r>
            <a:r>
              <a:rPr lang="de-DE" sz="1800" b="1" dirty="0" smtClean="0">
                <a:latin typeface="Calibri" panose="020F0502020204030204" pitchFamily="34" charset="0"/>
                <a:sym typeface="Wingdings" pitchFamily="2" charset="2"/>
              </a:rPr>
              <a:t>einem 	Kompostplatz </a:t>
            </a:r>
            <a:r>
              <a:rPr lang="de-DE" sz="1800" b="1" dirty="0">
                <a:latin typeface="Calibri" panose="020F0502020204030204" pitchFamily="34" charset="0"/>
                <a:sym typeface="Wingdings" pitchFamily="2" charset="2"/>
              </a:rPr>
              <a:t>abgelagert werden. Dieses Material ist nach 1 Jahr </a:t>
            </a:r>
            <a:r>
              <a:rPr lang="de-DE" sz="1800" b="1" dirty="0" smtClean="0">
                <a:latin typeface="Calibri" panose="020F0502020204030204" pitchFamily="34" charset="0"/>
                <a:sym typeface="Wingdings" pitchFamily="2" charset="2"/>
              </a:rPr>
              <a:t>wertvoller </a:t>
            </a:r>
            <a:r>
              <a:rPr lang="de-DE" sz="1800" b="1" dirty="0">
                <a:latin typeface="Calibri" panose="020F0502020204030204" pitchFamily="34" charset="0"/>
                <a:sym typeface="Wingdings" pitchFamily="2" charset="2"/>
              </a:rPr>
              <a:t>Humus.</a:t>
            </a:r>
          </a:p>
          <a:p>
            <a:pPr eaLnBrk="1" hangingPunct="1">
              <a:spcBef>
                <a:spcPct val="50000"/>
              </a:spcBef>
            </a:pPr>
            <a:r>
              <a:rPr lang="de-DE" sz="1800" b="1" dirty="0">
                <a:latin typeface="Calibri" panose="020F0502020204030204" pitchFamily="34" charset="0"/>
                <a:sym typeface="Wingdings" pitchFamily="2" charset="2"/>
              </a:rPr>
              <a:t>	</a:t>
            </a:r>
            <a:r>
              <a:rPr lang="de-DE" sz="1800" b="1" dirty="0">
                <a:solidFill>
                  <a:schemeClr val="bg2">
                    <a:lumMod val="50000"/>
                  </a:schemeClr>
                </a:solidFill>
                <a:latin typeface="Calibri" panose="020F0502020204030204" pitchFamily="34" charset="0"/>
                <a:sym typeface="Wingdings" pitchFamily="2" charset="2"/>
              </a:rPr>
              <a:t>d)</a:t>
            </a:r>
            <a:r>
              <a:rPr lang="de-DE" sz="1800" b="1" dirty="0">
                <a:latin typeface="Calibri" panose="020F0502020204030204" pitchFamily="34" charset="0"/>
                <a:sym typeface="Wingdings" pitchFamily="2" charset="2"/>
              </a:rPr>
              <a:t> 	Nun ist die Grasnarbe total offen, der Boden schaut zu 50 – 80 % heraus. </a:t>
            </a:r>
            <a:br>
              <a:rPr lang="de-DE" sz="1800" b="1" dirty="0">
                <a:latin typeface="Calibri" panose="020F0502020204030204" pitchFamily="34" charset="0"/>
                <a:sym typeface="Wingdings" pitchFamily="2" charset="2"/>
              </a:rPr>
            </a:br>
            <a:r>
              <a:rPr lang="de-DE" sz="1800" b="1" dirty="0">
                <a:latin typeface="Calibri" panose="020F0502020204030204" pitchFamily="34" charset="0"/>
                <a:sym typeface="Wingdings" pitchFamily="2" charset="2"/>
              </a:rPr>
              <a:t>	Jetzt erfolgt die </a:t>
            </a:r>
            <a:r>
              <a:rPr lang="de-DE" sz="1800" b="1" dirty="0" err="1">
                <a:latin typeface="Calibri" panose="020F0502020204030204" pitchFamily="34" charset="0"/>
                <a:sym typeface="Wingdings" pitchFamily="2" charset="2"/>
              </a:rPr>
              <a:t>Nachsaat</a:t>
            </a:r>
            <a:r>
              <a:rPr lang="de-DE" sz="1800" b="1" dirty="0">
                <a:latin typeface="Calibri" panose="020F0502020204030204" pitchFamily="34" charset="0"/>
                <a:sym typeface="Wingdings" pitchFamily="2" charset="2"/>
              </a:rPr>
              <a:t> mit NIK. Das Saatgut wird </a:t>
            </a:r>
            <a:br>
              <a:rPr lang="de-DE" sz="1800" b="1" dirty="0">
                <a:latin typeface="Calibri" panose="020F0502020204030204" pitchFamily="34" charset="0"/>
                <a:sym typeface="Wingdings" pitchFamily="2" charset="2"/>
              </a:rPr>
            </a:br>
            <a:r>
              <a:rPr lang="de-DE" sz="1800" b="1" dirty="0">
                <a:latin typeface="Calibri" panose="020F0502020204030204" pitchFamily="34" charset="0"/>
                <a:sym typeface="Wingdings" pitchFamily="2" charset="2"/>
              </a:rPr>
              <a:t>	</a:t>
            </a:r>
            <a:r>
              <a:rPr lang="de-DE" sz="1800" b="1" dirty="0" err="1">
                <a:latin typeface="Calibri" panose="020F0502020204030204" pitchFamily="34" charset="0"/>
                <a:sym typeface="Wingdings" pitchFamily="2" charset="2"/>
              </a:rPr>
              <a:t>eingestriegelt</a:t>
            </a:r>
            <a:r>
              <a:rPr lang="de-DE" sz="1800" b="1" dirty="0">
                <a:latin typeface="Calibri" panose="020F0502020204030204" pitchFamily="34" charset="0"/>
                <a:sym typeface="Wingdings" pitchFamily="2" charset="2"/>
              </a:rPr>
              <a:t> und mit einer Walze rückverfestigt.</a:t>
            </a:r>
            <a:r>
              <a:rPr lang="de-DE" sz="1400" b="1" dirty="0">
                <a:latin typeface="Calibri" panose="020F0502020204030204" pitchFamily="34" charset="0"/>
                <a:sym typeface="Wingdings" pitchFamily="2" charset="2"/>
              </a:rPr>
              <a:t> </a:t>
            </a:r>
          </a:p>
        </p:txBody>
      </p:sp>
      <p:sp>
        <p:nvSpPr>
          <p:cNvPr id="5" name="Text Box 17"/>
          <p:cNvSpPr txBox="1">
            <a:spLocks noChangeArrowheads="1"/>
          </p:cNvSpPr>
          <p:nvPr/>
        </p:nvSpPr>
        <p:spPr bwMode="auto">
          <a:xfrm>
            <a:off x="251520" y="172196"/>
            <a:ext cx="8640960" cy="400110"/>
          </a:xfrm>
          <a:prstGeom prst="rect">
            <a:avLst/>
          </a:prstGeom>
          <a:blipFill>
            <a:blip r:embed="rId3"/>
            <a:tile tx="0" ty="0" sx="100000" sy="100000" flip="none" algn="tl"/>
          </a:blipFill>
          <a:ln>
            <a:noFill/>
          </a:ln>
          <a:effectLs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de-DE" sz="2000" b="1" dirty="0" smtClean="0">
                <a:solidFill>
                  <a:schemeClr val="bg2">
                    <a:lumMod val="25000"/>
                  </a:schemeClr>
                </a:solidFill>
                <a:latin typeface="Calibri" panose="020F0502020204030204" pitchFamily="34" charset="0"/>
              </a:rPr>
              <a:t>Technische Vorgehensweise</a:t>
            </a:r>
            <a:endParaRPr lang="de-DE" sz="2000" b="1" dirty="0">
              <a:solidFill>
                <a:schemeClr val="bg2">
                  <a:lumMod val="25000"/>
                </a:schemeClr>
              </a:solidFill>
              <a:latin typeface="Calibri" panose="020F0502020204030204" pitchFamily="34" charset="0"/>
            </a:endParaRPr>
          </a:p>
        </p:txBody>
      </p:sp>
      <p:sp>
        <p:nvSpPr>
          <p:cNvPr id="7" name="Textfeld 6"/>
          <p:cNvSpPr txBox="1"/>
          <p:nvPr/>
        </p:nvSpPr>
        <p:spPr>
          <a:xfrm>
            <a:off x="249353" y="6464526"/>
            <a:ext cx="5112568" cy="246221"/>
          </a:xfrm>
          <a:prstGeom prst="rect">
            <a:avLst/>
          </a:prstGeom>
          <a:noFill/>
        </p:spPr>
        <p:txBody>
          <a:bodyPr wrap="square" rtlCol="0">
            <a:spAutoFit/>
          </a:bodyPr>
          <a:lstStyle/>
          <a:p>
            <a:r>
              <a:rPr lang="de-AT" sz="1000" dirty="0" smtClean="0"/>
              <a:t>Quelle: BUCHGRABER, 2018</a:t>
            </a:r>
            <a:endParaRPr lang="de-AT" sz="1000" dirty="0"/>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68344" y="5970678"/>
            <a:ext cx="1370742" cy="76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339938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32515">
                                            <p:txEl>
                                              <p:pRg st="0" end="0"/>
                                            </p:txEl>
                                          </p:spTgt>
                                        </p:tgtEl>
                                        <p:attrNameLst>
                                          <p:attrName>style.visibility</p:attrName>
                                        </p:attrNameLst>
                                      </p:cBhvr>
                                      <p:to>
                                        <p:strVal val="visible"/>
                                      </p:to>
                                    </p:set>
                                    <p:animEffect transition="in" filter="wipe(left)">
                                      <p:cBhvr>
                                        <p:cTn id="7" dur="2000"/>
                                        <p:tgtEl>
                                          <p:spTgt spid="832515">
                                            <p:txEl>
                                              <p:pRg st="0" end="0"/>
                                            </p:txEl>
                                          </p:spTgt>
                                        </p:tgtEl>
                                      </p:cBhvr>
                                    </p:animEffect>
                                  </p:childTnLst>
                                </p:cTn>
                              </p:par>
                            </p:childTnLst>
                          </p:cTn>
                        </p:par>
                        <p:par>
                          <p:cTn id="8" fill="hold" nodeType="afterGroup">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832515">
                                            <p:txEl>
                                              <p:pRg st="1" end="1"/>
                                            </p:txEl>
                                          </p:spTgt>
                                        </p:tgtEl>
                                        <p:attrNameLst>
                                          <p:attrName>style.visibility</p:attrName>
                                        </p:attrNameLst>
                                      </p:cBhvr>
                                      <p:to>
                                        <p:strVal val="visible"/>
                                      </p:to>
                                    </p:set>
                                    <p:animEffect transition="in" filter="wipe(left)">
                                      <p:cBhvr>
                                        <p:cTn id="11" dur="2000"/>
                                        <p:tgtEl>
                                          <p:spTgt spid="832515">
                                            <p:txEl>
                                              <p:pRg st="1" end="1"/>
                                            </p:txEl>
                                          </p:spTgt>
                                        </p:tgtEl>
                                      </p:cBhvr>
                                    </p:animEffect>
                                  </p:childTnLst>
                                </p:cTn>
                              </p:par>
                            </p:childTnLst>
                          </p:cTn>
                        </p:par>
                        <p:par>
                          <p:cTn id="12" fill="hold" nodeType="afterGroup">
                            <p:stCondLst>
                              <p:cond delay="4000"/>
                            </p:stCondLst>
                            <p:childTnLst>
                              <p:par>
                                <p:cTn id="13" presetID="22" presetClass="entr" presetSubtype="8" fill="hold" grpId="0" nodeType="afterEffect">
                                  <p:stCondLst>
                                    <p:cond delay="0"/>
                                  </p:stCondLst>
                                  <p:childTnLst>
                                    <p:set>
                                      <p:cBhvr>
                                        <p:cTn id="14" dur="1" fill="hold">
                                          <p:stCondLst>
                                            <p:cond delay="0"/>
                                          </p:stCondLst>
                                        </p:cTn>
                                        <p:tgtEl>
                                          <p:spTgt spid="832515">
                                            <p:txEl>
                                              <p:pRg st="2" end="2"/>
                                            </p:txEl>
                                          </p:spTgt>
                                        </p:tgtEl>
                                        <p:attrNameLst>
                                          <p:attrName>style.visibility</p:attrName>
                                        </p:attrNameLst>
                                      </p:cBhvr>
                                      <p:to>
                                        <p:strVal val="visible"/>
                                      </p:to>
                                    </p:set>
                                    <p:animEffect transition="in" filter="wipe(left)">
                                      <p:cBhvr>
                                        <p:cTn id="15" dur="2000"/>
                                        <p:tgtEl>
                                          <p:spTgt spid="832515">
                                            <p:txEl>
                                              <p:pRg st="2" end="2"/>
                                            </p:txEl>
                                          </p:spTgt>
                                        </p:tgtEl>
                                      </p:cBhvr>
                                    </p:animEffect>
                                  </p:childTnLst>
                                </p:cTn>
                              </p:par>
                            </p:childTnLst>
                          </p:cTn>
                        </p:par>
                        <p:par>
                          <p:cTn id="16" fill="hold" nodeType="afterGroup">
                            <p:stCondLst>
                              <p:cond delay="6000"/>
                            </p:stCondLst>
                            <p:childTnLst>
                              <p:par>
                                <p:cTn id="17" presetID="22" presetClass="entr" presetSubtype="8" fill="hold" grpId="0" nodeType="afterEffect">
                                  <p:stCondLst>
                                    <p:cond delay="0"/>
                                  </p:stCondLst>
                                  <p:childTnLst>
                                    <p:set>
                                      <p:cBhvr>
                                        <p:cTn id="18" dur="1" fill="hold">
                                          <p:stCondLst>
                                            <p:cond delay="0"/>
                                          </p:stCondLst>
                                        </p:cTn>
                                        <p:tgtEl>
                                          <p:spTgt spid="832515">
                                            <p:txEl>
                                              <p:pRg st="3" end="3"/>
                                            </p:txEl>
                                          </p:spTgt>
                                        </p:tgtEl>
                                        <p:attrNameLst>
                                          <p:attrName>style.visibility</p:attrName>
                                        </p:attrNameLst>
                                      </p:cBhvr>
                                      <p:to>
                                        <p:strVal val="visible"/>
                                      </p:to>
                                    </p:set>
                                    <p:animEffect transition="in" filter="wipe(left)">
                                      <p:cBhvr>
                                        <p:cTn id="19" dur="2000"/>
                                        <p:tgtEl>
                                          <p:spTgt spid="832515">
                                            <p:txEl>
                                              <p:pRg st="3" end="3"/>
                                            </p:txEl>
                                          </p:spTgt>
                                        </p:tgtEl>
                                      </p:cBhvr>
                                    </p:animEffect>
                                  </p:childTnLst>
                                </p:cTn>
                              </p:par>
                            </p:childTnLst>
                          </p:cTn>
                        </p:par>
                        <p:par>
                          <p:cTn id="20" fill="hold" nodeType="afterGroup">
                            <p:stCondLst>
                              <p:cond delay="8000"/>
                            </p:stCondLst>
                            <p:childTnLst>
                              <p:par>
                                <p:cTn id="21" presetID="22" presetClass="entr" presetSubtype="8" fill="hold" grpId="0" nodeType="afterEffect">
                                  <p:stCondLst>
                                    <p:cond delay="0"/>
                                  </p:stCondLst>
                                  <p:childTnLst>
                                    <p:set>
                                      <p:cBhvr>
                                        <p:cTn id="22" dur="1" fill="hold">
                                          <p:stCondLst>
                                            <p:cond delay="0"/>
                                          </p:stCondLst>
                                        </p:cTn>
                                        <p:tgtEl>
                                          <p:spTgt spid="832515">
                                            <p:txEl>
                                              <p:pRg st="4" end="4"/>
                                            </p:txEl>
                                          </p:spTgt>
                                        </p:tgtEl>
                                        <p:attrNameLst>
                                          <p:attrName>style.visibility</p:attrName>
                                        </p:attrNameLst>
                                      </p:cBhvr>
                                      <p:to>
                                        <p:strVal val="visible"/>
                                      </p:to>
                                    </p:set>
                                    <p:animEffect transition="in" filter="wipe(left)">
                                      <p:cBhvr>
                                        <p:cTn id="23" dur="2000"/>
                                        <p:tgtEl>
                                          <p:spTgt spid="832515">
                                            <p:txEl>
                                              <p:pRg st="4" end="4"/>
                                            </p:txEl>
                                          </p:spTgt>
                                        </p:tgtEl>
                                      </p:cBhvr>
                                    </p:animEffect>
                                  </p:childTnLst>
                                </p:cTn>
                              </p:par>
                            </p:childTnLst>
                          </p:cTn>
                        </p:par>
                        <p:par>
                          <p:cTn id="24" fill="hold" nodeType="afterGroup">
                            <p:stCondLst>
                              <p:cond delay="10000"/>
                            </p:stCondLst>
                            <p:childTnLst>
                              <p:par>
                                <p:cTn id="25" presetID="22" presetClass="entr" presetSubtype="8" fill="hold" grpId="0" nodeType="afterEffect">
                                  <p:stCondLst>
                                    <p:cond delay="0"/>
                                  </p:stCondLst>
                                  <p:childTnLst>
                                    <p:set>
                                      <p:cBhvr>
                                        <p:cTn id="26" dur="1" fill="hold">
                                          <p:stCondLst>
                                            <p:cond delay="0"/>
                                          </p:stCondLst>
                                        </p:cTn>
                                        <p:tgtEl>
                                          <p:spTgt spid="832515">
                                            <p:txEl>
                                              <p:pRg st="5" end="5"/>
                                            </p:txEl>
                                          </p:spTgt>
                                        </p:tgtEl>
                                        <p:attrNameLst>
                                          <p:attrName>style.visibility</p:attrName>
                                        </p:attrNameLst>
                                      </p:cBhvr>
                                      <p:to>
                                        <p:strVal val="visible"/>
                                      </p:to>
                                    </p:set>
                                    <p:animEffect transition="in" filter="wipe(left)">
                                      <p:cBhvr>
                                        <p:cTn id="27" dur="2000"/>
                                        <p:tgtEl>
                                          <p:spTgt spid="832515">
                                            <p:txEl>
                                              <p:pRg st="5" end="5"/>
                                            </p:txEl>
                                          </p:spTgt>
                                        </p:tgtEl>
                                      </p:cBhvr>
                                    </p:animEffect>
                                  </p:childTnLst>
                                </p:cTn>
                              </p:par>
                            </p:childTnLst>
                          </p:cTn>
                        </p:par>
                        <p:par>
                          <p:cTn id="28" fill="hold" nodeType="afterGroup">
                            <p:stCondLst>
                              <p:cond delay="12000"/>
                            </p:stCondLst>
                            <p:childTnLst>
                              <p:par>
                                <p:cTn id="29" presetID="22" presetClass="entr" presetSubtype="8" fill="hold" grpId="0" nodeType="afterEffect">
                                  <p:stCondLst>
                                    <p:cond delay="0"/>
                                  </p:stCondLst>
                                  <p:childTnLst>
                                    <p:set>
                                      <p:cBhvr>
                                        <p:cTn id="30" dur="1" fill="hold">
                                          <p:stCondLst>
                                            <p:cond delay="0"/>
                                          </p:stCondLst>
                                        </p:cTn>
                                        <p:tgtEl>
                                          <p:spTgt spid="832515">
                                            <p:txEl>
                                              <p:pRg st="6" end="6"/>
                                            </p:txEl>
                                          </p:spTgt>
                                        </p:tgtEl>
                                        <p:attrNameLst>
                                          <p:attrName>style.visibility</p:attrName>
                                        </p:attrNameLst>
                                      </p:cBhvr>
                                      <p:to>
                                        <p:strVal val="visible"/>
                                      </p:to>
                                    </p:set>
                                    <p:animEffect transition="in" filter="wipe(left)">
                                      <p:cBhvr>
                                        <p:cTn id="31" dur="2000"/>
                                        <p:tgtEl>
                                          <p:spTgt spid="832515">
                                            <p:txEl>
                                              <p:pRg st="6" end="6"/>
                                            </p:txEl>
                                          </p:spTgt>
                                        </p:tgtEl>
                                      </p:cBhvr>
                                    </p:animEffect>
                                  </p:childTnLst>
                                </p:cTn>
                              </p:par>
                            </p:childTnLst>
                          </p:cTn>
                        </p:par>
                        <p:par>
                          <p:cTn id="32" fill="hold" nodeType="afterGroup">
                            <p:stCondLst>
                              <p:cond delay="14000"/>
                            </p:stCondLst>
                            <p:childTnLst>
                              <p:par>
                                <p:cTn id="33" presetID="22" presetClass="entr" presetSubtype="8" fill="hold" grpId="0" nodeType="afterEffect">
                                  <p:stCondLst>
                                    <p:cond delay="0"/>
                                  </p:stCondLst>
                                  <p:childTnLst>
                                    <p:set>
                                      <p:cBhvr>
                                        <p:cTn id="34" dur="1" fill="hold">
                                          <p:stCondLst>
                                            <p:cond delay="0"/>
                                          </p:stCondLst>
                                        </p:cTn>
                                        <p:tgtEl>
                                          <p:spTgt spid="832515">
                                            <p:txEl>
                                              <p:pRg st="7" end="7"/>
                                            </p:txEl>
                                          </p:spTgt>
                                        </p:tgtEl>
                                        <p:attrNameLst>
                                          <p:attrName>style.visibility</p:attrName>
                                        </p:attrNameLst>
                                      </p:cBhvr>
                                      <p:to>
                                        <p:strVal val="visible"/>
                                      </p:to>
                                    </p:set>
                                    <p:animEffect transition="in" filter="wipe(left)">
                                      <p:cBhvr>
                                        <p:cTn id="35" dur="2000"/>
                                        <p:tgtEl>
                                          <p:spTgt spid="83251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251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848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8" y="484786"/>
            <a:ext cx="9192353" cy="6127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44794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9506" name="Picture 2" descr="Grasnarbe einsäen"/>
          <p:cNvPicPr>
            <a:picLocks noChangeAspect="1" noChangeArrowheads="1"/>
          </p:cNvPicPr>
          <p:nvPr/>
        </p:nvPicPr>
        <p:blipFill>
          <a:blip r:embed="rId3">
            <a:extLst>
              <a:ext uri="{28A0092B-C50C-407E-A947-70E740481C1C}">
                <a14:useLocalDpi xmlns:a14="http://schemas.microsoft.com/office/drawing/2010/main" val="0"/>
              </a:ext>
            </a:extLst>
          </a:blip>
          <a:srcRect r="15"/>
          <a:stretch>
            <a:fillRect/>
          </a:stretch>
        </p:blipFill>
        <p:spPr bwMode="auto">
          <a:xfrm>
            <a:off x="247651" y="170255"/>
            <a:ext cx="8658224" cy="6520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9870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0530" name="Picture 2" descr="IMG_3819"/>
          <p:cNvPicPr>
            <a:picLocks noChangeAspect="1" noChangeArrowheads="1"/>
          </p:cNvPicPr>
          <p:nvPr/>
        </p:nvPicPr>
        <p:blipFill>
          <a:blip r:embed="rId3">
            <a:extLst>
              <a:ext uri="{28A0092B-C50C-407E-A947-70E740481C1C}">
                <a14:useLocalDpi xmlns:a14="http://schemas.microsoft.com/office/drawing/2010/main" val="0"/>
              </a:ext>
            </a:extLst>
          </a:blip>
          <a:srcRect r="9"/>
          <a:stretch>
            <a:fillRect/>
          </a:stretch>
        </p:blipFill>
        <p:spPr bwMode="auto">
          <a:xfrm>
            <a:off x="352426" y="216524"/>
            <a:ext cx="8562974" cy="63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8684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1554" name="Picture 2" descr="IMG_3821"/>
          <p:cNvPicPr>
            <a:picLocks noChangeAspect="1" noChangeArrowheads="1"/>
          </p:cNvPicPr>
          <p:nvPr/>
        </p:nvPicPr>
        <p:blipFill>
          <a:blip r:embed="rId3">
            <a:extLst>
              <a:ext uri="{28A0092B-C50C-407E-A947-70E740481C1C}">
                <a14:useLocalDpi xmlns:a14="http://schemas.microsoft.com/office/drawing/2010/main" val="0"/>
              </a:ext>
            </a:extLst>
          </a:blip>
          <a:srcRect r="9"/>
          <a:stretch>
            <a:fillRect/>
          </a:stretch>
        </p:blipFill>
        <p:spPr bwMode="auto">
          <a:xfrm>
            <a:off x="171451" y="110283"/>
            <a:ext cx="8820162" cy="660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94282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2578" name="Picture 2" descr="IMG_3824"/>
          <p:cNvPicPr>
            <a:picLocks noChangeAspect="1" noChangeArrowheads="1"/>
          </p:cNvPicPr>
          <p:nvPr/>
        </p:nvPicPr>
        <p:blipFill>
          <a:blip r:embed="rId3">
            <a:extLst>
              <a:ext uri="{28A0092B-C50C-407E-A947-70E740481C1C}">
                <a14:useLocalDpi xmlns:a14="http://schemas.microsoft.com/office/drawing/2010/main" val="0"/>
              </a:ext>
            </a:extLst>
          </a:blip>
          <a:srcRect r="-8"/>
          <a:stretch>
            <a:fillRect/>
          </a:stretch>
        </p:blipFill>
        <p:spPr bwMode="auto">
          <a:xfrm>
            <a:off x="171451" y="77937"/>
            <a:ext cx="8886824" cy="6638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50644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02" name="Picture 3" descr="Bild_4DSCN4719_Güttlergerä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975" y="145051"/>
            <a:ext cx="8772525" cy="6580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20109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23528" y="260648"/>
            <a:ext cx="8568952" cy="400110"/>
          </a:xfrm>
          <a:prstGeom prst="rect">
            <a:avLst/>
          </a:prstGeom>
          <a:blipFill>
            <a:blip r:embed="rId2"/>
            <a:tile tx="0" ty="0" sx="100000" sy="100000" flip="none" algn="tl"/>
          </a:blipFill>
        </p:spPr>
        <p:txBody>
          <a:bodyPr wrap="square">
            <a:spAutoFit/>
          </a:bodyPr>
          <a:lstStyle/>
          <a:p>
            <a:r>
              <a:rPr lang="de-DE" sz="2000" b="1" dirty="0" smtClean="0">
                <a:solidFill>
                  <a:schemeClr val="bg2">
                    <a:lumMod val="25000"/>
                  </a:schemeClr>
                </a:solidFill>
              </a:rPr>
              <a:t>Strategien </a:t>
            </a:r>
            <a:r>
              <a:rPr lang="de-DE" sz="2000" b="1" dirty="0">
                <a:solidFill>
                  <a:schemeClr val="bg2">
                    <a:lumMod val="25000"/>
                  </a:schemeClr>
                </a:solidFill>
              </a:rPr>
              <a:t>für die Grünlanderneuerung im Alpenraum</a:t>
            </a:r>
            <a:endParaRPr lang="de-AT" sz="2000" dirty="0">
              <a:solidFill>
                <a:schemeClr val="bg2">
                  <a:lumMod val="25000"/>
                </a:schemeClr>
              </a:solidFill>
            </a:endParaRPr>
          </a:p>
        </p:txBody>
      </p:sp>
      <p:graphicFrame>
        <p:nvGraphicFramePr>
          <p:cNvPr id="4" name="Tabelle 3"/>
          <p:cNvGraphicFramePr>
            <a:graphicFrameLocks noGrp="1"/>
          </p:cNvGraphicFramePr>
          <p:nvPr>
            <p:extLst>
              <p:ext uri="{D42A27DB-BD31-4B8C-83A1-F6EECF244321}">
                <p14:modId xmlns:p14="http://schemas.microsoft.com/office/powerpoint/2010/main" val="4107631103"/>
              </p:ext>
            </p:extLst>
          </p:nvPr>
        </p:nvGraphicFramePr>
        <p:xfrm>
          <a:off x="503548" y="1628800"/>
          <a:ext cx="8208912" cy="3261360"/>
        </p:xfrm>
        <a:graphic>
          <a:graphicData uri="http://schemas.openxmlformats.org/drawingml/2006/table">
            <a:tbl>
              <a:tblPr firstRow="1" bandRow="1">
                <a:tableStyleId>{5C22544A-7EE6-4342-B048-85BDC9FD1C3A}</a:tableStyleId>
              </a:tblPr>
              <a:tblGrid>
                <a:gridCol w="2052228"/>
                <a:gridCol w="2052228"/>
                <a:gridCol w="2052228"/>
                <a:gridCol w="2052228"/>
              </a:tblGrid>
              <a:tr h="370840">
                <a:tc>
                  <a:txBody>
                    <a:bodyPr/>
                    <a:lstStyle/>
                    <a:p>
                      <a:pPr algn="ctr"/>
                      <a:r>
                        <a:rPr lang="de-AT" dirty="0" smtClean="0">
                          <a:solidFill>
                            <a:schemeClr val="bg2">
                              <a:lumMod val="90000"/>
                            </a:schemeClr>
                          </a:solidFill>
                        </a:rPr>
                        <a:t>Strategie</a:t>
                      </a:r>
                      <a:endParaRPr lang="de-AT" dirty="0">
                        <a:solidFill>
                          <a:schemeClr val="bg2">
                            <a:lumMod val="90000"/>
                          </a:schemeClr>
                        </a:solidFill>
                      </a:endParaRPr>
                    </a:p>
                  </a:txBody>
                  <a:tcPr anchor="ctr">
                    <a:solidFill>
                      <a:schemeClr val="bg2">
                        <a:lumMod val="25000"/>
                      </a:schemeClr>
                    </a:solidFill>
                  </a:tcPr>
                </a:tc>
                <a:tc>
                  <a:txBody>
                    <a:bodyPr/>
                    <a:lstStyle/>
                    <a:p>
                      <a:pPr algn="ctr"/>
                      <a:r>
                        <a:rPr lang="de-AT" dirty="0" smtClean="0">
                          <a:solidFill>
                            <a:schemeClr val="bg2">
                              <a:lumMod val="90000"/>
                            </a:schemeClr>
                          </a:solidFill>
                        </a:rPr>
                        <a:t>Ausganspflanzen-bestand</a:t>
                      </a:r>
                      <a:endParaRPr lang="de-AT" dirty="0">
                        <a:solidFill>
                          <a:schemeClr val="bg2">
                            <a:lumMod val="90000"/>
                          </a:schemeClr>
                        </a:solidFill>
                      </a:endParaRPr>
                    </a:p>
                  </a:txBody>
                  <a:tcPr anchor="ctr">
                    <a:solidFill>
                      <a:schemeClr val="bg2">
                        <a:lumMod val="25000"/>
                      </a:schemeClr>
                    </a:solidFill>
                  </a:tcPr>
                </a:tc>
                <a:tc>
                  <a:txBody>
                    <a:bodyPr/>
                    <a:lstStyle/>
                    <a:p>
                      <a:pPr algn="ctr"/>
                      <a:r>
                        <a:rPr lang="de-AT" dirty="0" smtClean="0">
                          <a:solidFill>
                            <a:schemeClr val="bg2">
                              <a:lumMod val="90000"/>
                            </a:schemeClr>
                          </a:solidFill>
                        </a:rPr>
                        <a:t>Ziel der Grünland-erneuerung</a:t>
                      </a:r>
                      <a:endParaRPr lang="de-AT" dirty="0">
                        <a:solidFill>
                          <a:schemeClr val="bg2">
                            <a:lumMod val="90000"/>
                          </a:schemeClr>
                        </a:solidFill>
                      </a:endParaRPr>
                    </a:p>
                  </a:txBody>
                  <a:tcPr anchor="ctr">
                    <a:solidFill>
                      <a:schemeClr val="bg2">
                        <a:lumMod val="25000"/>
                      </a:schemeClr>
                    </a:solidFill>
                  </a:tcPr>
                </a:tc>
                <a:tc>
                  <a:txBody>
                    <a:bodyPr/>
                    <a:lstStyle/>
                    <a:p>
                      <a:pPr algn="ctr"/>
                      <a:r>
                        <a:rPr lang="de-AT" dirty="0" smtClean="0">
                          <a:solidFill>
                            <a:schemeClr val="bg2">
                              <a:lumMod val="90000"/>
                            </a:schemeClr>
                          </a:solidFill>
                        </a:rPr>
                        <a:t>Nach- bzw. Über-saatgutmischungen</a:t>
                      </a:r>
                      <a:endParaRPr lang="de-AT" dirty="0">
                        <a:solidFill>
                          <a:schemeClr val="bg2">
                            <a:lumMod val="90000"/>
                          </a:schemeClr>
                        </a:solidFill>
                      </a:endParaRPr>
                    </a:p>
                  </a:txBody>
                  <a:tcPr anchor="ctr">
                    <a:solidFill>
                      <a:schemeClr val="bg2">
                        <a:lumMod val="25000"/>
                      </a:schemeClr>
                    </a:solidFill>
                  </a:tcPr>
                </a:tc>
              </a:tr>
              <a:tr h="370840">
                <a:tc>
                  <a:txBody>
                    <a:bodyPr/>
                    <a:lstStyle/>
                    <a:p>
                      <a:pPr algn="ctr"/>
                      <a:r>
                        <a:rPr lang="de-AT" sz="1400" dirty="0" smtClean="0"/>
                        <a:t>Schwerpunkt</a:t>
                      </a:r>
                      <a:r>
                        <a:rPr lang="de-AT" sz="1400" baseline="0" dirty="0" smtClean="0"/>
                        <a:t> „Untergrasbestand stärken“</a:t>
                      </a:r>
                      <a:endParaRPr lang="de-AT" sz="1400" dirty="0"/>
                    </a:p>
                  </a:txBody>
                  <a:tcPr anchor="ctr">
                    <a:solidFill>
                      <a:schemeClr val="bg2">
                        <a:lumMod val="75000"/>
                      </a:schemeClr>
                    </a:solidFill>
                  </a:tcPr>
                </a:tc>
                <a:tc>
                  <a:txBody>
                    <a:bodyPr/>
                    <a:lstStyle/>
                    <a:p>
                      <a:pPr algn="ctr"/>
                      <a:r>
                        <a:rPr lang="de-AT" sz="1400" dirty="0" smtClean="0"/>
                        <a:t>2 – 3 Nutzungen </a:t>
                      </a:r>
                    </a:p>
                    <a:p>
                      <a:pPr algn="ctr"/>
                      <a:r>
                        <a:rPr lang="de-AT" sz="1400" dirty="0" smtClean="0"/>
                        <a:t>pro Jahr – extensiv und landesüblich</a:t>
                      </a:r>
                      <a:endParaRPr lang="de-AT" sz="1400" dirty="0"/>
                    </a:p>
                  </a:txBody>
                  <a:tcPr anchor="ctr">
                    <a:solidFill>
                      <a:schemeClr val="bg2">
                        <a:lumMod val="75000"/>
                      </a:schemeClr>
                    </a:solidFill>
                  </a:tcPr>
                </a:tc>
                <a:tc>
                  <a:txBody>
                    <a:bodyPr/>
                    <a:lstStyle/>
                    <a:p>
                      <a:pPr algn="ctr"/>
                      <a:r>
                        <a:rPr lang="de-AT" sz="1400" dirty="0" smtClean="0"/>
                        <a:t>Dichte Grasnarbe und Ergänzung der Untergräser</a:t>
                      </a:r>
                      <a:endParaRPr lang="de-AT" sz="1400" dirty="0"/>
                    </a:p>
                  </a:txBody>
                  <a:tcPr anchor="ctr">
                    <a:solidFill>
                      <a:schemeClr val="bg2">
                        <a:lumMod val="75000"/>
                      </a:schemeClr>
                    </a:solidFill>
                  </a:tcPr>
                </a:tc>
                <a:tc>
                  <a:txBody>
                    <a:bodyPr/>
                    <a:lstStyle/>
                    <a:p>
                      <a:pPr algn="ctr"/>
                      <a:r>
                        <a:rPr lang="de-AT" sz="1400" dirty="0" smtClean="0"/>
                        <a:t>Na, Nawei, Kwei in ÖAG-Qualität</a:t>
                      </a:r>
                      <a:endParaRPr lang="de-AT" sz="1400" dirty="0"/>
                    </a:p>
                  </a:txBody>
                  <a:tcPr anchor="ctr">
                    <a:solidFill>
                      <a:schemeClr val="bg2">
                        <a:lumMod val="75000"/>
                      </a:schemeClr>
                    </a:solidFill>
                  </a:tcPr>
                </a:tc>
              </a:tr>
              <a:tr h="370840">
                <a:tc>
                  <a:txBody>
                    <a:bodyPr/>
                    <a:lstStyle/>
                    <a:p>
                      <a:pPr algn="ctr"/>
                      <a:r>
                        <a:rPr lang="de-AT" sz="1400" dirty="0" smtClean="0"/>
                        <a:t>Schwerpunkt</a:t>
                      </a:r>
                    </a:p>
                    <a:p>
                      <a:pPr algn="ctr"/>
                      <a:r>
                        <a:rPr lang="de-AT" sz="1400" dirty="0" smtClean="0"/>
                        <a:t>„Obergrasbestand verbessern“</a:t>
                      </a:r>
                      <a:endParaRPr lang="de-AT" sz="1400" dirty="0"/>
                    </a:p>
                  </a:txBody>
                  <a:tcPr anchor="ctr">
                    <a:solidFill>
                      <a:schemeClr val="bg2">
                        <a:lumMod val="90000"/>
                      </a:schemeClr>
                    </a:solidFill>
                  </a:tcPr>
                </a:tc>
                <a:tc>
                  <a:txBody>
                    <a:bodyPr/>
                    <a:lstStyle/>
                    <a:p>
                      <a:pPr algn="ctr"/>
                      <a:r>
                        <a:rPr lang="de-AT" sz="1400" dirty="0" smtClean="0"/>
                        <a:t>Vielschnittflächen – intensiv über 4 Nutzungen</a:t>
                      </a:r>
                      <a:endParaRPr lang="de-AT" sz="1400" dirty="0"/>
                    </a:p>
                  </a:txBody>
                  <a:tcPr anchor="ctr">
                    <a:solidFill>
                      <a:schemeClr val="bg2">
                        <a:lumMod val="90000"/>
                      </a:schemeClr>
                    </a:solidFill>
                  </a:tcPr>
                </a:tc>
                <a:tc>
                  <a:txBody>
                    <a:bodyPr/>
                    <a:lstStyle/>
                    <a:p>
                      <a:pPr algn="ctr"/>
                      <a:r>
                        <a:rPr lang="de-AT" sz="1400" dirty="0" smtClean="0"/>
                        <a:t>Dichte Grasnarbe und Ergänzung</a:t>
                      </a:r>
                      <a:r>
                        <a:rPr lang="de-AT" sz="1400" baseline="0" dirty="0" smtClean="0"/>
                        <a:t> der Obergräser</a:t>
                      </a:r>
                      <a:endParaRPr lang="de-AT" sz="1400" dirty="0"/>
                    </a:p>
                  </a:txBody>
                  <a:tcPr anchor="ctr">
                    <a:solidFill>
                      <a:schemeClr val="bg2">
                        <a:lumMod val="90000"/>
                      </a:schemeClr>
                    </a:solidFill>
                  </a:tcPr>
                </a:tc>
                <a:tc>
                  <a:txBody>
                    <a:bodyPr/>
                    <a:lstStyle/>
                    <a:p>
                      <a:pPr algn="ctr"/>
                      <a:r>
                        <a:rPr lang="de-AT" sz="1400" dirty="0" smtClean="0"/>
                        <a:t>Ni, Natro in ÖAG-Qualität</a:t>
                      </a:r>
                      <a:endParaRPr lang="de-AT" sz="1400" dirty="0"/>
                    </a:p>
                  </a:txBody>
                  <a:tcPr anchor="ctr">
                    <a:solidFill>
                      <a:schemeClr val="bg2">
                        <a:lumMod val="90000"/>
                      </a:schemeClr>
                    </a:solidFill>
                  </a:tcPr>
                </a:tc>
              </a:tr>
              <a:tr h="370840">
                <a:tc>
                  <a:txBody>
                    <a:bodyPr/>
                    <a:lstStyle/>
                    <a:p>
                      <a:pPr algn="ctr"/>
                      <a:r>
                        <a:rPr lang="de-AT" sz="1400" dirty="0" smtClean="0"/>
                        <a:t>Schwerpunkt</a:t>
                      </a:r>
                    </a:p>
                    <a:p>
                      <a:pPr algn="ctr"/>
                      <a:r>
                        <a:rPr lang="de-AT" sz="1400" dirty="0" smtClean="0"/>
                        <a:t>„Sanierung von Gemeine Rispe, Goldhafer</a:t>
                      </a:r>
                      <a:r>
                        <a:rPr lang="de-AT" sz="1400" baseline="0" dirty="0" smtClean="0"/>
                        <a:t> etc.“</a:t>
                      </a:r>
                      <a:endParaRPr lang="de-AT" sz="1400" dirty="0"/>
                    </a:p>
                  </a:txBody>
                  <a:tcPr anchor="ctr">
                    <a:solidFill>
                      <a:schemeClr val="bg2">
                        <a:lumMod val="75000"/>
                      </a:schemeClr>
                    </a:solidFill>
                  </a:tcPr>
                </a:tc>
                <a:tc>
                  <a:txBody>
                    <a:bodyPr/>
                    <a:lstStyle/>
                    <a:p>
                      <a:pPr algn="ctr"/>
                      <a:r>
                        <a:rPr lang="de-AT" sz="1400" dirty="0" smtClean="0"/>
                        <a:t>größer 15 Fl%</a:t>
                      </a:r>
                    </a:p>
                    <a:p>
                      <a:pPr algn="ctr"/>
                      <a:r>
                        <a:rPr lang="de-AT" sz="1400" dirty="0" smtClean="0"/>
                        <a:t>Gemeine</a:t>
                      </a:r>
                      <a:r>
                        <a:rPr lang="de-AT" sz="1400" baseline="0" dirty="0" smtClean="0"/>
                        <a:t> Rispe</a:t>
                      </a:r>
                    </a:p>
                    <a:p>
                      <a:pPr algn="ctr"/>
                      <a:endParaRPr lang="de-AT" sz="1400" baseline="0" dirty="0" smtClean="0"/>
                    </a:p>
                    <a:p>
                      <a:pPr algn="ctr"/>
                      <a:r>
                        <a:rPr lang="de-AT" sz="1400" baseline="0" dirty="0" smtClean="0"/>
                        <a:t>Größer 25 Fl% </a:t>
                      </a:r>
                    </a:p>
                    <a:p>
                      <a:pPr algn="ctr"/>
                      <a:r>
                        <a:rPr lang="de-AT" sz="1400" baseline="0" dirty="0" smtClean="0"/>
                        <a:t>Goldhafer</a:t>
                      </a:r>
                      <a:endParaRPr lang="de-AT" sz="1400" dirty="0"/>
                    </a:p>
                  </a:txBody>
                  <a:tcPr anchor="ctr">
                    <a:solidFill>
                      <a:schemeClr val="bg2">
                        <a:lumMod val="75000"/>
                      </a:schemeClr>
                    </a:solidFill>
                  </a:tcPr>
                </a:tc>
                <a:tc>
                  <a:txBody>
                    <a:bodyPr/>
                    <a:lstStyle/>
                    <a:p>
                      <a:pPr algn="ctr"/>
                      <a:r>
                        <a:rPr lang="de-AT" sz="1400" dirty="0" smtClean="0"/>
                        <a:t>Kurzfristige Verbesserung mit Engl. Ray- und Knaulgräsern</a:t>
                      </a:r>
                      <a:endParaRPr lang="de-AT" sz="1400" dirty="0"/>
                    </a:p>
                  </a:txBody>
                  <a:tcPr anchor="ctr">
                    <a:solidFill>
                      <a:schemeClr val="bg2">
                        <a:lumMod val="75000"/>
                      </a:schemeClr>
                    </a:solidFill>
                  </a:tcPr>
                </a:tc>
                <a:tc>
                  <a:txBody>
                    <a:bodyPr/>
                    <a:lstStyle/>
                    <a:p>
                      <a:pPr algn="ctr"/>
                      <a:r>
                        <a:rPr lang="de-AT" sz="1400" dirty="0" smtClean="0"/>
                        <a:t>NIK</a:t>
                      </a:r>
                      <a:endParaRPr lang="de-AT" sz="1400" dirty="0"/>
                    </a:p>
                  </a:txBody>
                  <a:tcPr anchor="ctr">
                    <a:solidFill>
                      <a:schemeClr val="bg2">
                        <a:lumMod val="75000"/>
                      </a:schemeClr>
                    </a:solidFill>
                  </a:tcPr>
                </a:tc>
              </a:tr>
            </a:tbl>
          </a:graphicData>
        </a:graphic>
      </p:graphicFrame>
      <p:sp>
        <p:nvSpPr>
          <p:cNvPr id="5" name="Textfeld 4"/>
          <p:cNvSpPr txBox="1"/>
          <p:nvPr/>
        </p:nvSpPr>
        <p:spPr>
          <a:xfrm>
            <a:off x="249353" y="6464526"/>
            <a:ext cx="5112568" cy="246221"/>
          </a:xfrm>
          <a:prstGeom prst="rect">
            <a:avLst/>
          </a:prstGeom>
          <a:noFill/>
        </p:spPr>
        <p:txBody>
          <a:bodyPr wrap="square" rtlCol="0">
            <a:spAutoFit/>
          </a:bodyPr>
          <a:lstStyle/>
          <a:p>
            <a:r>
              <a:rPr lang="de-AT" sz="1000" dirty="0" smtClean="0"/>
              <a:t>Quelle: Grünlandbuch (BUCHGRABER, 2018)</a:t>
            </a:r>
            <a:endParaRPr lang="de-AT" sz="1000"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5970678"/>
            <a:ext cx="1370742" cy="76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4956819"/>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rÃ¤sentation_hblfa_Ra_Gu_Vorlage">
  <a:themeElements>
    <a:clrScheme name="Benutzerdefiniert 1">
      <a:dk1>
        <a:sysClr val="windowText" lastClr="000000"/>
      </a:dk1>
      <a:lt1>
        <a:sysClr val="window" lastClr="FFFFFF"/>
      </a:lt1>
      <a:dk2>
        <a:srgbClr val="006600"/>
      </a:dk2>
      <a:lt2>
        <a:srgbClr val="EEECE1"/>
      </a:lt2>
      <a:accent1>
        <a:srgbClr val="006600"/>
      </a:accent1>
      <a:accent2>
        <a:srgbClr val="C0504D"/>
      </a:accent2>
      <a:accent3>
        <a:srgbClr val="9BBB59"/>
      </a:accent3>
      <a:accent4>
        <a:srgbClr val="8064A2"/>
      </a:accent4>
      <a:accent5>
        <a:srgbClr val="006600"/>
      </a:accent5>
      <a:accent6>
        <a:srgbClr val="F79646"/>
      </a:accent6>
      <a:hlink>
        <a:srgbClr val="006600"/>
      </a:hlink>
      <a:folHlink>
        <a:srgbClr val="003300"/>
      </a:folHlink>
    </a:clrScheme>
    <a:fontScheme name="Praesentation_lfz_Raumberg_Gumpenstein_07012008">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0B6D3C"/>
          </a:buClr>
          <a:buSzTx/>
          <a:buFont typeface="Wingdings" pitchFamily="2" charset="2"/>
          <a:buBlip>
            <a:blip xmlns:r="http://schemas.openxmlformats.org/officeDocument/2006/relationships" r:embed="rId1"/>
          </a:buBlip>
          <a:tabLst/>
          <a:defRPr kumimoji="0" lang="de-DE" sz="1500" b="0" i="0" u="none" strike="noStrike" cap="none" normalizeH="0" baseline="0" smtClean="0">
            <a:ln>
              <a:noFill/>
            </a:ln>
            <a:solidFill>
              <a:srgbClr val="313232"/>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0B6D3C"/>
          </a:buClr>
          <a:buSzTx/>
          <a:buFont typeface="Wingdings" pitchFamily="2" charset="2"/>
          <a:buBlip>
            <a:blip xmlns:r="http://schemas.openxmlformats.org/officeDocument/2006/relationships" r:embed="rId1"/>
          </a:buBlip>
          <a:tabLst/>
          <a:defRPr kumimoji="0" lang="de-DE" sz="1500" b="0" i="0" u="none" strike="noStrike" cap="none" normalizeH="0" baseline="0" smtClean="0">
            <a:ln>
              <a:noFill/>
            </a:ln>
            <a:solidFill>
              <a:srgbClr val="313232"/>
            </a:solidFill>
            <a:effectLst/>
            <a:latin typeface="Arial" charset="0"/>
            <a:ea typeface="ＭＳ Ｐゴシック" pitchFamily="1" charset="-128"/>
          </a:defRPr>
        </a:defPPr>
      </a:lstStyle>
    </a:lnDef>
  </a:objectDefaults>
  <a:extraClrSchemeLst>
    <a:extraClrScheme>
      <a:clrScheme name="Praesentation_lfz_Raumberg_Gumpenstein_0701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aesentation_lfz_Raumberg_Gumpenstein_0701200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aesentation_lfz_Raumberg_Gumpenstein_0701200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aesentation_lfz_Raumberg_Gumpenstein_0701200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aesentation_lfz_Raumberg_Gumpenstein_0701200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aesentation_lfz_Raumberg_Gumpenstein_0701200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aesentation_lfz_Raumberg_Gumpenstein_0701200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aesentation_lfz_Raumberg_Gumpenstein_0701200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aesentation_lfz_Raumberg_Gumpenstein_0701200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aesentation_lfz_Raumberg_Gumpenstein_0701200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aesentation_lfz_Raumberg_Gumpenstein_0701200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aesentation_lfz_Raumberg_Gumpenstein_0701200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1316</Words>
  <Application>Microsoft Office PowerPoint</Application>
  <PresentationFormat>Bildschirmpräsentation (4:3)</PresentationFormat>
  <Paragraphs>302</Paragraphs>
  <Slides>14</Slides>
  <Notes>7</Notes>
  <HiddenSlides>0</HiddenSlides>
  <MMClips>0</MMClips>
  <ScaleCrop>false</ScaleCrop>
  <HeadingPairs>
    <vt:vector size="4" baseType="variant">
      <vt:variant>
        <vt:lpstr>Design</vt:lpstr>
      </vt:variant>
      <vt:variant>
        <vt:i4>2</vt:i4>
      </vt:variant>
      <vt:variant>
        <vt:lpstr>Folientitel</vt:lpstr>
      </vt:variant>
      <vt:variant>
        <vt:i4>14</vt:i4>
      </vt:variant>
    </vt:vector>
  </HeadingPairs>
  <TitlesOfParts>
    <vt:vector size="16" baseType="lpstr">
      <vt:lpstr>Larissa</vt:lpstr>
      <vt:lpstr>PrÃ¤sentation_hblfa_Ra_Gu_Vorlage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Heidelinde Kals</dc:creator>
  <cp:lastModifiedBy>Angelika Sitzwohl</cp:lastModifiedBy>
  <cp:revision>368</cp:revision>
  <cp:lastPrinted>2018-04-18T08:17:49Z</cp:lastPrinted>
  <dcterms:created xsi:type="dcterms:W3CDTF">2018-04-11T06:01:13Z</dcterms:created>
  <dcterms:modified xsi:type="dcterms:W3CDTF">2018-07-02T08:36:01Z</dcterms:modified>
</cp:coreProperties>
</file>