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401" r:id="rId3"/>
    <p:sldId id="480" r:id="rId4"/>
    <p:sldId id="338" r:id="rId5"/>
    <p:sldId id="402" r:id="rId6"/>
    <p:sldId id="481" r:id="rId7"/>
    <p:sldId id="339" r:id="rId8"/>
    <p:sldId id="340" r:id="rId9"/>
    <p:sldId id="341" r:id="rId10"/>
    <p:sldId id="482" r:id="rId11"/>
    <p:sldId id="342" r:id="rId1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2829A-6732-49F8-B542-AF978A51F3E4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2009E-0055-4ABB-BFF3-029D406AB43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9605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93911-63E5-4E1B-B2C2-3A083D24EF76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52BFC-E2CD-4AF3-BBDD-6E727B3608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740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6B2B9-F946-4BFC-B075-955EE877D8B9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19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960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364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313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814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5553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49245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0261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2442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4550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342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1663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5348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76419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232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952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500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990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848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098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698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395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251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228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Hintergru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819"/>
          <a:stretch>
            <a:fillRect/>
          </a:stretch>
        </p:blipFill>
        <p:spPr bwMode="auto">
          <a:xfrm>
            <a:off x="-34925" y="-25400"/>
            <a:ext cx="92868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dirty="0" smtClean="0"/>
              <a:t>Textmasterformate durch Klicken bearbeiten</a:t>
            </a:r>
          </a:p>
          <a:p>
            <a:pPr lvl="1"/>
            <a:r>
              <a:rPr lang="de-AT" altLang="de-DE" dirty="0" smtClean="0"/>
              <a:t>Zweite Ebene</a:t>
            </a:r>
          </a:p>
          <a:p>
            <a:pPr lvl="2"/>
            <a:r>
              <a:rPr lang="de-AT" altLang="de-DE" dirty="0" smtClean="0"/>
              <a:t>Dritte Ebene</a:t>
            </a:r>
          </a:p>
          <a:p>
            <a:pPr lvl="3"/>
            <a:r>
              <a:rPr lang="de-AT" altLang="de-DE" dirty="0" smtClean="0"/>
              <a:t>Vierte Ebene</a:t>
            </a:r>
          </a:p>
          <a:p>
            <a:pPr lvl="4"/>
            <a:r>
              <a:rPr lang="de-AT" altLang="de-DE" dirty="0" smtClean="0"/>
              <a:t>Fünfte Ebene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1691680" y="6290156"/>
            <a:ext cx="56883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Univ.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Doz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Dr. Karl Buchgraber</a:t>
            </a:r>
            <a:b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 für Pflanzenbau und Kulturlandschaft</a:t>
            </a:r>
            <a:endParaRPr lang="de-AT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84" y="6192688"/>
            <a:ext cx="724466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5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1323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1323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1323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1323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82102" y="1844824"/>
            <a:ext cx="8784976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>
                <a:solidFill>
                  <a:schemeClr val="bg2">
                    <a:lumMod val="25000"/>
                  </a:schemeClr>
                </a:solidFill>
              </a:rPr>
              <a:t>Sortenwertprüfung und Saatgutmischungen</a:t>
            </a:r>
            <a:endParaRPr lang="de-AT" sz="6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96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188640"/>
            <a:ext cx="856895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Überblick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über die ÖAG-Saatgutmischungen für den Feldfutterbau in </a:t>
            </a: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Österreich </a:t>
            </a:r>
            <a:r>
              <a:rPr lang="de-DE" sz="1200" b="1" dirty="0" smtClean="0">
                <a:solidFill>
                  <a:schemeClr val="bg2">
                    <a:lumMod val="25000"/>
                  </a:schemeClr>
                </a:solidFill>
              </a:rPr>
              <a:t>(nach ÖAG Handbuch, 2017)</a:t>
            </a:r>
            <a:endParaRPr lang="de-AT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36" y="980728"/>
            <a:ext cx="5980113" cy="54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56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 descr="\\storage02\institut2\Gruenland\Heidi\Zeitgemäße Grünlandbewirtschaftung\3. Auflage 2018\Verwendete Bilder\Bild 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027113"/>
            <a:ext cx="7443787" cy="48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77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67544" y="332656"/>
            <a:ext cx="828092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AT" sz="2000" b="1" dirty="0" smtClean="0">
                <a:solidFill>
                  <a:schemeClr val="bg2">
                    <a:lumMod val="25000"/>
                  </a:schemeClr>
                </a:solidFill>
              </a:rPr>
              <a:t>Sortenprüfung </a:t>
            </a:r>
            <a:r>
              <a:rPr lang="de-AT" sz="2000" b="1" dirty="0">
                <a:solidFill>
                  <a:schemeClr val="bg2">
                    <a:lumMod val="25000"/>
                  </a:schemeClr>
                </a:solidFill>
              </a:rPr>
              <a:t>und Auswahl der Sorten für die Grünlandmischungen in Österreich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Grafik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5976663" cy="43924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77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139825"/>
            <a:ext cx="8064500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179512" y="188640"/>
            <a:ext cx="8784976" cy="89255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Korrigierter Trockenmasse-Jahresertrag internationaler </a:t>
            </a:r>
            <a:r>
              <a:rPr lang="de-DE" sz="2000" b="1" dirty="0" err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Knaulgrassorten</a:t>
            </a: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in </a:t>
            </a:r>
            <a:r>
              <a:rPr lang="de-DE" sz="2000" b="1" dirty="0" err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dt</a:t>
            </a: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/ha im Vergleich zu Tandem am Standort </a:t>
            </a:r>
            <a:r>
              <a:rPr lang="de-DE" sz="2000" b="1" dirty="0" err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Gumpenstein</a:t>
            </a: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von 1994 – 2004 </a:t>
            </a:r>
            <a:r>
              <a:rPr lang="de-DE" sz="12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(VOPPICHLER, BUCHGRABER, KRAUTZER, 2005)</a:t>
            </a:r>
            <a:endParaRPr lang="de-DE" sz="12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BUCHGRABER, 2018</a:t>
            </a:r>
            <a:endParaRPr lang="de-AT" sz="1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99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" name="Picture 2" descr="\\storage02\institut2\Gruenland\Heidi\Zeitgemäße Grünlandbewirtschaftung\3. Auflage 2018\Verwendete Bilder\Bild 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36" y="836712"/>
            <a:ext cx="7281863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51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528" y="260648"/>
            <a:ext cx="8568952" cy="7509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52400" algn="l"/>
                <a:tab pos="838200" algn="l"/>
              </a:tabLst>
            </a:pPr>
            <a:r>
              <a:rPr lang="de-AT" sz="2000" b="1" dirty="0" smtClean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Vergleich </a:t>
            </a:r>
            <a:r>
              <a:rPr lang="de-AT" sz="2000" b="1" dirty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der ÖAG-Normen mit den lt. Saatgutgesetz 1994 gültigen EU-Normen in Bezug auf Keimfähigkeit, Ampferbesatz und Probengröße </a:t>
            </a:r>
            <a:r>
              <a:rPr lang="de-AT" sz="1200" b="1" dirty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(KRAUTZER, 2001)</a:t>
            </a:r>
            <a:endParaRPr lang="de-AT" sz="1200" b="1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00476"/>
              </p:ext>
            </p:extLst>
          </p:nvPr>
        </p:nvGraphicFramePr>
        <p:xfrm>
          <a:off x="611560" y="1700808"/>
          <a:ext cx="7992888" cy="3168350"/>
        </p:xfrm>
        <a:graphic>
          <a:graphicData uri="http://schemas.openxmlformats.org/drawingml/2006/table">
            <a:tbl>
              <a:tblPr/>
              <a:tblGrid>
                <a:gridCol w="1485450"/>
                <a:gridCol w="1088097"/>
                <a:gridCol w="1103957"/>
                <a:gridCol w="1086335"/>
                <a:gridCol w="1089860"/>
                <a:gridCol w="1104837"/>
                <a:gridCol w="1034352"/>
              </a:tblGrid>
              <a:tr h="3168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Art</a:t>
                      </a:r>
                      <a:endParaRPr lang="de-AT" sz="1600" b="1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EU-Norm</a:t>
                      </a:r>
                      <a:endParaRPr lang="de-AT" sz="1600" b="1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ÖAG-Norm</a:t>
                      </a:r>
                      <a:endParaRPr lang="de-AT" sz="1600" b="1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633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600" b="1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600" b="1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KF %</a:t>
                      </a:r>
                      <a:endParaRPr lang="de-AT" sz="1600" b="1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DE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Ampfer in Stück</a:t>
                      </a:r>
                      <a:endParaRPr lang="de-AT" sz="1600" b="1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en-GB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Probe in g</a:t>
                      </a:r>
                      <a:endParaRPr lang="de-AT" sz="1600" b="1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DE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KF %</a:t>
                      </a:r>
                      <a:endParaRPr lang="de-AT" sz="1600" b="1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DE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Ampfer in Stück</a:t>
                      </a:r>
                      <a:endParaRPr lang="de-AT" sz="1600" b="1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en-GB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Probe in g</a:t>
                      </a:r>
                      <a:endParaRPr lang="de-AT" sz="1600" b="1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en-GB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Knaulgras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</a:t>
                      </a:r>
                      <a:endParaRPr lang="de-AT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de-AT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Bastardraygras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85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Wiesenrispe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Wiesenschwingel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85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en-GB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Timothe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85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en-GB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Weißklee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85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en-GB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Rotklee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85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83820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82551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404664"/>
            <a:ext cx="8640960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Ausdauer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im Dauergrünland, in der Wechselwiese und im Feld­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27" y="1340768"/>
            <a:ext cx="7308140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1043608" y="5317723"/>
            <a:ext cx="1126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Futterbau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76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188640"/>
            <a:ext cx="8568952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ÖAG-Saatgutmischungen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für Dauerwiesen und </a:t>
            </a: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Dauerweiden </a:t>
            </a:r>
            <a:r>
              <a:rPr lang="de-DE" sz="1200" b="1" dirty="0" smtClean="0">
                <a:solidFill>
                  <a:schemeClr val="bg2">
                    <a:lumMod val="25000"/>
                  </a:schemeClr>
                </a:solidFill>
              </a:rPr>
              <a:t>(nach ÖAG Handbuch, 2017)</a:t>
            </a:r>
            <a:endParaRPr lang="de-AT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Grafik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4680520" cy="590465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581620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856211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 descr="\\storage02\institut2\Gruenland\Heidi\Zeitgemäße Grünlandbewirtschaftung\3. Auflage 2018\Verwendete Bilder\Bild 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90" y="836711"/>
            <a:ext cx="7540625" cy="489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46862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Ã¤sentation_hblfa_Ra_Gu_Vorlage">
  <a:themeElements>
    <a:clrScheme name="Benutzerdefiniert 1">
      <a:dk1>
        <a:sysClr val="windowText" lastClr="000000"/>
      </a:dk1>
      <a:lt1>
        <a:sysClr val="window" lastClr="FFFFFF"/>
      </a:lt1>
      <a:dk2>
        <a:srgbClr val="006600"/>
      </a:dk2>
      <a:lt2>
        <a:srgbClr val="EEECE1"/>
      </a:lt2>
      <a:accent1>
        <a:srgbClr val="0066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6600"/>
      </a:accent5>
      <a:accent6>
        <a:srgbClr val="F79646"/>
      </a:accent6>
      <a:hlink>
        <a:srgbClr val="006600"/>
      </a:hlink>
      <a:folHlink>
        <a:srgbClr val="003300"/>
      </a:folHlink>
    </a:clrScheme>
    <a:fontScheme name="Praesentation_lfz_Raumberg_Gumpenstein_0701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B6D3C"/>
          </a:buClr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de-DE" sz="1500" b="0" i="0" u="none" strike="noStrike" cap="none" normalizeH="0" baseline="0" smtClean="0">
            <a:ln>
              <a:noFill/>
            </a:ln>
            <a:solidFill>
              <a:srgbClr val="313232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B6D3C"/>
          </a:buClr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de-DE" sz="1500" b="0" i="0" u="none" strike="noStrike" cap="none" normalizeH="0" baseline="0" smtClean="0">
            <a:ln>
              <a:noFill/>
            </a:ln>
            <a:solidFill>
              <a:srgbClr val="313232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raesentation_lfz_Raumberg_Gumpenstein_0701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Bildschirmpräsentation (4:3)</PresentationFormat>
  <Paragraphs>74</Paragraphs>
  <Slides>10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2" baseType="lpstr">
      <vt:lpstr>Larissa</vt:lpstr>
      <vt:lpstr>PrÃ¤sentation_hblfa_Ra_Gu_Vorlage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Heidelinde Kals</dc:creator>
  <cp:lastModifiedBy>Angelika Sitzwohl</cp:lastModifiedBy>
  <cp:revision>368</cp:revision>
  <cp:lastPrinted>2018-04-18T08:17:49Z</cp:lastPrinted>
  <dcterms:created xsi:type="dcterms:W3CDTF">2018-04-11T06:01:13Z</dcterms:created>
  <dcterms:modified xsi:type="dcterms:W3CDTF">2018-07-02T08:37:00Z</dcterms:modified>
</cp:coreProperties>
</file>