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409" r:id="rId3"/>
    <p:sldId id="483" r:id="rId4"/>
    <p:sldId id="343" r:id="rId5"/>
    <p:sldId id="484" r:id="rId6"/>
    <p:sldId id="344" r:id="rId7"/>
    <p:sldId id="345" r:id="rId8"/>
    <p:sldId id="346" r:id="rId9"/>
    <p:sldId id="347" r:id="rId10"/>
    <p:sldId id="348" r:id="rId11"/>
    <p:sldId id="349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829A-6732-49F8-B542-AF978A51F3E4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009E-0055-4ABB-BFF3-029D406AB4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960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3911-63E5-4E1B-B2C2-3A083D24EF76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2BFC-E2CD-4AF3-BBDD-6E727B3608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74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960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64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13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814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55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924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026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244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455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34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663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34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6419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232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952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500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99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48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098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698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95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25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22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819"/>
          <a:stretch>
            <a:fillRect/>
          </a:stretch>
        </p:blipFill>
        <p:spPr bwMode="auto">
          <a:xfrm>
            <a:off x="-34925" y="-25400"/>
            <a:ext cx="92868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  <a:p>
            <a:pPr lvl="4"/>
            <a:r>
              <a:rPr lang="de-AT" altLang="de-DE" dirty="0" smtClean="0"/>
              <a:t>Fünfte Ebene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691680" y="6290156"/>
            <a:ext cx="5688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Univ.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Dr. Karl Buchgraber</a:t>
            </a:r>
            <a:b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für Pflanzenbau und Kulturlandschaft</a:t>
            </a:r>
            <a:endParaRPr lang="de-AT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84" y="6192688"/>
            <a:ext cx="72446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132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132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132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132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2102" y="1844824"/>
            <a:ext cx="8784976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2">
                    <a:lumMod val="25000"/>
                  </a:schemeClr>
                </a:solidFill>
              </a:rPr>
              <a:t>Futterkonservierung</a:t>
            </a:r>
          </a:p>
          <a:p>
            <a:pPr algn="ctr"/>
            <a:r>
              <a:rPr lang="de-DE" sz="6000" b="1" dirty="0" smtClean="0">
                <a:solidFill>
                  <a:schemeClr val="bg2">
                    <a:lumMod val="25000"/>
                  </a:schemeClr>
                </a:solidFill>
              </a:rPr>
              <a:t>Heu</a:t>
            </a:r>
            <a:endParaRPr lang="de-AT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88640"/>
            <a:ext cx="864096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Aufbau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einer Solarbelüftung und Arbeitsprinzip eines Kollek­tors. Links Kollektor – rechts System einer Heubelüftung 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1" y="2132856"/>
            <a:ext cx="424199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 descr="..\Solartrocknun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456384" cy="30350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</a:t>
            </a:r>
            <a:r>
              <a:rPr lang="de-AT" sz="1000" dirty="0" err="1" smtClean="0"/>
              <a:t>Nydegger</a:t>
            </a:r>
            <a:r>
              <a:rPr lang="de-AT" sz="1000" dirty="0" smtClean="0"/>
              <a:t>, 1991</a:t>
            </a:r>
            <a:endParaRPr lang="de-AT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29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60018" cy="530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22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16632"/>
            <a:ext cx="864096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Wasserhaltevermögen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der Luft bei unterschiedlicher Temperatur und relativer Luftfeuchtigkeit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02" y="824518"/>
            <a:ext cx="7164796" cy="546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Thöni, Futterbau und Konservierung, 1988</a:t>
            </a:r>
            <a:endParaRPr lang="de-AT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74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2" y="431433"/>
            <a:ext cx="8271139" cy="551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22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52998" y="132601"/>
            <a:ext cx="828092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Wasserverdunstung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von Grünlandfutter aus dem Ertrag </a:t>
            </a:r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von 1.000 kg Trockenmasse 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Grafik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2" y="1057848"/>
            <a:ext cx="7128790" cy="489654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07090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260648"/>
            <a:ext cx="8712968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Trocknungsverhalten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von Wiesengras </a:t>
            </a:r>
            <a:r>
              <a:rPr lang="de-AT" sz="1200" b="1" dirty="0">
                <a:solidFill>
                  <a:schemeClr val="bg2">
                    <a:lumMod val="25000"/>
                  </a:schemeClr>
                </a:solidFill>
              </a:rPr>
              <a:t>(PÖTSCH und RESCH, 2002; verändert nach PÖLLINGER, 2000) </a:t>
            </a:r>
          </a:p>
        </p:txBody>
      </p:sp>
      <p:pic>
        <p:nvPicPr>
          <p:cNvPr id="3" name="Grafik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72808" cy="446449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97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188640"/>
            <a:ext cx="8352928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Mögliche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Nährstoffverluste und ihre Auswirkungen bei der Heubereitung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16319"/>
              </p:ext>
            </p:extLst>
          </p:nvPr>
        </p:nvGraphicFramePr>
        <p:xfrm>
          <a:off x="664919" y="836712"/>
          <a:ext cx="7814162" cy="5070856"/>
        </p:xfrm>
        <a:graphic>
          <a:graphicData uri="http://schemas.openxmlformats.org/drawingml/2006/table">
            <a:tbl>
              <a:tblPr/>
              <a:tblGrid>
                <a:gridCol w="1711524"/>
                <a:gridCol w="1485955"/>
                <a:gridCol w="1891985"/>
                <a:gridCol w="2724698"/>
              </a:tblGrid>
              <a:tr h="286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Art der Verluste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520" marR="3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Höhe der Verluste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520" marR="3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Auswirkungen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520" marR="3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Maßnahmen zur Verlustminderung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520" marR="3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487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Atmung</a:t>
                      </a:r>
                      <a:endParaRPr lang="de-A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1–10 %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(Ø  4 %)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Energieverlust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2740" algn="l"/>
                          <a:tab pos="457200" algn="l"/>
                        </a:tabLst>
                      </a:pPr>
                      <a:r>
                        <a:rPr lang="de-AT" sz="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Mähaufbereiter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2740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Rasche Anfangstrocknung durch häufiges Wenden am ersten Trocknungstag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87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Werbeverluste durch</a:t>
                      </a:r>
                      <a:endParaRPr lang="de-A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Bröckelung</a:t>
                      </a:r>
                      <a:endParaRPr lang="de-A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6–10 %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optimale Bedingungen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10–20 %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mittlere Bedingungen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20–30 %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ungünst</a:t>
                      </a: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Bedingungen Schlechtwetter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Der Nährwert der verloren gegangenen Blattteile ist höher als der des Erntegutes!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25095" algn="l"/>
                          <a:tab pos="457200" algn="l"/>
                        </a:tabLst>
                      </a:pP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Masseminderung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Qualitätsminderung</a:t>
                      </a: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durch Verluste von Energie, Eiweiß, Mineralstoffen, Vitaminen, Aromastoffen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2740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Ausgewogene Grünlandbestände mit einem Grasanteil von 50</a:t>
                      </a: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70 % anstreben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2740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Dem </a:t>
                      </a:r>
                      <a:r>
                        <a:rPr lang="de-AT" sz="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Welkegrad</a:t>
                      </a: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angepasste Bearbeitungsintensität (je trockener desto schonender)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2740" algn="l"/>
                          <a:tab pos="457200" algn="l"/>
                        </a:tabLst>
                      </a:pPr>
                      <a:r>
                        <a:rPr lang="de-AT" sz="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Aufbereiter</a:t>
                      </a: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auf Pflanzenbestand abstimmen (knicken oder quetschen) und gezielt einsetzen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2740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Mehrmals Kreiseln am ersten Tag, möglichst wenig und schonend am zweiten Tag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2740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Gärheu und Belüftungsanlagen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2740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Pressung im Erntewagen vermeiden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2740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Schonender Umgang im Bergeraum 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Abrieb</a:t>
                      </a:r>
                      <a:endParaRPr lang="de-A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647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Pickup</a:t>
                      </a:r>
                      <a:endParaRPr lang="de-A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889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Schlechtwetterverluste, (Auswaschverluste)</a:t>
                      </a:r>
                      <a:endParaRPr lang="de-A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Abzüge an NEL MJ/kg TM: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Tag Regen      </a:t>
                      </a: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- 0,2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Tage Regen    </a:t>
                      </a: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- 0,4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 3. Trocknungstag  je  Tag                </a:t>
                      </a: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- 0,2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Masse- und Qualitätsminderung</a:t>
                      </a: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durch Verlust an Energie, Eiweiß etc.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Verlust an organischer Masse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1470" algn="l"/>
                          <a:tab pos="457200" algn="l"/>
                        </a:tabLst>
                      </a:pPr>
                      <a:r>
                        <a:rPr lang="de-AT" sz="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Silierverfahren</a:t>
                      </a: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besonders beim 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31470" indent="-2565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3147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	1. Schnitt und spätem letzten Schnitt ausweiten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1470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Heugewinnung nur auf Restflächen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1470" algn="l"/>
                          <a:tab pos="457200" algn="l"/>
                        </a:tabLst>
                      </a:pPr>
                      <a:r>
                        <a:rPr lang="de-AT" sz="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Aufbereiter</a:t>
                      </a: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verringern das Wetterrisiko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1470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Heubelüftungsanlagen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1470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Bereitung von Gärheu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63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Erwärmung am </a:t>
                      </a:r>
                      <a:r>
                        <a:rPr lang="de-AT" sz="9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Heustock</a:t>
                      </a:r>
                      <a:endParaRPr lang="de-A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(Fermentation bei 35 ° - 100 °C)</a:t>
                      </a:r>
                      <a:endParaRPr lang="de-A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0–35 %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bis 2 MJ pro kg TM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0825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Verluste durch den Abbau organischer Masse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0825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Hohe Qualitätsverluste durch Abbau von Energie, Eiweiß etc.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0825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Verschimmelung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2740" algn="l"/>
                          <a:tab pos="457200" algn="l"/>
                        </a:tabLst>
                      </a:pPr>
                      <a:r>
                        <a:rPr lang="de-AT" sz="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Gräserreiche</a:t>
                      </a: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Bestände anstreben, denn kräuterreiche neigen eher zum Nachschwitzen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2740" algn="l"/>
                          <a:tab pos="457200" algn="l"/>
                        </a:tabLst>
                      </a:pPr>
                      <a:r>
                        <a:rPr lang="de-AT" sz="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Aufbereiter</a:t>
                      </a: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gezielt einsetzen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2740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Belüftungsanlagen: Temperatursonde und Hygrometer verwenden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2740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Automatische Steuerungen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7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Barren- und Krippenverluste</a:t>
                      </a:r>
                      <a:endParaRPr lang="de-A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0–40 </a:t>
                      </a: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Fressunlust durch grobe Stängel oder verdorbenes Futter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31470" algn="l"/>
                          <a:tab pos="457200" algn="l"/>
                        </a:tabLst>
                      </a:pP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Diese Reste nicht auf der Düngerstätte entsorgen oder als Einstreu verwenden; Gefahr der </a:t>
                      </a:r>
                      <a:r>
                        <a:rPr lang="de-AT" sz="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Ampferverschleppung</a:t>
                      </a:r>
                      <a:r>
                        <a:rPr lang="de-AT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; separate Kompostierung wäre ideal</a:t>
                      </a:r>
                      <a:endParaRPr lang="de-A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20" marR="3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17167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88640"/>
            <a:ext cx="8712968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dirty="0" smtClean="0"/>
              <a:t>Pflanzenbestände </a:t>
            </a:r>
            <a:r>
              <a:rPr lang="de-AT" sz="2000" dirty="0"/>
              <a:t>und Feldverluste in einem Erntejahr pro Hektar </a:t>
            </a:r>
            <a:r>
              <a:rPr lang="de-AT" sz="1200" b="1" dirty="0"/>
              <a:t>(HÖHN, 1989)</a:t>
            </a:r>
          </a:p>
        </p:txBody>
      </p:sp>
      <p:pic>
        <p:nvPicPr>
          <p:cNvPr id="3" name="Grafik 2" descr="..\_1219105117_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798268" cy="45822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26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88640"/>
            <a:ext cx="849694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/>
              <a:t>Verluste </a:t>
            </a:r>
            <a:r>
              <a:rPr lang="de-AT" sz="2000" b="1" dirty="0"/>
              <a:t>nach Konservierungstechnik und Konservierungsverfahren </a:t>
            </a:r>
            <a:r>
              <a:rPr lang="de-AT" sz="1200" dirty="0"/>
              <a:t>(HÖHN, 1989)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7" y="1124744"/>
            <a:ext cx="821295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764947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Ã¤sentation_hblfa_Ra_Gu_Vorlage">
  <a:themeElements>
    <a:clrScheme name="Benutzerdefiniert 1">
      <a:dk1>
        <a:sysClr val="windowText" lastClr="000000"/>
      </a:dk1>
      <a:lt1>
        <a:sysClr val="window" lastClr="FFFFFF"/>
      </a:lt1>
      <a:dk2>
        <a:srgbClr val="006600"/>
      </a:dk2>
      <a:lt2>
        <a:srgbClr val="EEECE1"/>
      </a:lt2>
      <a:accent1>
        <a:srgbClr val="0066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6600"/>
      </a:accent5>
      <a:accent6>
        <a:srgbClr val="F79646"/>
      </a:accent6>
      <a:hlink>
        <a:srgbClr val="006600"/>
      </a:hlink>
      <a:folHlink>
        <a:srgbClr val="003300"/>
      </a:folHlink>
    </a:clrScheme>
    <a:fontScheme name="Praesentation_lfz_Raumberg_Gumpenstein_0701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aesentation_lfz_Raumberg_Gumpenstein_0701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Bildschirmpräsentation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Larissa</vt:lpstr>
      <vt:lpstr>PrÃ¤sentation_hblfa_Ra_Gu_Vorlage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Heidelinde Kals</dc:creator>
  <cp:lastModifiedBy>Angelika Sitzwohl</cp:lastModifiedBy>
  <cp:revision>368</cp:revision>
  <cp:lastPrinted>2018-04-18T08:17:49Z</cp:lastPrinted>
  <dcterms:created xsi:type="dcterms:W3CDTF">2018-04-11T06:01:13Z</dcterms:created>
  <dcterms:modified xsi:type="dcterms:W3CDTF">2018-07-02T08:39:27Z</dcterms:modified>
</cp:coreProperties>
</file>