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6"/>
  </p:notesMasterIdLst>
  <p:handoutMasterIdLst>
    <p:handoutMasterId r:id="rId17"/>
  </p:handoutMasterIdLst>
  <p:sldIdLst>
    <p:sldId id="490" r:id="rId3"/>
    <p:sldId id="434" r:id="rId4"/>
    <p:sldId id="435" r:id="rId5"/>
    <p:sldId id="485" r:id="rId6"/>
    <p:sldId id="486" r:id="rId7"/>
    <p:sldId id="487" r:id="rId8"/>
    <p:sldId id="350" r:id="rId9"/>
    <p:sldId id="351" r:id="rId10"/>
    <p:sldId id="353" r:id="rId11"/>
    <p:sldId id="436" r:id="rId12"/>
    <p:sldId id="437" r:id="rId13"/>
    <p:sldId id="356" r:id="rId14"/>
    <p:sldId id="357" r:id="rId15"/>
  </p:sldIdLst>
  <p:sldSz cx="9144000" cy="6858000" type="screen4x3"/>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4" d="100"/>
          <a:sy n="94" d="100"/>
        </p:scale>
        <p:origin x="-696"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B3F2829A-6732-49F8-B542-AF978A51F3E4}" type="datetimeFigureOut">
              <a:rPr lang="de-AT" smtClean="0"/>
              <a:t>02.07.2018</a:t>
            </a:fld>
            <a:endParaRPr lang="de-AT"/>
          </a:p>
        </p:txBody>
      </p:sp>
      <p:sp>
        <p:nvSpPr>
          <p:cNvPr id="4" name="Fußzeilenplatzhalt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de-AT"/>
          </a:p>
        </p:txBody>
      </p:sp>
      <p:sp>
        <p:nvSpPr>
          <p:cNvPr id="5" name="Foliennummernplatzhalt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4C82009E-0055-4ABB-BFF3-029D406AB43B}" type="slidenum">
              <a:rPr lang="de-AT" smtClean="0"/>
              <a:t>‹Nr.›</a:t>
            </a:fld>
            <a:endParaRPr lang="de-AT"/>
          </a:p>
        </p:txBody>
      </p:sp>
    </p:spTree>
    <p:extLst>
      <p:ext uri="{BB962C8B-B14F-4D97-AF65-F5344CB8AC3E}">
        <p14:creationId xmlns:p14="http://schemas.microsoft.com/office/powerpoint/2010/main" val="4796053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02B93911-63E5-4E1B-B2C2-3A083D24EF76}" type="datetimeFigureOut">
              <a:rPr lang="de-AT" smtClean="0"/>
              <a:t>02.07.2018</a:t>
            </a:fld>
            <a:endParaRPr lang="de-AT"/>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de-AT"/>
          </a:p>
        </p:txBody>
      </p:sp>
      <p:sp>
        <p:nvSpPr>
          <p:cNvPr id="5" name="Notizenplatzhalt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6" name="Fußzeilenplatzhalt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de-AT"/>
          </a:p>
        </p:txBody>
      </p:sp>
      <p:sp>
        <p:nvSpPr>
          <p:cNvPr id="7" name="Foliennummernplatzhalt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B5D52BFC-E2CD-4AF3-BBDD-6E727B360808}" type="slidenum">
              <a:rPr lang="de-AT" smtClean="0"/>
              <a:t>‹Nr.›</a:t>
            </a:fld>
            <a:endParaRPr lang="de-AT"/>
          </a:p>
        </p:txBody>
      </p:sp>
    </p:spTree>
    <p:extLst>
      <p:ext uri="{BB962C8B-B14F-4D97-AF65-F5344CB8AC3E}">
        <p14:creationId xmlns:p14="http://schemas.microsoft.com/office/powerpoint/2010/main" val="22474063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AT"/>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AT"/>
          </a:p>
        </p:txBody>
      </p:sp>
      <p:sp>
        <p:nvSpPr>
          <p:cNvPr id="4" name="Datumsplatzhalter 3"/>
          <p:cNvSpPr>
            <a:spLocks noGrp="1"/>
          </p:cNvSpPr>
          <p:nvPr>
            <p:ph type="dt" sz="half" idx="10"/>
          </p:nvPr>
        </p:nvSpPr>
        <p:spPr/>
        <p:txBody>
          <a:bodyPr/>
          <a:lstStyle/>
          <a:p>
            <a:fld id="{9D1DC571-2209-4A0A-ACD3-52FA150B9E80}" type="datetimeFigureOut">
              <a:rPr lang="de-AT" smtClean="0"/>
              <a:t>02.07.2018</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A440E7A1-BDC3-41B7-8E2E-A1A0134EFCF9}" type="slidenum">
              <a:rPr lang="de-AT" smtClean="0"/>
              <a:t>‹Nr.›</a:t>
            </a:fld>
            <a:endParaRPr lang="de-AT"/>
          </a:p>
        </p:txBody>
      </p:sp>
    </p:spTree>
    <p:extLst>
      <p:ext uri="{BB962C8B-B14F-4D97-AF65-F5344CB8AC3E}">
        <p14:creationId xmlns:p14="http://schemas.microsoft.com/office/powerpoint/2010/main" val="19596091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p>
            <a:fld id="{9D1DC571-2209-4A0A-ACD3-52FA150B9E80}" type="datetimeFigureOut">
              <a:rPr lang="de-AT" smtClean="0"/>
              <a:t>02.07.2018</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A440E7A1-BDC3-41B7-8E2E-A1A0134EFCF9}" type="slidenum">
              <a:rPr lang="de-AT" smtClean="0"/>
              <a:t>‹Nr.›</a:t>
            </a:fld>
            <a:endParaRPr lang="de-AT"/>
          </a:p>
        </p:txBody>
      </p:sp>
    </p:spTree>
    <p:extLst>
      <p:ext uri="{BB962C8B-B14F-4D97-AF65-F5344CB8AC3E}">
        <p14:creationId xmlns:p14="http://schemas.microsoft.com/office/powerpoint/2010/main" val="19036479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AT"/>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p>
            <a:fld id="{9D1DC571-2209-4A0A-ACD3-52FA150B9E80}" type="datetimeFigureOut">
              <a:rPr lang="de-AT" smtClean="0"/>
              <a:t>02.07.2018</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A440E7A1-BDC3-41B7-8E2E-A1A0134EFCF9}" type="slidenum">
              <a:rPr lang="de-AT" smtClean="0"/>
              <a:t>‹Nr.›</a:t>
            </a:fld>
            <a:endParaRPr lang="de-AT"/>
          </a:p>
        </p:txBody>
      </p:sp>
    </p:spTree>
    <p:extLst>
      <p:ext uri="{BB962C8B-B14F-4D97-AF65-F5344CB8AC3E}">
        <p14:creationId xmlns:p14="http://schemas.microsoft.com/office/powerpoint/2010/main" val="41931313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AT"/>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AT"/>
          </a:p>
        </p:txBody>
      </p:sp>
    </p:spTree>
    <p:extLst>
      <p:ext uri="{BB962C8B-B14F-4D97-AF65-F5344CB8AC3E}">
        <p14:creationId xmlns:p14="http://schemas.microsoft.com/office/powerpoint/2010/main" val="262814889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extLst>
      <p:ext uri="{BB962C8B-B14F-4D97-AF65-F5344CB8AC3E}">
        <p14:creationId xmlns:p14="http://schemas.microsoft.com/office/powerpoint/2010/main" val="203555362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AT"/>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Tree>
    <p:extLst>
      <p:ext uri="{BB962C8B-B14F-4D97-AF65-F5344CB8AC3E}">
        <p14:creationId xmlns:p14="http://schemas.microsoft.com/office/powerpoint/2010/main" val="15492457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extLst>
      <p:ext uri="{BB962C8B-B14F-4D97-AF65-F5344CB8AC3E}">
        <p14:creationId xmlns:p14="http://schemas.microsoft.com/office/powerpoint/2010/main" val="1590261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AT"/>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extLst>
      <p:ext uri="{BB962C8B-B14F-4D97-AF65-F5344CB8AC3E}">
        <p14:creationId xmlns:p14="http://schemas.microsoft.com/office/powerpoint/2010/main" val="20424423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Tree>
    <p:extLst>
      <p:ext uri="{BB962C8B-B14F-4D97-AF65-F5344CB8AC3E}">
        <p14:creationId xmlns:p14="http://schemas.microsoft.com/office/powerpoint/2010/main" val="21045508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33423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AT"/>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Tree>
    <p:extLst>
      <p:ext uri="{BB962C8B-B14F-4D97-AF65-F5344CB8AC3E}">
        <p14:creationId xmlns:p14="http://schemas.microsoft.com/office/powerpoint/2010/main" val="2016630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p>
            <a:fld id="{9D1DC571-2209-4A0A-ACD3-52FA150B9E80}" type="datetimeFigureOut">
              <a:rPr lang="de-AT" smtClean="0"/>
              <a:t>02.07.2018</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A440E7A1-BDC3-41B7-8E2E-A1A0134EFCF9}" type="slidenum">
              <a:rPr lang="de-AT" smtClean="0"/>
              <a:t>‹Nr.›</a:t>
            </a:fld>
            <a:endParaRPr lang="de-AT"/>
          </a:p>
        </p:txBody>
      </p:sp>
    </p:spTree>
    <p:extLst>
      <p:ext uri="{BB962C8B-B14F-4D97-AF65-F5344CB8AC3E}">
        <p14:creationId xmlns:p14="http://schemas.microsoft.com/office/powerpoint/2010/main" val="26153486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AT"/>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smtClean="0"/>
              <a:t>Bild durch Klicken auf Symbol hinzufügen</a:t>
            </a:r>
            <a:endParaRPr lang="de-AT"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Tree>
    <p:extLst>
      <p:ext uri="{BB962C8B-B14F-4D97-AF65-F5344CB8AC3E}">
        <p14:creationId xmlns:p14="http://schemas.microsoft.com/office/powerpoint/2010/main" val="32764193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extLst>
      <p:ext uri="{BB962C8B-B14F-4D97-AF65-F5344CB8AC3E}">
        <p14:creationId xmlns:p14="http://schemas.microsoft.com/office/powerpoint/2010/main" val="33923265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AT"/>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extLst>
      <p:ext uri="{BB962C8B-B14F-4D97-AF65-F5344CB8AC3E}">
        <p14:creationId xmlns:p14="http://schemas.microsoft.com/office/powerpoint/2010/main" val="2089529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AT"/>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9D1DC571-2209-4A0A-ACD3-52FA150B9E80}" type="datetimeFigureOut">
              <a:rPr lang="de-AT" smtClean="0"/>
              <a:t>02.07.2018</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A440E7A1-BDC3-41B7-8E2E-A1A0134EFCF9}" type="slidenum">
              <a:rPr lang="de-AT" smtClean="0"/>
              <a:t>‹Nr.›</a:t>
            </a:fld>
            <a:endParaRPr lang="de-AT"/>
          </a:p>
        </p:txBody>
      </p:sp>
    </p:spTree>
    <p:extLst>
      <p:ext uri="{BB962C8B-B14F-4D97-AF65-F5344CB8AC3E}">
        <p14:creationId xmlns:p14="http://schemas.microsoft.com/office/powerpoint/2010/main" val="1895007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Datumsplatzhalter 4"/>
          <p:cNvSpPr>
            <a:spLocks noGrp="1"/>
          </p:cNvSpPr>
          <p:nvPr>
            <p:ph type="dt" sz="half" idx="10"/>
          </p:nvPr>
        </p:nvSpPr>
        <p:spPr/>
        <p:txBody>
          <a:bodyPr/>
          <a:lstStyle/>
          <a:p>
            <a:fld id="{9D1DC571-2209-4A0A-ACD3-52FA150B9E80}" type="datetimeFigureOut">
              <a:rPr lang="de-AT" smtClean="0"/>
              <a:t>02.07.2018</a:t>
            </a:fld>
            <a:endParaRPr lang="de-AT"/>
          </a:p>
        </p:txBody>
      </p:sp>
      <p:sp>
        <p:nvSpPr>
          <p:cNvPr id="6" name="Fußzeilenplatzhalter 5"/>
          <p:cNvSpPr>
            <a:spLocks noGrp="1"/>
          </p:cNvSpPr>
          <p:nvPr>
            <p:ph type="ftr" sz="quarter" idx="11"/>
          </p:nvPr>
        </p:nvSpPr>
        <p:spPr/>
        <p:txBody>
          <a:bodyPr/>
          <a:lstStyle/>
          <a:p>
            <a:endParaRPr lang="de-AT"/>
          </a:p>
        </p:txBody>
      </p:sp>
      <p:sp>
        <p:nvSpPr>
          <p:cNvPr id="7" name="Foliennummernplatzhalter 6"/>
          <p:cNvSpPr>
            <a:spLocks noGrp="1"/>
          </p:cNvSpPr>
          <p:nvPr>
            <p:ph type="sldNum" sz="quarter" idx="12"/>
          </p:nvPr>
        </p:nvSpPr>
        <p:spPr/>
        <p:txBody>
          <a:bodyPr/>
          <a:lstStyle/>
          <a:p>
            <a:fld id="{A440E7A1-BDC3-41B7-8E2E-A1A0134EFCF9}" type="slidenum">
              <a:rPr lang="de-AT" smtClean="0"/>
              <a:t>‹Nr.›</a:t>
            </a:fld>
            <a:endParaRPr lang="de-AT"/>
          </a:p>
        </p:txBody>
      </p:sp>
    </p:spTree>
    <p:extLst>
      <p:ext uri="{BB962C8B-B14F-4D97-AF65-F5344CB8AC3E}">
        <p14:creationId xmlns:p14="http://schemas.microsoft.com/office/powerpoint/2010/main" val="4119901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AT"/>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7" name="Datumsplatzhalter 6"/>
          <p:cNvSpPr>
            <a:spLocks noGrp="1"/>
          </p:cNvSpPr>
          <p:nvPr>
            <p:ph type="dt" sz="half" idx="10"/>
          </p:nvPr>
        </p:nvSpPr>
        <p:spPr/>
        <p:txBody>
          <a:bodyPr/>
          <a:lstStyle/>
          <a:p>
            <a:fld id="{9D1DC571-2209-4A0A-ACD3-52FA150B9E80}" type="datetimeFigureOut">
              <a:rPr lang="de-AT" smtClean="0"/>
              <a:t>02.07.2018</a:t>
            </a:fld>
            <a:endParaRPr lang="de-AT"/>
          </a:p>
        </p:txBody>
      </p:sp>
      <p:sp>
        <p:nvSpPr>
          <p:cNvPr id="8" name="Fußzeilenplatzhalter 7"/>
          <p:cNvSpPr>
            <a:spLocks noGrp="1"/>
          </p:cNvSpPr>
          <p:nvPr>
            <p:ph type="ftr" sz="quarter" idx="11"/>
          </p:nvPr>
        </p:nvSpPr>
        <p:spPr/>
        <p:txBody>
          <a:bodyPr/>
          <a:lstStyle/>
          <a:p>
            <a:endParaRPr lang="de-AT"/>
          </a:p>
        </p:txBody>
      </p:sp>
      <p:sp>
        <p:nvSpPr>
          <p:cNvPr id="9" name="Foliennummernplatzhalter 8"/>
          <p:cNvSpPr>
            <a:spLocks noGrp="1"/>
          </p:cNvSpPr>
          <p:nvPr>
            <p:ph type="sldNum" sz="quarter" idx="12"/>
          </p:nvPr>
        </p:nvSpPr>
        <p:spPr/>
        <p:txBody>
          <a:bodyPr/>
          <a:lstStyle/>
          <a:p>
            <a:fld id="{A440E7A1-BDC3-41B7-8E2E-A1A0134EFCF9}" type="slidenum">
              <a:rPr lang="de-AT" smtClean="0"/>
              <a:t>‹Nr.›</a:t>
            </a:fld>
            <a:endParaRPr lang="de-AT"/>
          </a:p>
        </p:txBody>
      </p:sp>
    </p:spTree>
    <p:extLst>
      <p:ext uri="{BB962C8B-B14F-4D97-AF65-F5344CB8AC3E}">
        <p14:creationId xmlns:p14="http://schemas.microsoft.com/office/powerpoint/2010/main" val="1268487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Datumsplatzhalter 2"/>
          <p:cNvSpPr>
            <a:spLocks noGrp="1"/>
          </p:cNvSpPr>
          <p:nvPr>
            <p:ph type="dt" sz="half" idx="10"/>
          </p:nvPr>
        </p:nvSpPr>
        <p:spPr/>
        <p:txBody>
          <a:bodyPr/>
          <a:lstStyle/>
          <a:p>
            <a:fld id="{9D1DC571-2209-4A0A-ACD3-52FA150B9E80}" type="datetimeFigureOut">
              <a:rPr lang="de-AT" smtClean="0"/>
              <a:t>02.07.2018</a:t>
            </a:fld>
            <a:endParaRPr lang="de-AT"/>
          </a:p>
        </p:txBody>
      </p:sp>
      <p:sp>
        <p:nvSpPr>
          <p:cNvPr id="4" name="Fußzeilenplatzhalter 3"/>
          <p:cNvSpPr>
            <a:spLocks noGrp="1"/>
          </p:cNvSpPr>
          <p:nvPr>
            <p:ph type="ftr" sz="quarter" idx="11"/>
          </p:nvPr>
        </p:nvSpPr>
        <p:spPr/>
        <p:txBody>
          <a:bodyPr/>
          <a:lstStyle/>
          <a:p>
            <a:endParaRPr lang="de-AT"/>
          </a:p>
        </p:txBody>
      </p:sp>
      <p:sp>
        <p:nvSpPr>
          <p:cNvPr id="5" name="Foliennummernplatzhalter 4"/>
          <p:cNvSpPr>
            <a:spLocks noGrp="1"/>
          </p:cNvSpPr>
          <p:nvPr>
            <p:ph type="sldNum" sz="quarter" idx="12"/>
          </p:nvPr>
        </p:nvSpPr>
        <p:spPr/>
        <p:txBody>
          <a:bodyPr/>
          <a:lstStyle/>
          <a:p>
            <a:fld id="{A440E7A1-BDC3-41B7-8E2E-A1A0134EFCF9}" type="slidenum">
              <a:rPr lang="de-AT" smtClean="0"/>
              <a:t>‹Nr.›</a:t>
            </a:fld>
            <a:endParaRPr lang="de-AT"/>
          </a:p>
        </p:txBody>
      </p:sp>
    </p:spTree>
    <p:extLst>
      <p:ext uri="{BB962C8B-B14F-4D97-AF65-F5344CB8AC3E}">
        <p14:creationId xmlns:p14="http://schemas.microsoft.com/office/powerpoint/2010/main" val="580985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9D1DC571-2209-4A0A-ACD3-52FA150B9E80}" type="datetimeFigureOut">
              <a:rPr lang="de-AT" smtClean="0"/>
              <a:t>02.07.2018</a:t>
            </a:fld>
            <a:endParaRPr lang="de-AT"/>
          </a:p>
        </p:txBody>
      </p:sp>
      <p:sp>
        <p:nvSpPr>
          <p:cNvPr id="3" name="Fußzeilenplatzhalter 2"/>
          <p:cNvSpPr>
            <a:spLocks noGrp="1"/>
          </p:cNvSpPr>
          <p:nvPr>
            <p:ph type="ftr" sz="quarter" idx="11"/>
          </p:nvPr>
        </p:nvSpPr>
        <p:spPr/>
        <p:txBody>
          <a:bodyPr/>
          <a:lstStyle/>
          <a:p>
            <a:endParaRPr lang="de-AT"/>
          </a:p>
        </p:txBody>
      </p:sp>
      <p:sp>
        <p:nvSpPr>
          <p:cNvPr id="4" name="Foliennummernplatzhalter 3"/>
          <p:cNvSpPr>
            <a:spLocks noGrp="1"/>
          </p:cNvSpPr>
          <p:nvPr>
            <p:ph type="sldNum" sz="quarter" idx="12"/>
          </p:nvPr>
        </p:nvSpPr>
        <p:spPr/>
        <p:txBody>
          <a:bodyPr/>
          <a:lstStyle/>
          <a:p>
            <a:fld id="{A440E7A1-BDC3-41B7-8E2E-A1A0134EFCF9}" type="slidenum">
              <a:rPr lang="de-AT" smtClean="0"/>
              <a:t>‹Nr.›</a:t>
            </a:fld>
            <a:endParaRPr lang="de-AT"/>
          </a:p>
        </p:txBody>
      </p:sp>
    </p:spTree>
    <p:extLst>
      <p:ext uri="{BB962C8B-B14F-4D97-AF65-F5344CB8AC3E}">
        <p14:creationId xmlns:p14="http://schemas.microsoft.com/office/powerpoint/2010/main" val="1036985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AT"/>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9D1DC571-2209-4A0A-ACD3-52FA150B9E80}" type="datetimeFigureOut">
              <a:rPr lang="de-AT" smtClean="0"/>
              <a:t>02.07.2018</a:t>
            </a:fld>
            <a:endParaRPr lang="de-AT"/>
          </a:p>
        </p:txBody>
      </p:sp>
      <p:sp>
        <p:nvSpPr>
          <p:cNvPr id="6" name="Fußzeilenplatzhalter 5"/>
          <p:cNvSpPr>
            <a:spLocks noGrp="1"/>
          </p:cNvSpPr>
          <p:nvPr>
            <p:ph type="ftr" sz="quarter" idx="11"/>
          </p:nvPr>
        </p:nvSpPr>
        <p:spPr/>
        <p:txBody>
          <a:bodyPr/>
          <a:lstStyle/>
          <a:p>
            <a:endParaRPr lang="de-AT"/>
          </a:p>
        </p:txBody>
      </p:sp>
      <p:sp>
        <p:nvSpPr>
          <p:cNvPr id="7" name="Foliennummernplatzhalter 6"/>
          <p:cNvSpPr>
            <a:spLocks noGrp="1"/>
          </p:cNvSpPr>
          <p:nvPr>
            <p:ph type="sldNum" sz="quarter" idx="12"/>
          </p:nvPr>
        </p:nvSpPr>
        <p:spPr/>
        <p:txBody>
          <a:bodyPr/>
          <a:lstStyle/>
          <a:p>
            <a:fld id="{A440E7A1-BDC3-41B7-8E2E-A1A0134EFCF9}" type="slidenum">
              <a:rPr lang="de-AT" smtClean="0"/>
              <a:t>‹Nr.›</a:t>
            </a:fld>
            <a:endParaRPr lang="de-AT"/>
          </a:p>
        </p:txBody>
      </p:sp>
    </p:spTree>
    <p:extLst>
      <p:ext uri="{BB962C8B-B14F-4D97-AF65-F5344CB8AC3E}">
        <p14:creationId xmlns:p14="http://schemas.microsoft.com/office/powerpoint/2010/main" val="603954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AT"/>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9D1DC571-2209-4A0A-ACD3-52FA150B9E80}" type="datetimeFigureOut">
              <a:rPr lang="de-AT" smtClean="0"/>
              <a:t>02.07.2018</a:t>
            </a:fld>
            <a:endParaRPr lang="de-AT"/>
          </a:p>
        </p:txBody>
      </p:sp>
      <p:sp>
        <p:nvSpPr>
          <p:cNvPr id="6" name="Fußzeilenplatzhalter 5"/>
          <p:cNvSpPr>
            <a:spLocks noGrp="1"/>
          </p:cNvSpPr>
          <p:nvPr>
            <p:ph type="ftr" sz="quarter" idx="11"/>
          </p:nvPr>
        </p:nvSpPr>
        <p:spPr/>
        <p:txBody>
          <a:bodyPr/>
          <a:lstStyle/>
          <a:p>
            <a:endParaRPr lang="de-AT"/>
          </a:p>
        </p:txBody>
      </p:sp>
      <p:sp>
        <p:nvSpPr>
          <p:cNvPr id="7" name="Foliennummernplatzhalter 6"/>
          <p:cNvSpPr>
            <a:spLocks noGrp="1"/>
          </p:cNvSpPr>
          <p:nvPr>
            <p:ph type="sldNum" sz="quarter" idx="12"/>
          </p:nvPr>
        </p:nvSpPr>
        <p:spPr/>
        <p:txBody>
          <a:bodyPr/>
          <a:lstStyle/>
          <a:p>
            <a:fld id="{A440E7A1-BDC3-41B7-8E2E-A1A0134EFCF9}" type="slidenum">
              <a:rPr lang="de-AT" smtClean="0"/>
              <a:t>‹Nr.›</a:t>
            </a:fld>
            <a:endParaRPr lang="de-AT"/>
          </a:p>
        </p:txBody>
      </p:sp>
    </p:spTree>
    <p:extLst>
      <p:ext uri="{BB962C8B-B14F-4D97-AF65-F5344CB8AC3E}">
        <p14:creationId xmlns:p14="http://schemas.microsoft.com/office/powerpoint/2010/main" val="1042510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AT"/>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1DC571-2209-4A0A-ACD3-52FA150B9E80}" type="datetimeFigureOut">
              <a:rPr lang="de-AT" smtClean="0"/>
              <a:t>02.07.2018</a:t>
            </a:fld>
            <a:endParaRPr lang="de-AT"/>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AT"/>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40E7A1-BDC3-41B7-8E2E-A1A0134EFCF9}" type="slidenum">
              <a:rPr lang="de-AT" smtClean="0"/>
              <a:t>‹Nr.›</a:t>
            </a:fld>
            <a:endParaRPr lang="de-AT"/>
          </a:p>
        </p:txBody>
      </p:sp>
    </p:spTree>
    <p:extLst>
      <p:ext uri="{BB962C8B-B14F-4D97-AF65-F5344CB8AC3E}">
        <p14:creationId xmlns:p14="http://schemas.microsoft.com/office/powerpoint/2010/main" val="20122823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descr="Hintergrund"/>
          <p:cNvPicPr>
            <a:picLocks noChangeAspect="1" noChangeArrowheads="1"/>
          </p:cNvPicPr>
          <p:nvPr/>
        </p:nvPicPr>
        <p:blipFill>
          <a:blip r:embed="rId13">
            <a:extLst>
              <a:ext uri="{28A0092B-C50C-407E-A947-70E740481C1C}">
                <a14:useLocalDpi xmlns:a14="http://schemas.microsoft.com/office/drawing/2010/main" val="0"/>
              </a:ext>
            </a:extLst>
          </a:blip>
          <a:srcRect l="3751" t="819"/>
          <a:stretch>
            <a:fillRect/>
          </a:stretch>
        </p:blipFill>
        <p:spPr bwMode="auto">
          <a:xfrm>
            <a:off x="-34925" y="-25400"/>
            <a:ext cx="9286875" cy="691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AT" altLang="de-DE" smtClean="0"/>
              <a:t>Titelmasterformat durch Klicken bearbeiten</a:t>
            </a:r>
          </a:p>
        </p:txBody>
      </p:sp>
      <p:sp>
        <p:nvSpPr>
          <p:cNvPr id="1028"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AT" altLang="de-DE" dirty="0" smtClean="0"/>
              <a:t>Textmasterformate durch Klicken bearbeiten</a:t>
            </a:r>
          </a:p>
          <a:p>
            <a:pPr lvl="1"/>
            <a:r>
              <a:rPr lang="de-AT" altLang="de-DE" dirty="0" smtClean="0"/>
              <a:t>Zweite Ebene</a:t>
            </a:r>
          </a:p>
          <a:p>
            <a:pPr lvl="2"/>
            <a:r>
              <a:rPr lang="de-AT" altLang="de-DE" dirty="0" smtClean="0"/>
              <a:t>Dritte Ebene</a:t>
            </a:r>
          </a:p>
          <a:p>
            <a:pPr lvl="3"/>
            <a:r>
              <a:rPr lang="de-AT" altLang="de-DE" dirty="0" smtClean="0"/>
              <a:t>Vierte Ebene</a:t>
            </a:r>
          </a:p>
          <a:p>
            <a:pPr lvl="4"/>
            <a:r>
              <a:rPr lang="de-AT" altLang="de-DE" dirty="0" smtClean="0"/>
              <a:t>Fünfte Ebene</a:t>
            </a:r>
          </a:p>
        </p:txBody>
      </p:sp>
      <p:sp>
        <p:nvSpPr>
          <p:cNvPr id="1031" name="Text Box 10"/>
          <p:cNvSpPr txBox="1">
            <a:spLocks noChangeArrowheads="1"/>
          </p:cNvSpPr>
          <p:nvPr/>
        </p:nvSpPr>
        <p:spPr bwMode="auto">
          <a:xfrm>
            <a:off x="1691680" y="6290156"/>
            <a:ext cx="56883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500">
                <a:solidFill>
                  <a:srgbClr val="313232"/>
                </a:solidFill>
                <a:latin typeface="Arial" charset="0"/>
                <a:ea typeface="ＭＳ Ｐゴシック" pitchFamily="1" charset="-128"/>
              </a:defRPr>
            </a:lvl1pPr>
            <a:lvl2pPr marL="742950" indent="-285750" eaLnBrk="0" hangingPunct="0">
              <a:defRPr sz="1500">
                <a:solidFill>
                  <a:srgbClr val="313232"/>
                </a:solidFill>
                <a:latin typeface="Arial" charset="0"/>
                <a:ea typeface="ＭＳ Ｐゴシック" pitchFamily="1" charset="-128"/>
              </a:defRPr>
            </a:lvl2pPr>
            <a:lvl3pPr marL="1143000" indent="-228600" eaLnBrk="0" hangingPunct="0">
              <a:defRPr sz="1500">
                <a:solidFill>
                  <a:srgbClr val="313232"/>
                </a:solidFill>
                <a:latin typeface="Arial" charset="0"/>
                <a:ea typeface="ＭＳ Ｐゴシック" pitchFamily="1" charset="-128"/>
              </a:defRPr>
            </a:lvl3pPr>
            <a:lvl4pPr marL="1600200" indent="-228600" eaLnBrk="0" hangingPunct="0">
              <a:defRPr sz="1500">
                <a:solidFill>
                  <a:srgbClr val="313232"/>
                </a:solidFill>
                <a:latin typeface="Arial" charset="0"/>
                <a:ea typeface="ＭＳ Ｐゴシック" pitchFamily="1" charset="-128"/>
              </a:defRPr>
            </a:lvl4pPr>
            <a:lvl5pPr marL="2057400" indent="-228600" eaLnBrk="0" hangingPunct="0">
              <a:defRPr sz="1500">
                <a:solidFill>
                  <a:srgbClr val="313232"/>
                </a:solidFill>
                <a:latin typeface="Arial" charset="0"/>
                <a:ea typeface="ＭＳ Ｐゴシック" pitchFamily="1" charset="-128"/>
              </a:defRPr>
            </a:lvl5pPr>
            <a:lvl6pPr marL="2514600" indent="-228600" eaLnBrk="0" fontAlgn="base" hangingPunct="0">
              <a:spcBef>
                <a:spcPct val="20000"/>
              </a:spcBef>
              <a:spcAft>
                <a:spcPct val="0"/>
              </a:spcAft>
              <a:buClr>
                <a:srgbClr val="0B6D3C"/>
              </a:buClr>
              <a:buFont typeface="Wingdings" pitchFamily="2" charset="2"/>
              <a:buChar char="q"/>
              <a:defRPr sz="1500">
                <a:solidFill>
                  <a:srgbClr val="313232"/>
                </a:solidFill>
                <a:latin typeface="Arial" charset="0"/>
                <a:ea typeface="ＭＳ Ｐゴシック" pitchFamily="1" charset="-128"/>
              </a:defRPr>
            </a:lvl6pPr>
            <a:lvl7pPr marL="2971800" indent="-228600" eaLnBrk="0" fontAlgn="base" hangingPunct="0">
              <a:spcBef>
                <a:spcPct val="20000"/>
              </a:spcBef>
              <a:spcAft>
                <a:spcPct val="0"/>
              </a:spcAft>
              <a:buClr>
                <a:srgbClr val="0B6D3C"/>
              </a:buClr>
              <a:buFont typeface="Wingdings" pitchFamily="2" charset="2"/>
              <a:buChar char="q"/>
              <a:defRPr sz="1500">
                <a:solidFill>
                  <a:srgbClr val="313232"/>
                </a:solidFill>
                <a:latin typeface="Arial" charset="0"/>
                <a:ea typeface="ＭＳ Ｐゴシック" pitchFamily="1" charset="-128"/>
              </a:defRPr>
            </a:lvl7pPr>
            <a:lvl8pPr marL="3429000" indent="-228600" eaLnBrk="0" fontAlgn="base" hangingPunct="0">
              <a:spcBef>
                <a:spcPct val="20000"/>
              </a:spcBef>
              <a:spcAft>
                <a:spcPct val="0"/>
              </a:spcAft>
              <a:buClr>
                <a:srgbClr val="0B6D3C"/>
              </a:buClr>
              <a:buFont typeface="Wingdings" pitchFamily="2" charset="2"/>
              <a:buChar char="q"/>
              <a:defRPr sz="1500">
                <a:solidFill>
                  <a:srgbClr val="313232"/>
                </a:solidFill>
                <a:latin typeface="Arial" charset="0"/>
                <a:ea typeface="ＭＳ Ｐゴシック" pitchFamily="1" charset="-128"/>
              </a:defRPr>
            </a:lvl8pPr>
            <a:lvl9pPr marL="3886200" indent="-228600" eaLnBrk="0" fontAlgn="base" hangingPunct="0">
              <a:spcBef>
                <a:spcPct val="20000"/>
              </a:spcBef>
              <a:spcAft>
                <a:spcPct val="0"/>
              </a:spcAft>
              <a:buClr>
                <a:srgbClr val="0B6D3C"/>
              </a:buClr>
              <a:buFont typeface="Wingdings" pitchFamily="2" charset="2"/>
              <a:buChar char="q"/>
              <a:defRPr sz="1500">
                <a:solidFill>
                  <a:srgbClr val="313232"/>
                </a:solidFill>
                <a:latin typeface="Arial" charset="0"/>
                <a:ea typeface="ＭＳ Ｐゴシック" pitchFamily="1" charset="-128"/>
              </a:defRPr>
            </a:lvl9pPr>
          </a:lstStyle>
          <a:p>
            <a:pPr algn="ctr" fontAlgn="base">
              <a:spcBef>
                <a:spcPct val="50000"/>
              </a:spcBef>
              <a:spcAft>
                <a:spcPct val="0"/>
              </a:spcAft>
            </a:pPr>
            <a:r>
              <a:rPr lang="de-DE" altLang="de-DE" sz="1000" dirty="0" smtClean="0">
                <a:latin typeface="Times New Roman" panose="02020603050405020304" pitchFamily="18" charset="0"/>
                <a:cs typeface="Times New Roman" panose="02020603050405020304" pitchFamily="18" charset="0"/>
              </a:rPr>
              <a:t>Univ. </a:t>
            </a:r>
            <a:r>
              <a:rPr lang="de-DE" altLang="de-DE" sz="1000" dirty="0" err="1" smtClean="0">
                <a:latin typeface="Times New Roman" panose="02020603050405020304" pitchFamily="18" charset="0"/>
                <a:cs typeface="Times New Roman" panose="02020603050405020304" pitchFamily="18" charset="0"/>
              </a:rPr>
              <a:t>Doz</a:t>
            </a:r>
            <a:r>
              <a:rPr lang="de-DE" altLang="de-DE" sz="1000" dirty="0" smtClean="0">
                <a:latin typeface="Times New Roman" panose="02020603050405020304" pitchFamily="18" charset="0"/>
                <a:cs typeface="Times New Roman" panose="02020603050405020304" pitchFamily="18" charset="0"/>
              </a:rPr>
              <a:t>. Dr. Karl Buchgraber</a:t>
            </a:r>
            <a:br>
              <a:rPr lang="de-DE" altLang="de-DE" sz="1000" dirty="0" smtClean="0">
                <a:latin typeface="Times New Roman" panose="02020603050405020304" pitchFamily="18" charset="0"/>
                <a:cs typeface="Times New Roman" panose="02020603050405020304" pitchFamily="18" charset="0"/>
              </a:rPr>
            </a:br>
            <a:r>
              <a:rPr lang="de-DE" altLang="de-DE" sz="1000" dirty="0" smtClean="0">
                <a:latin typeface="Times New Roman" panose="02020603050405020304" pitchFamily="18" charset="0"/>
                <a:cs typeface="Times New Roman" panose="02020603050405020304" pitchFamily="18" charset="0"/>
              </a:rPr>
              <a:t>Institut für Pflanzenbau und Kulturlandschaft</a:t>
            </a:r>
            <a:endParaRPr lang="de-AT" altLang="de-DE" sz="1000" dirty="0">
              <a:latin typeface="Times New Roman" panose="02020603050405020304" pitchFamily="18" charset="0"/>
              <a:cs typeface="Times New Roman" panose="02020603050405020304" pitchFamily="18" charset="0"/>
            </a:endParaRPr>
          </a:p>
        </p:txBody>
      </p:sp>
      <p:pic>
        <p:nvPicPr>
          <p:cNvPr id="2" name="Grafik 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171884" y="6192688"/>
            <a:ext cx="724466" cy="548680"/>
          </a:xfrm>
          <a:prstGeom prst="rect">
            <a:avLst/>
          </a:prstGeom>
        </p:spPr>
      </p:pic>
    </p:spTree>
    <p:extLst>
      <p:ext uri="{BB962C8B-B14F-4D97-AF65-F5344CB8AC3E}">
        <p14:creationId xmlns:p14="http://schemas.microsoft.com/office/powerpoint/2010/main" val="29562533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rtl="0" eaLnBrk="1" fontAlgn="base" hangingPunct="1">
        <a:spcBef>
          <a:spcPct val="0"/>
        </a:spcBef>
        <a:spcAft>
          <a:spcPct val="0"/>
        </a:spcAft>
        <a:defRPr sz="3600" b="1">
          <a:solidFill>
            <a:srgbClr val="313232"/>
          </a:solidFill>
          <a:latin typeface="+mj-lt"/>
          <a:ea typeface="+mj-ea"/>
          <a:cs typeface="+mj-cs"/>
        </a:defRPr>
      </a:lvl1pPr>
      <a:lvl2pPr algn="l" rtl="0" eaLnBrk="1" fontAlgn="base" hangingPunct="1">
        <a:spcBef>
          <a:spcPct val="0"/>
        </a:spcBef>
        <a:spcAft>
          <a:spcPct val="0"/>
        </a:spcAft>
        <a:defRPr sz="3600" b="1">
          <a:solidFill>
            <a:srgbClr val="313232"/>
          </a:solidFill>
          <a:latin typeface="Arial" charset="0"/>
        </a:defRPr>
      </a:lvl2pPr>
      <a:lvl3pPr algn="l" rtl="0" eaLnBrk="1" fontAlgn="base" hangingPunct="1">
        <a:spcBef>
          <a:spcPct val="0"/>
        </a:spcBef>
        <a:spcAft>
          <a:spcPct val="0"/>
        </a:spcAft>
        <a:defRPr sz="3600" b="1">
          <a:solidFill>
            <a:srgbClr val="313232"/>
          </a:solidFill>
          <a:latin typeface="Arial" charset="0"/>
        </a:defRPr>
      </a:lvl3pPr>
      <a:lvl4pPr algn="l" rtl="0" eaLnBrk="1" fontAlgn="base" hangingPunct="1">
        <a:spcBef>
          <a:spcPct val="0"/>
        </a:spcBef>
        <a:spcAft>
          <a:spcPct val="0"/>
        </a:spcAft>
        <a:defRPr sz="3600" b="1">
          <a:solidFill>
            <a:srgbClr val="313232"/>
          </a:solidFill>
          <a:latin typeface="Arial" charset="0"/>
        </a:defRPr>
      </a:lvl4pPr>
      <a:lvl5pPr algn="l" rtl="0" eaLnBrk="1" fontAlgn="base" hangingPunct="1">
        <a:spcBef>
          <a:spcPct val="0"/>
        </a:spcBef>
        <a:spcAft>
          <a:spcPct val="0"/>
        </a:spcAft>
        <a:defRPr sz="3600" b="1">
          <a:solidFill>
            <a:srgbClr val="313232"/>
          </a:solidFill>
          <a:latin typeface="Arial" charset="0"/>
        </a:defRPr>
      </a:lvl5pPr>
      <a:lvl6pPr marL="457200" algn="l" rtl="0" eaLnBrk="1" fontAlgn="base" hangingPunct="1">
        <a:spcBef>
          <a:spcPct val="0"/>
        </a:spcBef>
        <a:spcAft>
          <a:spcPct val="0"/>
        </a:spcAft>
        <a:defRPr sz="3600" b="1">
          <a:solidFill>
            <a:srgbClr val="313232"/>
          </a:solidFill>
          <a:latin typeface="Arial" charset="0"/>
        </a:defRPr>
      </a:lvl6pPr>
      <a:lvl7pPr marL="914400" algn="l" rtl="0" eaLnBrk="1" fontAlgn="base" hangingPunct="1">
        <a:spcBef>
          <a:spcPct val="0"/>
        </a:spcBef>
        <a:spcAft>
          <a:spcPct val="0"/>
        </a:spcAft>
        <a:defRPr sz="3600" b="1">
          <a:solidFill>
            <a:srgbClr val="313232"/>
          </a:solidFill>
          <a:latin typeface="Arial" charset="0"/>
        </a:defRPr>
      </a:lvl7pPr>
      <a:lvl8pPr marL="1371600" algn="l" rtl="0" eaLnBrk="1" fontAlgn="base" hangingPunct="1">
        <a:spcBef>
          <a:spcPct val="0"/>
        </a:spcBef>
        <a:spcAft>
          <a:spcPct val="0"/>
        </a:spcAft>
        <a:defRPr sz="3600" b="1">
          <a:solidFill>
            <a:srgbClr val="313232"/>
          </a:solidFill>
          <a:latin typeface="Arial" charset="0"/>
        </a:defRPr>
      </a:lvl8pPr>
      <a:lvl9pPr marL="1828800" algn="l" rtl="0" eaLnBrk="1" fontAlgn="base" hangingPunct="1">
        <a:spcBef>
          <a:spcPct val="0"/>
        </a:spcBef>
        <a:spcAft>
          <a:spcPct val="0"/>
        </a:spcAft>
        <a:defRPr sz="3600" b="1">
          <a:solidFill>
            <a:srgbClr val="313232"/>
          </a:solidFill>
          <a:latin typeface="Arial" charset="0"/>
        </a:defRPr>
      </a:lvl9pPr>
    </p:titleStyle>
    <p:bodyStyle>
      <a:lvl1pPr marL="342900" indent="-342900" algn="l" rtl="0" eaLnBrk="1" fontAlgn="base" hangingPunct="1">
        <a:spcBef>
          <a:spcPct val="20000"/>
        </a:spcBef>
        <a:spcAft>
          <a:spcPct val="0"/>
        </a:spcAft>
        <a:buChar char="•"/>
        <a:defRPr sz="3200">
          <a:solidFill>
            <a:srgbClr val="313232"/>
          </a:solidFill>
          <a:latin typeface="+mn-lt"/>
          <a:ea typeface="+mn-ea"/>
          <a:cs typeface="+mn-cs"/>
        </a:defRPr>
      </a:lvl1pPr>
      <a:lvl2pPr marL="742950" indent="-285750" algn="l" rtl="0" eaLnBrk="1" fontAlgn="base" hangingPunct="1">
        <a:spcBef>
          <a:spcPct val="20000"/>
        </a:spcBef>
        <a:spcAft>
          <a:spcPct val="0"/>
        </a:spcAft>
        <a:buChar char="–"/>
        <a:defRPr sz="2800">
          <a:solidFill>
            <a:srgbClr val="313232"/>
          </a:solidFill>
          <a:latin typeface="+mn-lt"/>
        </a:defRPr>
      </a:lvl2pPr>
      <a:lvl3pPr marL="1143000" indent="-228600" algn="l" rtl="0" eaLnBrk="1" fontAlgn="base" hangingPunct="1">
        <a:spcBef>
          <a:spcPct val="20000"/>
        </a:spcBef>
        <a:spcAft>
          <a:spcPct val="0"/>
        </a:spcAft>
        <a:buChar char="•"/>
        <a:defRPr sz="2400">
          <a:solidFill>
            <a:srgbClr val="313232"/>
          </a:solidFill>
          <a:latin typeface="+mn-lt"/>
        </a:defRPr>
      </a:lvl3pPr>
      <a:lvl4pPr marL="1600200" indent="-228600" algn="l" rtl="0" eaLnBrk="1" fontAlgn="base" hangingPunct="1">
        <a:spcBef>
          <a:spcPct val="20000"/>
        </a:spcBef>
        <a:spcAft>
          <a:spcPct val="0"/>
        </a:spcAft>
        <a:buChar char="–"/>
        <a:defRPr sz="2000">
          <a:solidFill>
            <a:srgbClr val="313232"/>
          </a:solidFill>
          <a:latin typeface="+mn-lt"/>
        </a:defRPr>
      </a:lvl4pPr>
      <a:lvl5pPr marL="2057400" indent="-228600" algn="l" rtl="0" eaLnBrk="1" fontAlgn="base" hangingPunct="1">
        <a:spcBef>
          <a:spcPct val="20000"/>
        </a:spcBef>
        <a:spcAft>
          <a:spcPct val="0"/>
        </a:spcAft>
        <a:buChar char="»"/>
        <a:defRPr sz="2000">
          <a:solidFill>
            <a:srgbClr val="313232"/>
          </a:solidFill>
          <a:latin typeface="+mn-lt"/>
        </a:defRPr>
      </a:lvl5pPr>
      <a:lvl6pPr marL="2514600" indent="-228600" algn="l" rtl="0" eaLnBrk="1" fontAlgn="base" hangingPunct="1">
        <a:spcBef>
          <a:spcPct val="20000"/>
        </a:spcBef>
        <a:spcAft>
          <a:spcPct val="0"/>
        </a:spcAft>
        <a:buChar char="»"/>
        <a:defRPr sz="2000">
          <a:solidFill>
            <a:srgbClr val="313232"/>
          </a:solidFill>
          <a:latin typeface="+mn-lt"/>
        </a:defRPr>
      </a:lvl6pPr>
      <a:lvl7pPr marL="2971800" indent="-228600" algn="l" rtl="0" eaLnBrk="1" fontAlgn="base" hangingPunct="1">
        <a:spcBef>
          <a:spcPct val="20000"/>
        </a:spcBef>
        <a:spcAft>
          <a:spcPct val="0"/>
        </a:spcAft>
        <a:buChar char="»"/>
        <a:defRPr sz="2000">
          <a:solidFill>
            <a:srgbClr val="313232"/>
          </a:solidFill>
          <a:latin typeface="+mn-lt"/>
        </a:defRPr>
      </a:lvl7pPr>
      <a:lvl8pPr marL="3429000" indent="-228600" algn="l" rtl="0" eaLnBrk="1" fontAlgn="base" hangingPunct="1">
        <a:spcBef>
          <a:spcPct val="20000"/>
        </a:spcBef>
        <a:spcAft>
          <a:spcPct val="0"/>
        </a:spcAft>
        <a:buChar char="»"/>
        <a:defRPr sz="2000">
          <a:solidFill>
            <a:srgbClr val="313232"/>
          </a:solidFill>
          <a:latin typeface="+mn-lt"/>
        </a:defRPr>
      </a:lvl8pPr>
      <a:lvl9pPr marL="3886200" indent="-228600" algn="l" rtl="0" eaLnBrk="1" fontAlgn="base" hangingPunct="1">
        <a:spcBef>
          <a:spcPct val="20000"/>
        </a:spcBef>
        <a:spcAft>
          <a:spcPct val="0"/>
        </a:spcAft>
        <a:buChar char="»"/>
        <a:defRPr sz="2000">
          <a:solidFill>
            <a:srgbClr val="313232"/>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182102" y="1844824"/>
            <a:ext cx="8784976" cy="1938992"/>
          </a:xfrm>
          <a:prstGeom prst="rect">
            <a:avLst/>
          </a:prstGeom>
          <a:blipFill>
            <a:blip r:embed="rId2"/>
            <a:tile tx="0" ty="0" sx="100000" sy="100000" flip="none" algn="tl"/>
          </a:blipFill>
        </p:spPr>
        <p:txBody>
          <a:bodyPr wrap="square">
            <a:spAutoFit/>
          </a:bodyPr>
          <a:lstStyle/>
          <a:p>
            <a:pPr algn="ctr"/>
            <a:r>
              <a:rPr lang="de-DE" sz="6000" b="1" dirty="0" smtClean="0">
                <a:solidFill>
                  <a:schemeClr val="bg2">
                    <a:lumMod val="25000"/>
                  </a:schemeClr>
                </a:solidFill>
              </a:rPr>
              <a:t>Futterkonservierung</a:t>
            </a:r>
          </a:p>
          <a:p>
            <a:pPr algn="ctr"/>
            <a:r>
              <a:rPr lang="de-DE" sz="6000" b="1" dirty="0" smtClean="0">
                <a:solidFill>
                  <a:schemeClr val="bg2">
                    <a:lumMod val="25000"/>
                  </a:schemeClr>
                </a:solidFill>
              </a:rPr>
              <a:t>Silage/Gärheu</a:t>
            </a:r>
            <a:endParaRPr lang="de-AT" sz="6000" dirty="0">
              <a:solidFill>
                <a:schemeClr val="bg2">
                  <a:lumMod val="25000"/>
                </a:schemeClr>
              </a:solidFill>
            </a:endParaRP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8344" y="5970678"/>
            <a:ext cx="1370742" cy="76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23744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179512" y="260648"/>
            <a:ext cx="8640960" cy="400110"/>
          </a:xfrm>
          <a:prstGeom prst="rect">
            <a:avLst/>
          </a:prstGeom>
          <a:blipFill>
            <a:blip r:embed="rId2"/>
            <a:tile tx="0" ty="0" sx="100000" sy="100000" flip="none" algn="tl"/>
          </a:blipFill>
        </p:spPr>
        <p:txBody>
          <a:bodyPr wrap="square">
            <a:spAutoFit/>
          </a:bodyPr>
          <a:lstStyle/>
          <a:p>
            <a:r>
              <a:rPr lang="de-DE" sz="2000" b="1" dirty="0" smtClean="0">
                <a:solidFill>
                  <a:schemeClr val="bg2">
                    <a:lumMod val="25000"/>
                  </a:schemeClr>
                </a:solidFill>
              </a:rPr>
              <a:t>Kreislauf </a:t>
            </a:r>
            <a:r>
              <a:rPr lang="de-DE" sz="2000" b="1" dirty="0">
                <a:solidFill>
                  <a:schemeClr val="bg2">
                    <a:lumMod val="25000"/>
                  </a:schemeClr>
                </a:solidFill>
              </a:rPr>
              <a:t>der Clostridien vom Boden bis ins Nahrungsmittel</a:t>
            </a:r>
            <a:endParaRPr lang="de-AT" sz="2000" dirty="0">
              <a:solidFill>
                <a:schemeClr val="bg2">
                  <a:lumMod val="25000"/>
                </a:schemeClr>
              </a:solidFill>
            </a:endParaRPr>
          </a:p>
        </p:txBody>
      </p:sp>
      <p:pic>
        <p:nvPicPr>
          <p:cNvPr id="706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1052736"/>
            <a:ext cx="7251592" cy="4426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8344" y="5970678"/>
            <a:ext cx="1370742" cy="76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feld 4"/>
          <p:cNvSpPr txBox="1"/>
          <p:nvPr/>
        </p:nvSpPr>
        <p:spPr>
          <a:xfrm>
            <a:off x="249353" y="6464526"/>
            <a:ext cx="5112568" cy="246221"/>
          </a:xfrm>
          <a:prstGeom prst="rect">
            <a:avLst/>
          </a:prstGeom>
          <a:noFill/>
        </p:spPr>
        <p:txBody>
          <a:bodyPr wrap="square" rtlCol="0">
            <a:spAutoFit/>
          </a:bodyPr>
          <a:lstStyle/>
          <a:p>
            <a:r>
              <a:rPr lang="de-AT" sz="1000" dirty="0" smtClean="0"/>
              <a:t>Quelle: Grünlandbuch (BUCHGRABER, 2018)</a:t>
            </a:r>
            <a:endParaRPr lang="de-AT" sz="1000" dirty="0"/>
          </a:p>
        </p:txBody>
      </p:sp>
    </p:spTree>
    <p:extLst>
      <p:ext uri="{BB962C8B-B14F-4D97-AF65-F5344CB8AC3E}">
        <p14:creationId xmlns:p14="http://schemas.microsoft.com/office/powerpoint/2010/main" val="33065460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179512" y="116632"/>
            <a:ext cx="8712968" cy="707886"/>
          </a:xfrm>
          <a:prstGeom prst="rect">
            <a:avLst/>
          </a:prstGeom>
          <a:blipFill>
            <a:blip r:embed="rId2"/>
            <a:tile tx="0" ty="0" sx="100000" sy="100000" flip="none" algn="tl"/>
          </a:blipFill>
        </p:spPr>
        <p:txBody>
          <a:bodyPr wrap="square">
            <a:spAutoFit/>
          </a:bodyPr>
          <a:lstStyle/>
          <a:p>
            <a:r>
              <a:rPr lang="de-DE" sz="2000" b="1" dirty="0" smtClean="0">
                <a:solidFill>
                  <a:schemeClr val="bg2">
                    <a:lumMod val="25000"/>
                  </a:schemeClr>
                </a:solidFill>
              </a:rPr>
              <a:t>Richtwerte </a:t>
            </a:r>
            <a:r>
              <a:rPr lang="de-DE" sz="2000" b="1" dirty="0">
                <a:solidFill>
                  <a:schemeClr val="bg2">
                    <a:lumMod val="25000"/>
                  </a:schemeClr>
                </a:solidFill>
              </a:rPr>
              <a:t>für </a:t>
            </a:r>
            <a:r>
              <a:rPr lang="de-DE" sz="2000" b="1" dirty="0" err="1">
                <a:solidFill>
                  <a:schemeClr val="bg2">
                    <a:lumMod val="25000"/>
                  </a:schemeClr>
                </a:solidFill>
              </a:rPr>
              <a:t>Silagewerte</a:t>
            </a:r>
            <a:r>
              <a:rPr lang="de-DE" sz="2000" b="1" dirty="0">
                <a:solidFill>
                  <a:schemeClr val="bg2">
                    <a:lumMod val="25000"/>
                  </a:schemeClr>
                </a:solidFill>
              </a:rPr>
              <a:t> zur Einschätzung der </a:t>
            </a:r>
            <a:r>
              <a:rPr lang="de-DE" sz="2000" b="1" dirty="0" err="1">
                <a:solidFill>
                  <a:schemeClr val="bg2">
                    <a:lumMod val="25000"/>
                  </a:schemeClr>
                </a:solidFill>
              </a:rPr>
              <a:t>Unter­su­chungs­proben</a:t>
            </a:r>
            <a:r>
              <a:rPr lang="de-DE" sz="2000" b="1" dirty="0">
                <a:solidFill>
                  <a:schemeClr val="bg2">
                    <a:lumMod val="25000"/>
                  </a:schemeClr>
                </a:solidFill>
              </a:rPr>
              <a:t> und der Einlagerungswerte</a:t>
            </a:r>
            <a:endParaRPr lang="de-AT" sz="2000" dirty="0">
              <a:solidFill>
                <a:schemeClr val="bg2">
                  <a:lumMod val="25000"/>
                </a:schemeClr>
              </a:solidFill>
            </a:endParaRPr>
          </a:p>
        </p:txBody>
      </p:sp>
      <p:graphicFrame>
        <p:nvGraphicFramePr>
          <p:cNvPr id="3" name="Tabelle 2"/>
          <p:cNvGraphicFramePr>
            <a:graphicFrameLocks noGrp="1"/>
          </p:cNvGraphicFramePr>
          <p:nvPr>
            <p:extLst>
              <p:ext uri="{D42A27DB-BD31-4B8C-83A1-F6EECF244321}">
                <p14:modId xmlns:p14="http://schemas.microsoft.com/office/powerpoint/2010/main" val="3673217621"/>
              </p:ext>
            </p:extLst>
          </p:nvPr>
        </p:nvGraphicFramePr>
        <p:xfrm>
          <a:off x="1659446" y="1412776"/>
          <a:ext cx="5753100" cy="4761745"/>
        </p:xfrm>
        <a:graphic>
          <a:graphicData uri="http://schemas.openxmlformats.org/drawingml/2006/table">
            <a:tbl>
              <a:tblPr/>
              <a:tblGrid>
                <a:gridCol w="2876550"/>
                <a:gridCol w="2876550"/>
              </a:tblGrid>
              <a:tr h="0">
                <a:tc>
                  <a:txBody>
                    <a:bodyPr/>
                    <a:lstStyle/>
                    <a:p>
                      <a:pPr algn="just">
                        <a:lnSpc>
                          <a:spcPct val="107000"/>
                        </a:lnSpc>
                        <a:spcBef>
                          <a:spcPts val="200"/>
                        </a:spcBef>
                        <a:spcAft>
                          <a:spcPts val="200"/>
                        </a:spcAft>
                        <a:tabLst>
                          <a:tab pos="152400" algn="l"/>
                        </a:tabLst>
                      </a:pPr>
                      <a:r>
                        <a:rPr lang="de-DE" sz="1800" b="1" dirty="0">
                          <a:solidFill>
                            <a:schemeClr val="bg2">
                              <a:lumMod val="90000"/>
                            </a:schemeClr>
                          </a:solidFill>
                          <a:effectLst/>
                          <a:latin typeface="+mn-lt"/>
                          <a:ea typeface="Times New Roman"/>
                          <a:cs typeface="Times New Roman"/>
                        </a:rPr>
                        <a:t>Qualitätsparameter</a:t>
                      </a:r>
                      <a:endParaRPr lang="de-AT" sz="1800" b="1" dirty="0">
                        <a:solidFill>
                          <a:schemeClr val="bg2">
                            <a:lumMod val="90000"/>
                          </a:schemeClr>
                        </a:solidFill>
                        <a:effectLst/>
                        <a:latin typeface="+mn-lt"/>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5000"/>
                      </a:schemeClr>
                    </a:solidFill>
                  </a:tcPr>
                </a:tc>
                <a:tc>
                  <a:txBody>
                    <a:bodyPr/>
                    <a:lstStyle/>
                    <a:p>
                      <a:pPr algn="ctr">
                        <a:lnSpc>
                          <a:spcPct val="107000"/>
                        </a:lnSpc>
                        <a:spcBef>
                          <a:spcPts val="200"/>
                        </a:spcBef>
                        <a:spcAft>
                          <a:spcPts val="200"/>
                        </a:spcAft>
                        <a:tabLst>
                          <a:tab pos="152400" algn="l"/>
                        </a:tabLst>
                      </a:pPr>
                      <a:r>
                        <a:rPr lang="de-DE" sz="1800" b="1" dirty="0">
                          <a:solidFill>
                            <a:schemeClr val="bg2">
                              <a:lumMod val="90000"/>
                            </a:schemeClr>
                          </a:solidFill>
                          <a:effectLst/>
                          <a:latin typeface="+mn-lt"/>
                          <a:ea typeface="Times New Roman"/>
                          <a:cs typeface="Times New Roman"/>
                        </a:rPr>
                        <a:t>Toleranzbereich bei Grassilage</a:t>
                      </a:r>
                      <a:endParaRPr lang="de-AT" sz="1800" b="1" dirty="0">
                        <a:solidFill>
                          <a:schemeClr val="bg2">
                            <a:lumMod val="90000"/>
                          </a:schemeClr>
                        </a:solidFill>
                        <a:effectLst/>
                        <a:latin typeface="+mn-lt"/>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5000"/>
                      </a:schemeClr>
                    </a:solidFill>
                  </a:tcPr>
                </a:tc>
              </a:tr>
              <a:tr h="0">
                <a:tc>
                  <a:txBody>
                    <a:bodyPr/>
                    <a:lstStyle/>
                    <a:p>
                      <a:pPr algn="just">
                        <a:lnSpc>
                          <a:spcPct val="107000"/>
                        </a:lnSpc>
                        <a:spcBef>
                          <a:spcPts val="100"/>
                        </a:spcBef>
                        <a:spcAft>
                          <a:spcPts val="0"/>
                        </a:spcAft>
                        <a:tabLst>
                          <a:tab pos="152400" algn="l"/>
                        </a:tabLst>
                      </a:pPr>
                      <a:r>
                        <a:rPr lang="de-DE" sz="1600" dirty="0">
                          <a:effectLst/>
                          <a:latin typeface="+mn-lt"/>
                          <a:ea typeface="Times New Roman"/>
                          <a:cs typeface="Times New Roman"/>
                        </a:rPr>
                        <a:t>Trockenmassegehalt in %</a:t>
                      </a:r>
                      <a:endParaRPr lang="de-AT" sz="1600" dirty="0">
                        <a:effectLst/>
                        <a:latin typeface="+mn-lt"/>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2">
                        <a:lumMod val="75000"/>
                      </a:schemeClr>
                    </a:solidFill>
                  </a:tcPr>
                </a:tc>
                <a:tc>
                  <a:txBody>
                    <a:bodyPr/>
                    <a:lstStyle/>
                    <a:p>
                      <a:pPr algn="ctr">
                        <a:lnSpc>
                          <a:spcPct val="107000"/>
                        </a:lnSpc>
                        <a:spcBef>
                          <a:spcPts val="100"/>
                        </a:spcBef>
                        <a:spcAft>
                          <a:spcPts val="0"/>
                        </a:spcAft>
                        <a:tabLst>
                          <a:tab pos="152400" algn="l"/>
                        </a:tabLst>
                      </a:pPr>
                      <a:r>
                        <a:rPr lang="de-DE" sz="1600" dirty="0">
                          <a:effectLst/>
                          <a:latin typeface="+mn-lt"/>
                          <a:ea typeface="Times New Roman"/>
                          <a:cs typeface="Times New Roman"/>
                        </a:rPr>
                        <a:t>30 – 40</a:t>
                      </a:r>
                      <a:endParaRPr lang="de-AT" sz="1600" dirty="0">
                        <a:effectLst/>
                        <a:latin typeface="+mn-lt"/>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2">
                        <a:lumMod val="75000"/>
                      </a:schemeClr>
                    </a:solidFill>
                  </a:tcPr>
                </a:tc>
              </a:tr>
              <a:tr h="0">
                <a:tc>
                  <a:txBody>
                    <a:bodyPr/>
                    <a:lstStyle/>
                    <a:p>
                      <a:pPr algn="just">
                        <a:lnSpc>
                          <a:spcPct val="107000"/>
                        </a:lnSpc>
                        <a:spcBef>
                          <a:spcPts val="100"/>
                        </a:spcBef>
                        <a:spcAft>
                          <a:spcPts val="0"/>
                        </a:spcAft>
                        <a:tabLst>
                          <a:tab pos="152400" algn="l"/>
                        </a:tabLst>
                      </a:pPr>
                      <a:r>
                        <a:rPr lang="de-DE" sz="1600" dirty="0">
                          <a:effectLst/>
                          <a:latin typeface="+mn-lt"/>
                          <a:ea typeface="Times New Roman"/>
                          <a:cs typeface="Times New Roman"/>
                        </a:rPr>
                        <a:t>Trockenmassegewicht in kg/m³</a:t>
                      </a:r>
                      <a:endParaRPr lang="de-AT" sz="1600" dirty="0">
                        <a:effectLst/>
                        <a:latin typeface="+mn-lt"/>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lumMod val="90000"/>
                      </a:schemeClr>
                    </a:solidFill>
                  </a:tcPr>
                </a:tc>
                <a:tc>
                  <a:txBody>
                    <a:bodyPr/>
                    <a:lstStyle/>
                    <a:p>
                      <a:pPr algn="ctr">
                        <a:lnSpc>
                          <a:spcPct val="107000"/>
                        </a:lnSpc>
                        <a:spcBef>
                          <a:spcPts val="100"/>
                        </a:spcBef>
                        <a:spcAft>
                          <a:spcPts val="0"/>
                        </a:spcAft>
                        <a:tabLst>
                          <a:tab pos="152400" algn="l"/>
                        </a:tabLst>
                      </a:pPr>
                      <a:r>
                        <a:rPr lang="de-DE" sz="1600" dirty="0">
                          <a:effectLst/>
                          <a:latin typeface="+mn-lt"/>
                          <a:ea typeface="Times New Roman"/>
                          <a:cs typeface="Times New Roman"/>
                        </a:rPr>
                        <a:t>über 180</a:t>
                      </a:r>
                      <a:endParaRPr lang="de-AT" sz="1600" dirty="0">
                        <a:effectLst/>
                        <a:latin typeface="+mn-lt"/>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lumMod val="90000"/>
                      </a:schemeClr>
                    </a:solidFill>
                  </a:tcPr>
                </a:tc>
              </a:tr>
              <a:tr h="0">
                <a:tc>
                  <a:txBody>
                    <a:bodyPr/>
                    <a:lstStyle/>
                    <a:p>
                      <a:pPr>
                        <a:lnSpc>
                          <a:spcPct val="107000"/>
                        </a:lnSpc>
                        <a:spcBef>
                          <a:spcPts val="100"/>
                        </a:spcBef>
                        <a:spcAft>
                          <a:spcPts val="0"/>
                        </a:spcAft>
                        <a:tabLst>
                          <a:tab pos="152400" algn="l"/>
                        </a:tabLst>
                      </a:pPr>
                      <a:r>
                        <a:rPr lang="de-DE" sz="1600" dirty="0">
                          <a:effectLst/>
                          <a:latin typeface="+mn-lt"/>
                          <a:ea typeface="Times New Roman"/>
                          <a:cs typeface="Times New Roman"/>
                        </a:rPr>
                        <a:t>Zellwandbestandteil und Gerüstsubstanzgehalte % i. d. TM</a:t>
                      </a:r>
                      <a:endParaRPr lang="de-AT" sz="1600" dirty="0">
                        <a:effectLst/>
                        <a:latin typeface="+mn-lt"/>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lumMod val="75000"/>
                      </a:schemeClr>
                    </a:solidFill>
                  </a:tcPr>
                </a:tc>
                <a:tc>
                  <a:txBody>
                    <a:bodyPr/>
                    <a:lstStyle/>
                    <a:p>
                      <a:pPr algn="ctr">
                        <a:lnSpc>
                          <a:spcPct val="107000"/>
                        </a:lnSpc>
                        <a:spcBef>
                          <a:spcPts val="100"/>
                        </a:spcBef>
                        <a:spcAft>
                          <a:spcPts val="0"/>
                        </a:spcAft>
                        <a:tabLst>
                          <a:tab pos="152400" algn="l"/>
                        </a:tabLst>
                      </a:pPr>
                      <a:r>
                        <a:rPr lang="de-DE" sz="1600" dirty="0">
                          <a:effectLst/>
                          <a:latin typeface="+mn-lt"/>
                          <a:ea typeface="Times New Roman"/>
                          <a:cs typeface="Times New Roman"/>
                        </a:rPr>
                        <a:t>45 – 50</a:t>
                      </a:r>
                      <a:endParaRPr lang="de-AT" sz="1600" dirty="0">
                        <a:effectLst/>
                        <a:latin typeface="+mn-lt"/>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lumMod val="75000"/>
                      </a:schemeClr>
                    </a:solidFill>
                  </a:tcPr>
                </a:tc>
              </a:tr>
              <a:tr h="0">
                <a:tc>
                  <a:txBody>
                    <a:bodyPr/>
                    <a:lstStyle/>
                    <a:p>
                      <a:pPr algn="just">
                        <a:lnSpc>
                          <a:spcPct val="107000"/>
                        </a:lnSpc>
                        <a:spcBef>
                          <a:spcPts val="100"/>
                        </a:spcBef>
                        <a:spcAft>
                          <a:spcPts val="0"/>
                        </a:spcAft>
                        <a:tabLst>
                          <a:tab pos="152400" algn="l"/>
                        </a:tabLst>
                      </a:pPr>
                      <a:r>
                        <a:rPr lang="de-DE" sz="1600" dirty="0">
                          <a:effectLst/>
                          <a:latin typeface="+mn-lt"/>
                          <a:ea typeface="Times New Roman"/>
                          <a:cs typeface="Times New Roman"/>
                        </a:rPr>
                        <a:t>Rohasche % i. d. TM</a:t>
                      </a:r>
                      <a:endParaRPr lang="de-AT" sz="1600" dirty="0">
                        <a:effectLst/>
                        <a:latin typeface="+mn-lt"/>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lumMod val="90000"/>
                      </a:schemeClr>
                    </a:solidFill>
                  </a:tcPr>
                </a:tc>
                <a:tc>
                  <a:txBody>
                    <a:bodyPr/>
                    <a:lstStyle/>
                    <a:p>
                      <a:pPr algn="ctr">
                        <a:lnSpc>
                          <a:spcPct val="107000"/>
                        </a:lnSpc>
                        <a:spcBef>
                          <a:spcPts val="100"/>
                        </a:spcBef>
                        <a:spcAft>
                          <a:spcPts val="0"/>
                        </a:spcAft>
                        <a:tabLst>
                          <a:tab pos="152400" algn="l"/>
                        </a:tabLst>
                      </a:pPr>
                      <a:r>
                        <a:rPr lang="de-DE" sz="1600" dirty="0">
                          <a:effectLst/>
                          <a:latin typeface="+mn-lt"/>
                          <a:ea typeface="Times New Roman"/>
                          <a:cs typeface="Times New Roman"/>
                        </a:rPr>
                        <a:t>unter 10</a:t>
                      </a:r>
                      <a:endParaRPr lang="de-AT" sz="1600" dirty="0">
                        <a:effectLst/>
                        <a:latin typeface="+mn-lt"/>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lumMod val="90000"/>
                      </a:schemeClr>
                    </a:solidFill>
                  </a:tcPr>
                </a:tc>
              </a:tr>
              <a:tr h="0">
                <a:tc>
                  <a:txBody>
                    <a:bodyPr/>
                    <a:lstStyle/>
                    <a:p>
                      <a:pPr algn="just">
                        <a:lnSpc>
                          <a:spcPct val="107000"/>
                        </a:lnSpc>
                        <a:spcBef>
                          <a:spcPts val="100"/>
                        </a:spcBef>
                        <a:spcAft>
                          <a:spcPts val="0"/>
                        </a:spcAft>
                        <a:tabLst>
                          <a:tab pos="152400" algn="l"/>
                        </a:tabLst>
                      </a:pPr>
                      <a:r>
                        <a:rPr lang="de-DE" sz="1600" dirty="0">
                          <a:effectLst/>
                          <a:latin typeface="+mn-lt"/>
                          <a:ea typeface="Times New Roman"/>
                          <a:cs typeface="Times New Roman"/>
                        </a:rPr>
                        <a:t>Energiegehalt in MJ NEL je kg TM</a:t>
                      </a:r>
                      <a:endParaRPr lang="de-AT" sz="1600" dirty="0">
                        <a:effectLst/>
                        <a:latin typeface="+mn-lt"/>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lumMod val="75000"/>
                      </a:schemeClr>
                    </a:solidFill>
                  </a:tcPr>
                </a:tc>
                <a:tc>
                  <a:txBody>
                    <a:bodyPr/>
                    <a:lstStyle/>
                    <a:p>
                      <a:pPr algn="ctr">
                        <a:lnSpc>
                          <a:spcPct val="107000"/>
                        </a:lnSpc>
                        <a:spcBef>
                          <a:spcPts val="100"/>
                        </a:spcBef>
                        <a:spcAft>
                          <a:spcPts val="0"/>
                        </a:spcAft>
                        <a:tabLst>
                          <a:tab pos="152400" algn="l"/>
                        </a:tabLst>
                      </a:pPr>
                      <a:r>
                        <a:rPr lang="de-DE" sz="1600" dirty="0">
                          <a:effectLst/>
                          <a:latin typeface="+mn-lt"/>
                          <a:ea typeface="Times New Roman"/>
                          <a:cs typeface="Times New Roman"/>
                        </a:rPr>
                        <a:t>über 5,5</a:t>
                      </a:r>
                      <a:endParaRPr lang="de-AT" sz="1600" dirty="0">
                        <a:effectLst/>
                        <a:latin typeface="+mn-lt"/>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lumMod val="75000"/>
                      </a:schemeClr>
                    </a:solidFill>
                  </a:tcPr>
                </a:tc>
              </a:tr>
              <a:tr h="0">
                <a:tc>
                  <a:txBody>
                    <a:bodyPr/>
                    <a:lstStyle/>
                    <a:p>
                      <a:pPr algn="just">
                        <a:lnSpc>
                          <a:spcPct val="107000"/>
                        </a:lnSpc>
                        <a:spcBef>
                          <a:spcPts val="100"/>
                        </a:spcBef>
                        <a:spcAft>
                          <a:spcPts val="0"/>
                        </a:spcAft>
                        <a:tabLst>
                          <a:tab pos="152400" algn="l"/>
                        </a:tabLst>
                      </a:pPr>
                      <a:r>
                        <a:rPr lang="de-DE" sz="1600" dirty="0">
                          <a:effectLst/>
                          <a:latin typeface="+mn-lt"/>
                          <a:ea typeface="Times New Roman"/>
                          <a:cs typeface="Times New Roman"/>
                        </a:rPr>
                        <a:t>Verdaulichkeit in VQ (OS) %</a:t>
                      </a:r>
                      <a:endParaRPr lang="de-AT" sz="1600" dirty="0">
                        <a:effectLst/>
                        <a:latin typeface="+mn-lt"/>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lumMod val="90000"/>
                      </a:schemeClr>
                    </a:solidFill>
                  </a:tcPr>
                </a:tc>
                <a:tc>
                  <a:txBody>
                    <a:bodyPr/>
                    <a:lstStyle/>
                    <a:p>
                      <a:pPr algn="ctr">
                        <a:lnSpc>
                          <a:spcPct val="107000"/>
                        </a:lnSpc>
                        <a:spcBef>
                          <a:spcPts val="100"/>
                        </a:spcBef>
                        <a:spcAft>
                          <a:spcPts val="0"/>
                        </a:spcAft>
                        <a:tabLst>
                          <a:tab pos="152400" algn="l"/>
                        </a:tabLst>
                      </a:pPr>
                      <a:r>
                        <a:rPr lang="de-DE" sz="1600" dirty="0">
                          <a:effectLst/>
                          <a:latin typeface="+mn-lt"/>
                          <a:ea typeface="Times New Roman"/>
                          <a:cs typeface="Times New Roman"/>
                        </a:rPr>
                        <a:t>über 68</a:t>
                      </a:r>
                      <a:endParaRPr lang="de-AT" sz="1600" dirty="0">
                        <a:effectLst/>
                        <a:latin typeface="+mn-lt"/>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lumMod val="90000"/>
                      </a:schemeClr>
                    </a:solidFill>
                  </a:tcPr>
                </a:tc>
              </a:tr>
              <a:tr h="0">
                <a:tc>
                  <a:txBody>
                    <a:bodyPr/>
                    <a:lstStyle/>
                    <a:p>
                      <a:pPr algn="just">
                        <a:lnSpc>
                          <a:spcPct val="107000"/>
                        </a:lnSpc>
                        <a:spcBef>
                          <a:spcPts val="100"/>
                        </a:spcBef>
                        <a:spcAft>
                          <a:spcPts val="0"/>
                        </a:spcAft>
                        <a:tabLst>
                          <a:tab pos="152400" algn="l"/>
                        </a:tabLst>
                      </a:pPr>
                      <a:r>
                        <a:rPr lang="de-DE" sz="1600" dirty="0">
                          <a:effectLst/>
                          <a:latin typeface="+mn-lt"/>
                          <a:ea typeface="Times New Roman"/>
                          <a:cs typeface="Times New Roman"/>
                        </a:rPr>
                        <a:t>pH-Wert</a:t>
                      </a:r>
                      <a:endParaRPr lang="de-AT" sz="1600" dirty="0">
                        <a:effectLst/>
                        <a:latin typeface="+mn-lt"/>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lumMod val="75000"/>
                      </a:schemeClr>
                    </a:solidFill>
                  </a:tcPr>
                </a:tc>
                <a:tc>
                  <a:txBody>
                    <a:bodyPr/>
                    <a:lstStyle/>
                    <a:p>
                      <a:pPr algn="ctr">
                        <a:lnSpc>
                          <a:spcPct val="107000"/>
                        </a:lnSpc>
                        <a:spcBef>
                          <a:spcPts val="100"/>
                        </a:spcBef>
                        <a:spcAft>
                          <a:spcPts val="0"/>
                        </a:spcAft>
                        <a:tabLst>
                          <a:tab pos="152400" algn="l"/>
                        </a:tabLst>
                      </a:pPr>
                      <a:r>
                        <a:rPr lang="de-DE" sz="1600" dirty="0">
                          <a:effectLst/>
                          <a:latin typeface="+mn-lt"/>
                          <a:ea typeface="Times New Roman"/>
                          <a:cs typeface="Times New Roman"/>
                        </a:rPr>
                        <a:t>3,5 – 5,5</a:t>
                      </a:r>
                      <a:endParaRPr lang="de-AT" sz="1600" dirty="0">
                        <a:effectLst/>
                        <a:latin typeface="+mn-lt"/>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lumMod val="75000"/>
                      </a:schemeClr>
                    </a:solidFill>
                  </a:tcPr>
                </a:tc>
              </a:tr>
              <a:tr h="0">
                <a:tc>
                  <a:txBody>
                    <a:bodyPr/>
                    <a:lstStyle/>
                    <a:p>
                      <a:pPr algn="just">
                        <a:lnSpc>
                          <a:spcPct val="107000"/>
                        </a:lnSpc>
                        <a:spcBef>
                          <a:spcPts val="100"/>
                        </a:spcBef>
                        <a:spcAft>
                          <a:spcPts val="0"/>
                        </a:spcAft>
                        <a:tabLst>
                          <a:tab pos="152400" algn="l"/>
                        </a:tabLst>
                      </a:pPr>
                      <a:r>
                        <a:rPr lang="de-DE" sz="1600" dirty="0">
                          <a:effectLst/>
                          <a:latin typeface="+mn-lt"/>
                          <a:ea typeface="Times New Roman"/>
                          <a:cs typeface="Times New Roman"/>
                        </a:rPr>
                        <a:t>Milchsäuregehalt % i. d. TM</a:t>
                      </a:r>
                      <a:endParaRPr lang="de-AT" sz="1600" dirty="0">
                        <a:effectLst/>
                        <a:latin typeface="+mn-lt"/>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lumMod val="90000"/>
                      </a:schemeClr>
                    </a:solidFill>
                  </a:tcPr>
                </a:tc>
                <a:tc>
                  <a:txBody>
                    <a:bodyPr/>
                    <a:lstStyle/>
                    <a:p>
                      <a:pPr algn="ctr">
                        <a:lnSpc>
                          <a:spcPct val="107000"/>
                        </a:lnSpc>
                        <a:spcBef>
                          <a:spcPts val="100"/>
                        </a:spcBef>
                        <a:spcAft>
                          <a:spcPts val="0"/>
                        </a:spcAft>
                        <a:tabLst>
                          <a:tab pos="152400" algn="l"/>
                        </a:tabLst>
                      </a:pPr>
                      <a:r>
                        <a:rPr lang="de-DE" sz="1600" dirty="0">
                          <a:effectLst/>
                          <a:latin typeface="+mn-lt"/>
                          <a:ea typeface="Times New Roman"/>
                          <a:cs typeface="Times New Roman"/>
                        </a:rPr>
                        <a:t>2 – 6</a:t>
                      </a:r>
                      <a:endParaRPr lang="de-AT" sz="1600" dirty="0">
                        <a:effectLst/>
                        <a:latin typeface="+mn-lt"/>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lumMod val="90000"/>
                      </a:schemeClr>
                    </a:solidFill>
                  </a:tcPr>
                </a:tc>
              </a:tr>
              <a:tr h="0">
                <a:tc>
                  <a:txBody>
                    <a:bodyPr/>
                    <a:lstStyle/>
                    <a:p>
                      <a:pPr algn="just">
                        <a:lnSpc>
                          <a:spcPct val="107000"/>
                        </a:lnSpc>
                        <a:spcBef>
                          <a:spcPts val="100"/>
                        </a:spcBef>
                        <a:spcAft>
                          <a:spcPts val="0"/>
                        </a:spcAft>
                        <a:tabLst>
                          <a:tab pos="152400" algn="l"/>
                        </a:tabLst>
                      </a:pPr>
                      <a:r>
                        <a:rPr lang="de-DE" sz="1600" dirty="0">
                          <a:effectLst/>
                          <a:latin typeface="+mn-lt"/>
                          <a:ea typeface="Times New Roman"/>
                          <a:cs typeface="Times New Roman"/>
                        </a:rPr>
                        <a:t>Essigsäuregehalt % i. d. TM</a:t>
                      </a:r>
                      <a:endParaRPr lang="de-AT" sz="1600" dirty="0">
                        <a:effectLst/>
                        <a:latin typeface="+mn-lt"/>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lumMod val="75000"/>
                      </a:schemeClr>
                    </a:solidFill>
                  </a:tcPr>
                </a:tc>
                <a:tc>
                  <a:txBody>
                    <a:bodyPr/>
                    <a:lstStyle/>
                    <a:p>
                      <a:pPr algn="ctr">
                        <a:lnSpc>
                          <a:spcPct val="107000"/>
                        </a:lnSpc>
                        <a:spcBef>
                          <a:spcPts val="100"/>
                        </a:spcBef>
                        <a:spcAft>
                          <a:spcPts val="0"/>
                        </a:spcAft>
                        <a:tabLst>
                          <a:tab pos="152400" algn="l"/>
                        </a:tabLst>
                      </a:pPr>
                      <a:r>
                        <a:rPr lang="de-DE" sz="1600" dirty="0">
                          <a:effectLst/>
                          <a:latin typeface="+mn-lt"/>
                          <a:ea typeface="Times New Roman"/>
                          <a:cs typeface="Times New Roman"/>
                        </a:rPr>
                        <a:t>bis 3</a:t>
                      </a:r>
                      <a:endParaRPr lang="de-AT" sz="1600" dirty="0">
                        <a:effectLst/>
                        <a:latin typeface="+mn-lt"/>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lumMod val="75000"/>
                      </a:schemeClr>
                    </a:solidFill>
                  </a:tcPr>
                </a:tc>
              </a:tr>
              <a:tr h="0">
                <a:tc>
                  <a:txBody>
                    <a:bodyPr/>
                    <a:lstStyle/>
                    <a:p>
                      <a:pPr algn="just">
                        <a:lnSpc>
                          <a:spcPct val="107000"/>
                        </a:lnSpc>
                        <a:spcBef>
                          <a:spcPts val="100"/>
                        </a:spcBef>
                        <a:spcAft>
                          <a:spcPts val="0"/>
                        </a:spcAft>
                        <a:tabLst>
                          <a:tab pos="152400" algn="l"/>
                        </a:tabLst>
                      </a:pPr>
                      <a:r>
                        <a:rPr lang="de-DE" sz="1600" dirty="0">
                          <a:effectLst/>
                          <a:latin typeface="+mn-lt"/>
                          <a:ea typeface="Times New Roman"/>
                          <a:cs typeface="Times New Roman"/>
                        </a:rPr>
                        <a:t>Buttersäuregehalt % i. d. TM</a:t>
                      </a:r>
                      <a:endParaRPr lang="de-AT" sz="1600" dirty="0">
                        <a:effectLst/>
                        <a:latin typeface="+mn-lt"/>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lumMod val="90000"/>
                      </a:schemeClr>
                    </a:solidFill>
                  </a:tcPr>
                </a:tc>
                <a:tc>
                  <a:txBody>
                    <a:bodyPr/>
                    <a:lstStyle/>
                    <a:p>
                      <a:pPr algn="ctr">
                        <a:lnSpc>
                          <a:spcPct val="107000"/>
                        </a:lnSpc>
                        <a:spcBef>
                          <a:spcPts val="100"/>
                        </a:spcBef>
                        <a:spcAft>
                          <a:spcPts val="0"/>
                        </a:spcAft>
                        <a:tabLst>
                          <a:tab pos="152400" algn="l"/>
                        </a:tabLst>
                      </a:pPr>
                      <a:r>
                        <a:rPr lang="de-DE" sz="1600" dirty="0">
                          <a:effectLst/>
                          <a:latin typeface="+mn-lt"/>
                          <a:ea typeface="Times New Roman"/>
                          <a:cs typeface="Times New Roman"/>
                        </a:rPr>
                        <a:t>bis 0,3</a:t>
                      </a:r>
                      <a:endParaRPr lang="de-AT" sz="1600" dirty="0">
                        <a:effectLst/>
                        <a:latin typeface="+mn-lt"/>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lumMod val="90000"/>
                      </a:schemeClr>
                    </a:solidFill>
                  </a:tcPr>
                </a:tc>
              </a:tr>
              <a:tr h="0">
                <a:tc>
                  <a:txBody>
                    <a:bodyPr/>
                    <a:lstStyle/>
                    <a:p>
                      <a:pPr algn="just">
                        <a:lnSpc>
                          <a:spcPct val="107000"/>
                        </a:lnSpc>
                        <a:spcBef>
                          <a:spcPts val="100"/>
                        </a:spcBef>
                        <a:spcAft>
                          <a:spcPts val="0"/>
                        </a:spcAft>
                        <a:tabLst>
                          <a:tab pos="152400" algn="l"/>
                        </a:tabLst>
                      </a:pPr>
                      <a:r>
                        <a:rPr lang="de-DE" sz="1600" dirty="0">
                          <a:effectLst/>
                          <a:latin typeface="+mn-lt"/>
                          <a:ea typeface="Times New Roman"/>
                          <a:cs typeface="Times New Roman"/>
                        </a:rPr>
                        <a:t>NH</a:t>
                      </a:r>
                      <a:r>
                        <a:rPr lang="de-DE" sz="1600" baseline="-25000" dirty="0">
                          <a:effectLst/>
                          <a:latin typeface="+mn-lt"/>
                          <a:ea typeface="Times New Roman"/>
                          <a:cs typeface="Times New Roman"/>
                        </a:rPr>
                        <a:t>4</a:t>
                      </a:r>
                      <a:r>
                        <a:rPr lang="de-DE" sz="1600" dirty="0">
                          <a:effectLst/>
                          <a:latin typeface="+mn-lt"/>
                          <a:ea typeface="Times New Roman"/>
                          <a:cs typeface="Times New Roman"/>
                        </a:rPr>
                        <a:t>-N zu Gesamt-N in %</a:t>
                      </a:r>
                      <a:endParaRPr lang="de-AT" sz="1600" dirty="0">
                        <a:effectLst/>
                        <a:latin typeface="+mn-lt"/>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lumMod val="75000"/>
                      </a:schemeClr>
                    </a:solidFill>
                  </a:tcPr>
                </a:tc>
                <a:tc>
                  <a:txBody>
                    <a:bodyPr/>
                    <a:lstStyle/>
                    <a:p>
                      <a:pPr algn="ctr">
                        <a:lnSpc>
                          <a:spcPct val="107000"/>
                        </a:lnSpc>
                        <a:spcBef>
                          <a:spcPts val="100"/>
                        </a:spcBef>
                        <a:spcAft>
                          <a:spcPts val="0"/>
                        </a:spcAft>
                        <a:tabLst>
                          <a:tab pos="152400" algn="l"/>
                        </a:tabLst>
                      </a:pPr>
                      <a:r>
                        <a:rPr lang="de-DE" sz="1600" dirty="0">
                          <a:effectLst/>
                          <a:latin typeface="+mn-lt"/>
                          <a:ea typeface="Times New Roman"/>
                          <a:cs typeface="Times New Roman"/>
                        </a:rPr>
                        <a:t>10</a:t>
                      </a:r>
                      <a:endParaRPr lang="de-AT" sz="1600" dirty="0">
                        <a:effectLst/>
                        <a:latin typeface="+mn-lt"/>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lumMod val="75000"/>
                      </a:schemeClr>
                    </a:solidFill>
                  </a:tcPr>
                </a:tc>
              </a:tr>
              <a:tr h="0">
                <a:tc>
                  <a:txBody>
                    <a:bodyPr/>
                    <a:lstStyle/>
                    <a:p>
                      <a:pPr algn="just">
                        <a:lnSpc>
                          <a:spcPct val="107000"/>
                        </a:lnSpc>
                        <a:spcBef>
                          <a:spcPts val="100"/>
                        </a:spcBef>
                        <a:spcAft>
                          <a:spcPts val="0"/>
                        </a:spcAft>
                        <a:tabLst>
                          <a:tab pos="152400" algn="l"/>
                        </a:tabLst>
                      </a:pPr>
                      <a:r>
                        <a:rPr lang="de-DE" sz="1600" dirty="0" smtClean="0">
                          <a:effectLst/>
                          <a:latin typeface="+mn-lt"/>
                          <a:ea typeface="Times New Roman"/>
                          <a:cs typeface="Times New Roman"/>
                        </a:rPr>
                        <a:t>Milchsäurebakterien/g </a:t>
                      </a:r>
                      <a:r>
                        <a:rPr lang="de-DE" sz="1600" dirty="0">
                          <a:effectLst/>
                          <a:latin typeface="+mn-lt"/>
                          <a:ea typeface="Times New Roman"/>
                          <a:cs typeface="Times New Roman"/>
                        </a:rPr>
                        <a:t>Futter</a:t>
                      </a:r>
                      <a:endParaRPr lang="de-AT" sz="1600" dirty="0">
                        <a:effectLst/>
                        <a:latin typeface="+mn-lt"/>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lumMod val="90000"/>
                      </a:schemeClr>
                    </a:solidFill>
                  </a:tcPr>
                </a:tc>
                <a:tc>
                  <a:txBody>
                    <a:bodyPr/>
                    <a:lstStyle/>
                    <a:p>
                      <a:pPr algn="ctr">
                        <a:lnSpc>
                          <a:spcPct val="107000"/>
                        </a:lnSpc>
                        <a:spcBef>
                          <a:spcPts val="100"/>
                        </a:spcBef>
                        <a:spcAft>
                          <a:spcPts val="0"/>
                        </a:spcAft>
                        <a:tabLst>
                          <a:tab pos="152400" algn="l"/>
                        </a:tabLst>
                      </a:pPr>
                      <a:r>
                        <a:rPr lang="de-DE" sz="1600" dirty="0">
                          <a:effectLst/>
                          <a:latin typeface="+mn-lt"/>
                          <a:ea typeface="Times New Roman"/>
                          <a:cs typeface="Times New Roman"/>
                        </a:rPr>
                        <a:t>über 1.000.000</a:t>
                      </a:r>
                      <a:endParaRPr lang="de-AT" sz="1600" dirty="0">
                        <a:effectLst/>
                        <a:latin typeface="+mn-lt"/>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lumMod val="90000"/>
                      </a:schemeClr>
                    </a:solidFill>
                  </a:tcPr>
                </a:tc>
              </a:tr>
              <a:tr h="0">
                <a:tc>
                  <a:txBody>
                    <a:bodyPr/>
                    <a:lstStyle/>
                    <a:p>
                      <a:pPr algn="just">
                        <a:lnSpc>
                          <a:spcPct val="107000"/>
                        </a:lnSpc>
                        <a:spcBef>
                          <a:spcPts val="100"/>
                        </a:spcBef>
                        <a:spcAft>
                          <a:spcPts val="0"/>
                        </a:spcAft>
                        <a:tabLst>
                          <a:tab pos="152400" algn="l"/>
                        </a:tabLst>
                      </a:pPr>
                      <a:r>
                        <a:rPr lang="de-DE" sz="1600" dirty="0" smtClean="0">
                          <a:effectLst/>
                          <a:latin typeface="+mn-lt"/>
                          <a:ea typeface="Times New Roman"/>
                          <a:cs typeface="Times New Roman"/>
                        </a:rPr>
                        <a:t>Schimmelpilze/g </a:t>
                      </a:r>
                      <a:r>
                        <a:rPr lang="de-DE" sz="1600" dirty="0">
                          <a:effectLst/>
                          <a:latin typeface="+mn-lt"/>
                          <a:ea typeface="Times New Roman"/>
                          <a:cs typeface="Times New Roman"/>
                        </a:rPr>
                        <a:t>Futter</a:t>
                      </a:r>
                      <a:endParaRPr lang="de-AT" sz="1600" dirty="0">
                        <a:effectLst/>
                        <a:latin typeface="+mn-lt"/>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lumMod val="75000"/>
                      </a:schemeClr>
                    </a:solidFill>
                  </a:tcPr>
                </a:tc>
                <a:tc>
                  <a:txBody>
                    <a:bodyPr/>
                    <a:lstStyle/>
                    <a:p>
                      <a:pPr algn="ctr">
                        <a:lnSpc>
                          <a:spcPct val="107000"/>
                        </a:lnSpc>
                        <a:spcBef>
                          <a:spcPts val="100"/>
                        </a:spcBef>
                        <a:spcAft>
                          <a:spcPts val="0"/>
                        </a:spcAft>
                        <a:tabLst>
                          <a:tab pos="152400" algn="l"/>
                        </a:tabLst>
                      </a:pPr>
                      <a:r>
                        <a:rPr lang="de-DE" sz="1600" dirty="0">
                          <a:effectLst/>
                          <a:latin typeface="+mn-lt"/>
                          <a:ea typeface="Times New Roman"/>
                          <a:cs typeface="Times New Roman"/>
                        </a:rPr>
                        <a:t>unter 10.000</a:t>
                      </a:r>
                      <a:endParaRPr lang="de-AT" sz="1600" dirty="0">
                        <a:effectLst/>
                        <a:latin typeface="+mn-lt"/>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lumMod val="75000"/>
                      </a:schemeClr>
                    </a:solidFill>
                  </a:tcPr>
                </a:tc>
              </a:tr>
              <a:tr h="0">
                <a:tc>
                  <a:txBody>
                    <a:bodyPr/>
                    <a:lstStyle/>
                    <a:p>
                      <a:pPr algn="just">
                        <a:lnSpc>
                          <a:spcPct val="107000"/>
                        </a:lnSpc>
                        <a:spcBef>
                          <a:spcPts val="100"/>
                        </a:spcBef>
                        <a:spcAft>
                          <a:spcPts val="0"/>
                        </a:spcAft>
                        <a:tabLst>
                          <a:tab pos="152400" algn="l"/>
                        </a:tabLst>
                      </a:pPr>
                      <a:r>
                        <a:rPr lang="de-DE" sz="1600" dirty="0" smtClean="0">
                          <a:effectLst/>
                          <a:latin typeface="+mn-lt"/>
                          <a:ea typeface="Times New Roman"/>
                          <a:cs typeface="Times New Roman"/>
                        </a:rPr>
                        <a:t>Hefepilze/g </a:t>
                      </a:r>
                      <a:r>
                        <a:rPr lang="de-DE" sz="1600" dirty="0">
                          <a:effectLst/>
                          <a:latin typeface="+mn-lt"/>
                          <a:ea typeface="Times New Roman"/>
                          <a:cs typeface="Times New Roman"/>
                        </a:rPr>
                        <a:t>Futter</a:t>
                      </a:r>
                      <a:endParaRPr lang="de-AT" sz="1600" dirty="0">
                        <a:effectLst/>
                        <a:latin typeface="+mn-lt"/>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lumMod val="90000"/>
                      </a:schemeClr>
                    </a:solidFill>
                  </a:tcPr>
                </a:tc>
                <a:tc>
                  <a:txBody>
                    <a:bodyPr/>
                    <a:lstStyle/>
                    <a:p>
                      <a:pPr algn="ctr">
                        <a:lnSpc>
                          <a:spcPct val="107000"/>
                        </a:lnSpc>
                        <a:spcBef>
                          <a:spcPts val="100"/>
                        </a:spcBef>
                        <a:spcAft>
                          <a:spcPts val="0"/>
                        </a:spcAft>
                        <a:tabLst>
                          <a:tab pos="152400" algn="l"/>
                        </a:tabLst>
                      </a:pPr>
                      <a:r>
                        <a:rPr lang="de-DE" sz="1600" dirty="0">
                          <a:effectLst/>
                          <a:latin typeface="+mn-lt"/>
                          <a:ea typeface="Times New Roman"/>
                          <a:cs typeface="Times New Roman"/>
                        </a:rPr>
                        <a:t>unter 100.000</a:t>
                      </a:r>
                      <a:endParaRPr lang="de-AT" sz="1600" dirty="0">
                        <a:effectLst/>
                        <a:latin typeface="+mn-lt"/>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lumMod val="90000"/>
                      </a:schemeClr>
                    </a:solidFill>
                  </a:tcPr>
                </a:tc>
              </a:tr>
              <a:tr h="0">
                <a:tc>
                  <a:txBody>
                    <a:bodyPr/>
                    <a:lstStyle/>
                    <a:p>
                      <a:pPr algn="just">
                        <a:lnSpc>
                          <a:spcPct val="107000"/>
                        </a:lnSpc>
                        <a:spcBef>
                          <a:spcPts val="100"/>
                        </a:spcBef>
                        <a:spcAft>
                          <a:spcPts val="0"/>
                        </a:spcAft>
                        <a:tabLst>
                          <a:tab pos="152400" algn="l"/>
                        </a:tabLst>
                      </a:pPr>
                      <a:r>
                        <a:rPr lang="de-DE" sz="1600" smtClean="0">
                          <a:effectLst/>
                          <a:latin typeface="+mn-lt"/>
                          <a:ea typeface="Times New Roman"/>
                          <a:cs typeface="Times New Roman"/>
                        </a:rPr>
                        <a:t>Clostridien/g </a:t>
                      </a:r>
                      <a:r>
                        <a:rPr lang="de-DE" sz="1600" dirty="0">
                          <a:effectLst/>
                          <a:latin typeface="+mn-lt"/>
                          <a:ea typeface="Times New Roman"/>
                          <a:cs typeface="Times New Roman"/>
                        </a:rPr>
                        <a:t>Futter</a:t>
                      </a:r>
                      <a:endParaRPr lang="de-AT" sz="1600" dirty="0">
                        <a:effectLst/>
                        <a:latin typeface="+mn-lt"/>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a:lnSpc>
                          <a:spcPct val="107000"/>
                        </a:lnSpc>
                        <a:spcBef>
                          <a:spcPts val="100"/>
                        </a:spcBef>
                        <a:spcAft>
                          <a:spcPts val="0"/>
                        </a:spcAft>
                        <a:tabLst>
                          <a:tab pos="152400" algn="l"/>
                        </a:tabLst>
                      </a:pPr>
                      <a:r>
                        <a:rPr lang="de-DE" sz="1600" dirty="0">
                          <a:effectLst/>
                          <a:latin typeface="+mn-lt"/>
                          <a:ea typeface="Times New Roman"/>
                          <a:cs typeface="Times New Roman"/>
                        </a:rPr>
                        <a:t>unter 10.000</a:t>
                      </a:r>
                      <a:endParaRPr lang="de-AT" sz="1600" dirty="0">
                        <a:effectLst/>
                        <a:latin typeface="+mn-lt"/>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2">
                        <a:lumMod val="75000"/>
                      </a:schemeClr>
                    </a:solidFill>
                  </a:tcPr>
                </a:tc>
              </a:tr>
            </a:tbl>
          </a:graphicData>
        </a:graphic>
      </p:graphicFrame>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8344" y="5970678"/>
            <a:ext cx="1370742" cy="76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feld 4"/>
          <p:cNvSpPr txBox="1"/>
          <p:nvPr/>
        </p:nvSpPr>
        <p:spPr>
          <a:xfrm>
            <a:off x="249353" y="6464526"/>
            <a:ext cx="5112568" cy="246221"/>
          </a:xfrm>
          <a:prstGeom prst="rect">
            <a:avLst/>
          </a:prstGeom>
          <a:noFill/>
        </p:spPr>
        <p:txBody>
          <a:bodyPr wrap="square" rtlCol="0">
            <a:spAutoFit/>
          </a:bodyPr>
          <a:lstStyle/>
          <a:p>
            <a:r>
              <a:rPr lang="de-AT" sz="1000" dirty="0" smtClean="0"/>
              <a:t>Quelle: Grünlandbuch (BUCHGRABER, 2018)</a:t>
            </a:r>
            <a:endParaRPr lang="de-AT" sz="1000" dirty="0"/>
          </a:p>
        </p:txBody>
      </p:sp>
    </p:spTree>
    <p:extLst>
      <p:ext uri="{BB962C8B-B14F-4D97-AF65-F5344CB8AC3E}">
        <p14:creationId xmlns:p14="http://schemas.microsoft.com/office/powerpoint/2010/main" val="16655727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179512" y="188640"/>
            <a:ext cx="8568952" cy="400110"/>
          </a:xfrm>
          <a:prstGeom prst="rect">
            <a:avLst/>
          </a:prstGeom>
          <a:blipFill>
            <a:blip r:embed="rId2"/>
            <a:tile tx="0" ty="0" sx="100000" sy="100000" flip="none" algn="tl"/>
          </a:blipFill>
        </p:spPr>
        <p:txBody>
          <a:bodyPr wrap="square">
            <a:spAutoFit/>
          </a:bodyPr>
          <a:lstStyle/>
          <a:p>
            <a:r>
              <a:rPr lang="de-DE" sz="2000" b="1" dirty="0" smtClean="0">
                <a:solidFill>
                  <a:schemeClr val="bg2">
                    <a:lumMod val="25000"/>
                  </a:schemeClr>
                </a:solidFill>
              </a:rPr>
              <a:t>Ernteverfahren</a:t>
            </a:r>
            <a:r>
              <a:rPr lang="de-DE" sz="2000" b="1" dirty="0">
                <a:solidFill>
                  <a:schemeClr val="bg2">
                    <a:lumMod val="25000"/>
                  </a:schemeClr>
                </a:solidFill>
              </a:rPr>
              <a:t>, Anlieferleistung und Walzgewicht </a:t>
            </a:r>
            <a:r>
              <a:rPr lang="de-DE" sz="1200" b="1" dirty="0">
                <a:solidFill>
                  <a:schemeClr val="bg2">
                    <a:lumMod val="25000"/>
                  </a:schemeClr>
                </a:solidFill>
              </a:rPr>
              <a:t>(PÖLLINGER, 2003)</a:t>
            </a:r>
            <a:endParaRPr lang="de-AT" sz="1200" dirty="0">
              <a:solidFill>
                <a:schemeClr val="bg2">
                  <a:lumMod val="25000"/>
                </a:schemeClr>
              </a:solidFill>
            </a:endParaRPr>
          </a:p>
        </p:txBody>
      </p:sp>
      <p:graphicFrame>
        <p:nvGraphicFramePr>
          <p:cNvPr id="4" name="Tabelle 3"/>
          <p:cNvGraphicFramePr>
            <a:graphicFrameLocks noGrp="1"/>
          </p:cNvGraphicFramePr>
          <p:nvPr>
            <p:extLst>
              <p:ext uri="{D42A27DB-BD31-4B8C-83A1-F6EECF244321}">
                <p14:modId xmlns:p14="http://schemas.microsoft.com/office/powerpoint/2010/main" val="4053057615"/>
              </p:ext>
            </p:extLst>
          </p:nvPr>
        </p:nvGraphicFramePr>
        <p:xfrm>
          <a:off x="1403648" y="1700808"/>
          <a:ext cx="6264696" cy="1881665"/>
        </p:xfrm>
        <a:graphic>
          <a:graphicData uri="http://schemas.openxmlformats.org/drawingml/2006/table">
            <a:tbl>
              <a:tblPr/>
              <a:tblGrid>
                <a:gridCol w="2736304"/>
                <a:gridCol w="1656184"/>
                <a:gridCol w="1872208"/>
              </a:tblGrid>
              <a:tr h="609379">
                <a:tc>
                  <a:txBody>
                    <a:bodyPr/>
                    <a:lstStyle/>
                    <a:p>
                      <a:pPr algn="ctr">
                        <a:lnSpc>
                          <a:spcPct val="107000"/>
                        </a:lnSpc>
                        <a:spcBef>
                          <a:spcPts val="600"/>
                        </a:spcBef>
                        <a:spcAft>
                          <a:spcPts val="0"/>
                        </a:spcAft>
                      </a:pPr>
                      <a:r>
                        <a:rPr lang="de-DE" sz="1600" b="1" dirty="0">
                          <a:solidFill>
                            <a:schemeClr val="bg2">
                              <a:lumMod val="90000"/>
                            </a:schemeClr>
                          </a:solidFill>
                          <a:effectLst/>
                          <a:latin typeface="+mn-lt"/>
                          <a:ea typeface="Times New Roman"/>
                          <a:cs typeface="Times New Roman"/>
                        </a:rPr>
                        <a:t>Ernteverfahren*</a:t>
                      </a:r>
                      <a:endParaRPr lang="de-AT" sz="1600" b="1" dirty="0">
                        <a:solidFill>
                          <a:schemeClr val="bg2">
                            <a:lumMod val="90000"/>
                          </a:schemeClr>
                        </a:solidFill>
                        <a:effectLst/>
                        <a:latin typeface="+mn-lt"/>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5000"/>
                      </a:schemeClr>
                    </a:solidFill>
                  </a:tcPr>
                </a:tc>
                <a:tc>
                  <a:txBody>
                    <a:bodyPr/>
                    <a:lstStyle/>
                    <a:p>
                      <a:pPr algn="ctr">
                        <a:lnSpc>
                          <a:spcPct val="107000"/>
                        </a:lnSpc>
                        <a:spcBef>
                          <a:spcPts val="600"/>
                        </a:spcBef>
                        <a:spcAft>
                          <a:spcPts val="0"/>
                        </a:spcAft>
                      </a:pPr>
                      <a:r>
                        <a:rPr lang="de-DE" sz="1600" b="1" dirty="0">
                          <a:solidFill>
                            <a:schemeClr val="bg2">
                              <a:lumMod val="90000"/>
                            </a:schemeClr>
                          </a:solidFill>
                          <a:effectLst/>
                          <a:latin typeface="+mn-lt"/>
                          <a:ea typeface="Times New Roman"/>
                          <a:cs typeface="Times New Roman"/>
                        </a:rPr>
                        <a:t>Anlieferleistung in ha/h</a:t>
                      </a:r>
                      <a:endParaRPr lang="de-AT" sz="1600" b="1" dirty="0">
                        <a:solidFill>
                          <a:schemeClr val="bg2">
                            <a:lumMod val="90000"/>
                          </a:schemeClr>
                        </a:solidFill>
                        <a:effectLst/>
                        <a:latin typeface="+mn-lt"/>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5000"/>
                      </a:schemeClr>
                    </a:solidFill>
                  </a:tcPr>
                </a:tc>
                <a:tc>
                  <a:txBody>
                    <a:bodyPr/>
                    <a:lstStyle/>
                    <a:p>
                      <a:pPr algn="ctr">
                        <a:lnSpc>
                          <a:spcPct val="107000"/>
                        </a:lnSpc>
                        <a:spcBef>
                          <a:spcPts val="600"/>
                        </a:spcBef>
                        <a:spcAft>
                          <a:spcPts val="0"/>
                        </a:spcAft>
                      </a:pPr>
                      <a:r>
                        <a:rPr lang="de-DE" sz="1600" b="1" dirty="0">
                          <a:solidFill>
                            <a:schemeClr val="bg2">
                              <a:lumMod val="90000"/>
                            </a:schemeClr>
                          </a:solidFill>
                          <a:effectLst/>
                          <a:latin typeface="+mn-lt"/>
                          <a:ea typeface="Times New Roman"/>
                          <a:cs typeface="Times New Roman"/>
                        </a:rPr>
                        <a:t>Walzgewicht in t</a:t>
                      </a:r>
                      <a:endParaRPr lang="de-AT" sz="1600" b="1" dirty="0">
                        <a:solidFill>
                          <a:schemeClr val="bg2">
                            <a:lumMod val="90000"/>
                          </a:schemeClr>
                        </a:solidFill>
                        <a:effectLst/>
                        <a:latin typeface="+mn-lt"/>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5000"/>
                      </a:schemeClr>
                    </a:solidFill>
                  </a:tcPr>
                </a:tc>
              </a:tr>
              <a:tr h="1262829">
                <a:tc>
                  <a:txBody>
                    <a:bodyPr/>
                    <a:lstStyle/>
                    <a:p>
                      <a:pPr algn="just">
                        <a:lnSpc>
                          <a:spcPct val="107000"/>
                        </a:lnSpc>
                        <a:spcBef>
                          <a:spcPts val="600"/>
                        </a:spcBef>
                        <a:spcAft>
                          <a:spcPts val="0"/>
                        </a:spcAft>
                      </a:pPr>
                      <a:r>
                        <a:rPr lang="de-DE" sz="1600" dirty="0">
                          <a:effectLst/>
                          <a:latin typeface="+mn-lt"/>
                          <a:ea typeface="Times New Roman"/>
                          <a:cs typeface="Times New Roman"/>
                        </a:rPr>
                        <a:t>30 m</a:t>
                      </a:r>
                      <a:r>
                        <a:rPr lang="de-DE" sz="1600" baseline="30000" dirty="0">
                          <a:effectLst/>
                          <a:latin typeface="+mn-lt"/>
                          <a:ea typeface="Times New Roman"/>
                          <a:cs typeface="Times New Roman"/>
                        </a:rPr>
                        <a:t>3</a:t>
                      </a:r>
                      <a:r>
                        <a:rPr lang="de-DE" sz="1600" dirty="0">
                          <a:effectLst/>
                          <a:latin typeface="+mn-lt"/>
                          <a:ea typeface="Times New Roman"/>
                          <a:cs typeface="Times New Roman"/>
                        </a:rPr>
                        <a:t> Kurzschnittladewagen</a:t>
                      </a:r>
                      <a:endParaRPr lang="de-AT" sz="1600" dirty="0">
                        <a:effectLst/>
                        <a:latin typeface="+mn-lt"/>
                        <a:ea typeface="Calibri"/>
                        <a:cs typeface="Times New Roman"/>
                      </a:endParaRPr>
                    </a:p>
                    <a:p>
                      <a:pPr algn="just">
                        <a:lnSpc>
                          <a:spcPct val="107000"/>
                        </a:lnSpc>
                        <a:spcBef>
                          <a:spcPts val="600"/>
                        </a:spcBef>
                        <a:spcAft>
                          <a:spcPts val="0"/>
                        </a:spcAft>
                      </a:pPr>
                      <a:r>
                        <a:rPr lang="de-DE" sz="1600" dirty="0">
                          <a:effectLst/>
                          <a:latin typeface="+mn-lt"/>
                          <a:ea typeface="Times New Roman"/>
                          <a:cs typeface="Times New Roman"/>
                        </a:rPr>
                        <a:t>45 m</a:t>
                      </a:r>
                      <a:r>
                        <a:rPr lang="de-DE" sz="1600" baseline="30000" dirty="0">
                          <a:effectLst/>
                          <a:latin typeface="+mn-lt"/>
                          <a:ea typeface="Times New Roman"/>
                          <a:cs typeface="Times New Roman"/>
                        </a:rPr>
                        <a:t>3</a:t>
                      </a:r>
                      <a:r>
                        <a:rPr lang="de-DE" sz="1600" dirty="0">
                          <a:effectLst/>
                          <a:latin typeface="+mn-lt"/>
                          <a:ea typeface="Times New Roman"/>
                          <a:cs typeface="Times New Roman"/>
                        </a:rPr>
                        <a:t> Kurzschnittladewagen</a:t>
                      </a:r>
                      <a:endParaRPr lang="de-AT" sz="1600" dirty="0">
                        <a:effectLst/>
                        <a:latin typeface="+mn-lt"/>
                        <a:ea typeface="Calibri"/>
                        <a:cs typeface="Times New Roman"/>
                      </a:endParaRPr>
                    </a:p>
                    <a:p>
                      <a:pPr algn="just">
                        <a:lnSpc>
                          <a:spcPct val="107000"/>
                        </a:lnSpc>
                        <a:spcBef>
                          <a:spcPts val="600"/>
                        </a:spcBef>
                        <a:spcAft>
                          <a:spcPts val="0"/>
                        </a:spcAft>
                      </a:pPr>
                      <a:r>
                        <a:rPr lang="de-DE" sz="1600" dirty="0">
                          <a:effectLst/>
                          <a:latin typeface="+mn-lt"/>
                          <a:ea typeface="Times New Roman"/>
                          <a:cs typeface="Times New Roman"/>
                        </a:rPr>
                        <a:t>60 m</a:t>
                      </a:r>
                      <a:r>
                        <a:rPr lang="de-DE" sz="1600" baseline="30000" dirty="0">
                          <a:effectLst/>
                          <a:latin typeface="+mn-lt"/>
                          <a:ea typeface="Times New Roman"/>
                          <a:cs typeface="Times New Roman"/>
                        </a:rPr>
                        <a:t>3</a:t>
                      </a:r>
                      <a:r>
                        <a:rPr lang="de-DE" sz="1600" dirty="0">
                          <a:effectLst/>
                          <a:latin typeface="+mn-lt"/>
                          <a:ea typeface="Times New Roman"/>
                          <a:cs typeface="Times New Roman"/>
                        </a:rPr>
                        <a:t> Kurzschnittladewagen</a:t>
                      </a:r>
                      <a:endParaRPr lang="de-AT" sz="1600" dirty="0">
                        <a:effectLst/>
                        <a:latin typeface="+mn-lt"/>
                        <a:ea typeface="Calibri"/>
                        <a:cs typeface="Times New Roman"/>
                      </a:endParaRPr>
                    </a:p>
                    <a:p>
                      <a:pPr algn="just">
                        <a:lnSpc>
                          <a:spcPct val="107000"/>
                        </a:lnSpc>
                        <a:spcBef>
                          <a:spcPts val="600"/>
                        </a:spcBef>
                        <a:spcAft>
                          <a:spcPts val="0"/>
                        </a:spcAft>
                      </a:pPr>
                      <a:r>
                        <a:rPr lang="de-DE" sz="1600" dirty="0">
                          <a:effectLst/>
                          <a:latin typeface="+mn-lt"/>
                          <a:ea typeface="Times New Roman"/>
                          <a:cs typeface="Times New Roman"/>
                        </a:rPr>
                        <a:t>Feldhäcksler</a:t>
                      </a:r>
                      <a:endParaRPr lang="de-AT" sz="1600" dirty="0">
                        <a:effectLst/>
                        <a:latin typeface="+mn-lt"/>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0"/>
                        </a:spcAft>
                      </a:pPr>
                      <a:r>
                        <a:rPr lang="de-DE" sz="1600" dirty="0">
                          <a:effectLst/>
                          <a:latin typeface="+mn-lt"/>
                          <a:ea typeface="Times New Roman"/>
                          <a:cs typeface="Times New Roman"/>
                        </a:rPr>
                        <a:t>1,5</a:t>
                      </a:r>
                      <a:endParaRPr lang="de-AT" sz="1600" dirty="0">
                        <a:effectLst/>
                        <a:latin typeface="+mn-lt"/>
                        <a:ea typeface="Calibri"/>
                        <a:cs typeface="Times New Roman"/>
                      </a:endParaRPr>
                    </a:p>
                    <a:p>
                      <a:pPr algn="ctr">
                        <a:lnSpc>
                          <a:spcPct val="107000"/>
                        </a:lnSpc>
                        <a:spcBef>
                          <a:spcPts val="600"/>
                        </a:spcBef>
                        <a:spcAft>
                          <a:spcPts val="0"/>
                        </a:spcAft>
                      </a:pPr>
                      <a:r>
                        <a:rPr lang="de-DE" sz="1600" dirty="0">
                          <a:effectLst/>
                          <a:latin typeface="+mn-lt"/>
                          <a:ea typeface="Times New Roman"/>
                          <a:cs typeface="Times New Roman"/>
                        </a:rPr>
                        <a:t>2,5</a:t>
                      </a:r>
                      <a:endParaRPr lang="de-AT" sz="1600" dirty="0">
                        <a:effectLst/>
                        <a:latin typeface="+mn-lt"/>
                        <a:ea typeface="Calibri"/>
                        <a:cs typeface="Times New Roman"/>
                      </a:endParaRPr>
                    </a:p>
                    <a:p>
                      <a:pPr algn="ctr">
                        <a:lnSpc>
                          <a:spcPct val="107000"/>
                        </a:lnSpc>
                        <a:spcBef>
                          <a:spcPts val="600"/>
                        </a:spcBef>
                        <a:spcAft>
                          <a:spcPts val="0"/>
                        </a:spcAft>
                      </a:pPr>
                      <a:r>
                        <a:rPr lang="de-DE" sz="1600" dirty="0">
                          <a:effectLst/>
                          <a:latin typeface="+mn-lt"/>
                          <a:ea typeface="Times New Roman"/>
                          <a:cs typeface="Times New Roman"/>
                        </a:rPr>
                        <a:t>4,0</a:t>
                      </a:r>
                      <a:endParaRPr lang="de-AT" sz="1600" dirty="0">
                        <a:effectLst/>
                        <a:latin typeface="+mn-lt"/>
                        <a:ea typeface="Calibri"/>
                        <a:cs typeface="Times New Roman"/>
                      </a:endParaRPr>
                    </a:p>
                    <a:p>
                      <a:pPr algn="ctr">
                        <a:lnSpc>
                          <a:spcPct val="107000"/>
                        </a:lnSpc>
                        <a:spcBef>
                          <a:spcPts val="600"/>
                        </a:spcBef>
                        <a:spcAft>
                          <a:spcPts val="0"/>
                        </a:spcAft>
                      </a:pPr>
                      <a:r>
                        <a:rPr lang="de-DE" sz="1600" dirty="0">
                          <a:effectLst/>
                          <a:latin typeface="+mn-lt"/>
                          <a:ea typeface="Times New Roman"/>
                          <a:cs typeface="Times New Roman"/>
                        </a:rPr>
                        <a:t>6,0</a:t>
                      </a:r>
                      <a:endParaRPr lang="de-AT" sz="1600" dirty="0">
                        <a:effectLst/>
                        <a:latin typeface="+mn-lt"/>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0"/>
                        </a:spcAft>
                      </a:pPr>
                      <a:r>
                        <a:rPr lang="de-DE" sz="1600" dirty="0">
                          <a:effectLst/>
                          <a:latin typeface="+mn-lt"/>
                          <a:ea typeface="Times New Roman"/>
                          <a:cs typeface="Times New Roman"/>
                        </a:rPr>
                        <a:t>4,2</a:t>
                      </a:r>
                      <a:endParaRPr lang="de-AT" sz="1600" dirty="0">
                        <a:effectLst/>
                        <a:latin typeface="+mn-lt"/>
                        <a:ea typeface="Calibri"/>
                        <a:cs typeface="Times New Roman"/>
                      </a:endParaRPr>
                    </a:p>
                    <a:p>
                      <a:pPr algn="ctr">
                        <a:lnSpc>
                          <a:spcPct val="107000"/>
                        </a:lnSpc>
                        <a:spcBef>
                          <a:spcPts val="600"/>
                        </a:spcBef>
                        <a:spcAft>
                          <a:spcPts val="0"/>
                        </a:spcAft>
                      </a:pPr>
                      <a:r>
                        <a:rPr lang="de-DE" sz="1600" dirty="0">
                          <a:effectLst/>
                          <a:latin typeface="+mn-lt"/>
                          <a:ea typeface="Times New Roman"/>
                          <a:cs typeface="Times New Roman"/>
                        </a:rPr>
                        <a:t>7,0</a:t>
                      </a:r>
                      <a:endParaRPr lang="de-AT" sz="1600" dirty="0">
                        <a:effectLst/>
                        <a:latin typeface="+mn-lt"/>
                        <a:ea typeface="Calibri"/>
                        <a:cs typeface="Times New Roman"/>
                      </a:endParaRPr>
                    </a:p>
                    <a:p>
                      <a:pPr algn="ctr">
                        <a:lnSpc>
                          <a:spcPct val="107000"/>
                        </a:lnSpc>
                        <a:spcBef>
                          <a:spcPts val="600"/>
                        </a:spcBef>
                        <a:spcAft>
                          <a:spcPts val="0"/>
                        </a:spcAft>
                      </a:pPr>
                      <a:r>
                        <a:rPr lang="de-DE" sz="1600" dirty="0">
                          <a:effectLst/>
                          <a:latin typeface="+mn-lt"/>
                          <a:ea typeface="Times New Roman"/>
                          <a:cs typeface="Times New Roman"/>
                        </a:rPr>
                        <a:t>11,2</a:t>
                      </a:r>
                      <a:endParaRPr lang="de-AT" sz="1600" dirty="0">
                        <a:effectLst/>
                        <a:latin typeface="+mn-lt"/>
                        <a:ea typeface="Calibri"/>
                        <a:cs typeface="Times New Roman"/>
                      </a:endParaRPr>
                    </a:p>
                    <a:p>
                      <a:pPr algn="ctr">
                        <a:lnSpc>
                          <a:spcPct val="107000"/>
                        </a:lnSpc>
                        <a:spcBef>
                          <a:spcPts val="600"/>
                        </a:spcBef>
                        <a:spcAft>
                          <a:spcPts val="0"/>
                        </a:spcAft>
                      </a:pPr>
                      <a:r>
                        <a:rPr lang="de-DE" sz="1600" dirty="0">
                          <a:effectLst/>
                          <a:latin typeface="+mn-lt"/>
                          <a:ea typeface="Times New Roman"/>
                          <a:cs typeface="Times New Roman"/>
                        </a:rPr>
                        <a:t>16,0</a:t>
                      </a:r>
                      <a:endParaRPr lang="de-AT" sz="1600" dirty="0">
                        <a:effectLst/>
                        <a:latin typeface="+mn-lt"/>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hteck 4"/>
          <p:cNvSpPr/>
          <p:nvPr/>
        </p:nvSpPr>
        <p:spPr>
          <a:xfrm>
            <a:off x="971600" y="4437112"/>
            <a:ext cx="4467698" cy="369332"/>
          </a:xfrm>
          <a:prstGeom prst="rect">
            <a:avLst/>
          </a:prstGeom>
        </p:spPr>
        <p:txBody>
          <a:bodyPr wrap="none">
            <a:spAutoFit/>
          </a:bodyPr>
          <a:lstStyle/>
          <a:p>
            <a:r>
              <a:rPr lang="de-DE" dirty="0"/>
              <a:t>*(2.800 kg TM/1.Schnitt, arrondierte </a:t>
            </a:r>
            <a:r>
              <a:rPr lang="de-DE" dirty="0" err="1"/>
              <a:t>Hoflage</a:t>
            </a:r>
            <a:r>
              <a:rPr lang="de-DE" dirty="0"/>
              <a:t>)</a:t>
            </a:r>
            <a:endParaRPr lang="de-AT"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8344" y="5970678"/>
            <a:ext cx="1370742" cy="76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56030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179512" y="260648"/>
            <a:ext cx="8640960" cy="400110"/>
          </a:xfrm>
          <a:prstGeom prst="rect">
            <a:avLst/>
          </a:prstGeom>
          <a:blipFill>
            <a:blip r:embed="rId2"/>
            <a:tile tx="0" ty="0" sx="100000" sy="100000" flip="none" algn="tl"/>
          </a:blipFill>
        </p:spPr>
        <p:txBody>
          <a:bodyPr wrap="square">
            <a:spAutoFit/>
          </a:bodyPr>
          <a:lstStyle/>
          <a:p>
            <a:r>
              <a:rPr lang="de-DE" sz="2000" b="1" dirty="0" smtClean="0">
                <a:solidFill>
                  <a:schemeClr val="bg2">
                    <a:lumMod val="25000"/>
                  </a:schemeClr>
                </a:solidFill>
              </a:rPr>
              <a:t>Anwendungsbereiche </a:t>
            </a:r>
            <a:r>
              <a:rPr lang="de-DE" sz="2000" b="1" dirty="0">
                <a:solidFill>
                  <a:schemeClr val="bg2">
                    <a:lumMod val="25000"/>
                  </a:schemeClr>
                </a:solidFill>
              </a:rPr>
              <a:t>für </a:t>
            </a:r>
            <a:r>
              <a:rPr lang="de-DE" sz="2000" b="1" dirty="0" err="1">
                <a:solidFill>
                  <a:schemeClr val="bg2">
                    <a:lumMod val="25000"/>
                  </a:schemeClr>
                </a:solidFill>
              </a:rPr>
              <a:t>Silierzusätze</a:t>
            </a:r>
            <a:r>
              <a:rPr lang="de-DE" sz="2000" b="1" dirty="0">
                <a:solidFill>
                  <a:schemeClr val="bg2">
                    <a:lumMod val="25000"/>
                  </a:schemeClr>
                </a:solidFill>
              </a:rPr>
              <a:t> (Stand 2017)</a:t>
            </a:r>
            <a:endParaRPr lang="de-AT" sz="2000" dirty="0">
              <a:solidFill>
                <a:schemeClr val="bg2">
                  <a:lumMod val="25000"/>
                </a:schemeClr>
              </a:solidFill>
            </a:endParaRPr>
          </a:p>
        </p:txBody>
      </p:sp>
      <p:sp>
        <p:nvSpPr>
          <p:cNvPr id="4" name="Rechteck 3"/>
          <p:cNvSpPr>
            <a:spLocks noChangeArrowheads="1"/>
          </p:cNvSpPr>
          <p:nvPr/>
        </p:nvSpPr>
        <p:spPr bwMode="auto">
          <a:xfrm>
            <a:off x="1600200" y="1364933"/>
            <a:ext cx="5943600" cy="412813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de-AT"/>
          </a:p>
        </p:txBody>
      </p:sp>
      <p:pic>
        <p:nvPicPr>
          <p:cNvPr id="7577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8625" y="1506538"/>
            <a:ext cx="5745163" cy="3843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feld 207"/>
          <p:cNvSpPr txBox="1">
            <a:spLocks noChangeArrowheads="1"/>
          </p:cNvSpPr>
          <p:nvPr/>
        </p:nvSpPr>
        <p:spPr bwMode="auto">
          <a:xfrm>
            <a:off x="1760569" y="1364933"/>
            <a:ext cx="685800" cy="2626995"/>
          </a:xfrm>
          <a:prstGeom prst="rect">
            <a:avLst/>
          </a:prstGeom>
          <a:solidFill>
            <a:srgbClr val="FFFFFF"/>
          </a:solidFill>
          <a:ln w="9525">
            <a:solidFill>
              <a:srgbClr val="000000"/>
            </a:solidFill>
            <a:miter lim="800000"/>
            <a:headEnd/>
            <a:tailEnd/>
          </a:ln>
        </p:spPr>
        <p:txBody>
          <a:bodyPr rot="0" vert="vert270" wrap="square" lIns="91440" tIns="45720" rIns="91440" bIns="45720" anchor="t" anchorCtr="0" upright="1">
            <a:noAutofit/>
          </a:bodyPr>
          <a:lstStyle/>
          <a:p>
            <a:pPr>
              <a:lnSpc>
                <a:spcPct val="107000"/>
              </a:lnSpc>
              <a:spcAft>
                <a:spcPts val="800"/>
              </a:spcAft>
            </a:pPr>
            <a:r>
              <a:rPr lang="de-DE" sz="1100" dirty="0">
                <a:effectLst/>
                <a:latin typeface="Arial"/>
                <a:ea typeface="Calibri"/>
                <a:cs typeface="Times New Roman"/>
              </a:rPr>
              <a:t> </a:t>
            </a:r>
            <a:endParaRPr lang="de-AT" sz="1100" dirty="0">
              <a:effectLst/>
              <a:latin typeface="Calibri"/>
              <a:ea typeface="Calibri"/>
              <a:cs typeface="Times New Roman"/>
            </a:endParaRPr>
          </a:p>
          <a:p>
            <a:pPr>
              <a:lnSpc>
                <a:spcPct val="107000"/>
              </a:lnSpc>
              <a:spcAft>
                <a:spcPts val="800"/>
              </a:spcAft>
            </a:pPr>
            <a:r>
              <a:rPr lang="de-DE" sz="1100" dirty="0">
                <a:effectLst/>
                <a:latin typeface="Arial"/>
                <a:ea typeface="Calibri"/>
                <a:cs typeface="Times New Roman"/>
              </a:rPr>
              <a:t>                  </a:t>
            </a:r>
            <a:r>
              <a:rPr lang="de-DE" sz="1100" b="1" dirty="0">
                <a:effectLst/>
                <a:latin typeface="Arial"/>
                <a:ea typeface="Calibri"/>
                <a:cs typeface="Times New Roman"/>
              </a:rPr>
              <a:t>RISIKOSILAGEN</a:t>
            </a:r>
            <a:endParaRPr lang="de-AT" sz="1100" dirty="0">
              <a:effectLst/>
              <a:latin typeface="Calibri"/>
              <a:ea typeface="Calibri"/>
              <a:cs typeface="Times New Roman"/>
            </a:endParaRPr>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8344" y="5970678"/>
            <a:ext cx="1370742" cy="76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61869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323528" y="260648"/>
            <a:ext cx="8424936" cy="400110"/>
          </a:xfrm>
          <a:prstGeom prst="rect">
            <a:avLst/>
          </a:prstGeom>
          <a:blipFill>
            <a:blip r:embed="rId2"/>
            <a:tile tx="0" ty="0" sx="100000" sy="100000" flip="none" algn="tl"/>
          </a:blipFill>
        </p:spPr>
        <p:txBody>
          <a:bodyPr wrap="square">
            <a:spAutoFit/>
          </a:bodyPr>
          <a:lstStyle/>
          <a:p>
            <a:r>
              <a:rPr lang="de-DE" sz="2000" b="1" dirty="0" smtClean="0">
                <a:solidFill>
                  <a:schemeClr val="bg2">
                    <a:lumMod val="25000"/>
                  </a:schemeClr>
                </a:solidFill>
              </a:rPr>
              <a:t>Bedeutung </a:t>
            </a:r>
            <a:r>
              <a:rPr lang="de-DE" sz="2000" b="1" dirty="0">
                <a:solidFill>
                  <a:schemeClr val="bg2">
                    <a:lumMod val="25000"/>
                  </a:schemeClr>
                </a:solidFill>
              </a:rPr>
              <a:t>des </a:t>
            </a:r>
            <a:r>
              <a:rPr lang="de-DE" sz="2000" b="1" dirty="0" err="1">
                <a:solidFill>
                  <a:schemeClr val="bg2">
                    <a:lumMod val="25000"/>
                  </a:schemeClr>
                </a:solidFill>
              </a:rPr>
              <a:t>Anwelkgrades</a:t>
            </a:r>
            <a:r>
              <a:rPr lang="de-DE" sz="2000" b="1" dirty="0">
                <a:solidFill>
                  <a:schemeClr val="bg2">
                    <a:lumMod val="25000"/>
                  </a:schemeClr>
                </a:solidFill>
              </a:rPr>
              <a:t> für die Vergärung</a:t>
            </a:r>
            <a:endParaRPr lang="de-AT" sz="2000" dirty="0">
              <a:solidFill>
                <a:schemeClr val="bg2">
                  <a:lumMod val="25000"/>
                </a:schemeClr>
              </a:solidFill>
            </a:endParaRPr>
          </a:p>
        </p:txBody>
      </p:sp>
      <p:graphicFrame>
        <p:nvGraphicFramePr>
          <p:cNvPr id="3" name="Tabelle 2"/>
          <p:cNvGraphicFramePr>
            <a:graphicFrameLocks noGrp="1"/>
          </p:cNvGraphicFramePr>
          <p:nvPr>
            <p:extLst>
              <p:ext uri="{D42A27DB-BD31-4B8C-83A1-F6EECF244321}">
                <p14:modId xmlns:p14="http://schemas.microsoft.com/office/powerpoint/2010/main" val="488889311"/>
              </p:ext>
            </p:extLst>
          </p:nvPr>
        </p:nvGraphicFramePr>
        <p:xfrm>
          <a:off x="611560" y="1700808"/>
          <a:ext cx="7560841" cy="3080077"/>
        </p:xfrm>
        <a:graphic>
          <a:graphicData uri="http://schemas.openxmlformats.org/drawingml/2006/table">
            <a:tbl>
              <a:tblPr/>
              <a:tblGrid>
                <a:gridCol w="2778915"/>
                <a:gridCol w="2390963"/>
                <a:gridCol w="2390963"/>
              </a:tblGrid>
              <a:tr h="1123324">
                <a:tc>
                  <a:txBody>
                    <a:bodyPr/>
                    <a:lstStyle/>
                    <a:p>
                      <a:pPr algn="ctr">
                        <a:lnSpc>
                          <a:spcPct val="107000"/>
                        </a:lnSpc>
                        <a:spcAft>
                          <a:spcPts val="0"/>
                        </a:spcAft>
                      </a:pPr>
                      <a:r>
                        <a:rPr lang="de-DE" sz="2400" dirty="0">
                          <a:effectLst/>
                          <a:latin typeface="+mn-lt"/>
                          <a:ea typeface="Times New Roman"/>
                          <a:cs typeface="Times New Roman"/>
                        </a:rPr>
                        <a:t>Nass- bis leichte</a:t>
                      </a:r>
                      <a:endParaRPr lang="de-AT" sz="2400" dirty="0">
                        <a:effectLst/>
                        <a:latin typeface="+mn-lt"/>
                        <a:ea typeface="Calibri"/>
                        <a:cs typeface="Times New Roman"/>
                      </a:endParaRPr>
                    </a:p>
                    <a:p>
                      <a:pPr algn="ctr">
                        <a:lnSpc>
                          <a:spcPct val="107000"/>
                        </a:lnSpc>
                        <a:spcAft>
                          <a:spcPts val="0"/>
                        </a:spcAft>
                      </a:pPr>
                      <a:r>
                        <a:rPr lang="de-DE" sz="2400" dirty="0">
                          <a:effectLst/>
                          <a:latin typeface="+mn-lt"/>
                          <a:ea typeface="Times New Roman"/>
                          <a:cs typeface="Times New Roman"/>
                        </a:rPr>
                        <a:t>Anwelksilage</a:t>
                      </a:r>
                      <a:endParaRPr lang="de-AT" sz="2400" dirty="0">
                        <a:effectLst/>
                        <a:latin typeface="+mn-lt"/>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lnSpc>
                          <a:spcPct val="107000"/>
                        </a:lnSpc>
                        <a:spcAft>
                          <a:spcPts val="0"/>
                        </a:spcAft>
                      </a:pPr>
                      <a:r>
                        <a:rPr lang="de-DE" sz="2400" dirty="0">
                          <a:effectLst/>
                          <a:latin typeface="+mn-lt"/>
                          <a:ea typeface="Times New Roman"/>
                          <a:cs typeface="Times New Roman"/>
                        </a:rPr>
                        <a:t>Anwelksilage</a:t>
                      </a:r>
                      <a:endParaRPr lang="de-AT" sz="2400" dirty="0">
                        <a:effectLst/>
                        <a:latin typeface="+mn-lt"/>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lnSpc>
                          <a:spcPct val="107000"/>
                        </a:lnSpc>
                        <a:spcAft>
                          <a:spcPts val="0"/>
                        </a:spcAft>
                      </a:pPr>
                      <a:r>
                        <a:rPr lang="de-DE" sz="2400" dirty="0">
                          <a:effectLst/>
                          <a:latin typeface="+mn-lt"/>
                          <a:ea typeface="Times New Roman"/>
                          <a:cs typeface="Times New Roman"/>
                        </a:rPr>
                        <a:t>Gärheu</a:t>
                      </a:r>
                      <a:endParaRPr lang="de-AT" sz="2400" dirty="0">
                        <a:effectLst/>
                        <a:latin typeface="+mn-lt"/>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r>
              <a:tr h="561664">
                <a:tc>
                  <a:txBody>
                    <a:bodyPr/>
                    <a:lstStyle/>
                    <a:p>
                      <a:pPr algn="ctr">
                        <a:lnSpc>
                          <a:spcPct val="107000"/>
                        </a:lnSpc>
                        <a:spcAft>
                          <a:spcPts val="0"/>
                        </a:spcAft>
                      </a:pPr>
                      <a:r>
                        <a:rPr lang="de-DE" sz="2400" dirty="0">
                          <a:effectLst/>
                          <a:latin typeface="+mn-lt"/>
                          <a:ea typeface="Times New Roman"/>
                          <a:cs typeface="Times New Roman"/>
                        </a:rPr>
                        <a:t>&lt; 28 % TM</a:t>
                      </a:r>
                      <a:endParaRPr lang="de-AT" sz="2400" dirty="0">
                        <a:effectLst/>
                        <a:latin typeface="+mn-lt"/>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a:lnSpc>
                          <a:spcPct val="107000"/>
                        </a:lnSpc>
                        <a:spcAft>
                          <a:spcPts val="0"/>
                        </a:spcAft>
                      </a:pPr>
                      <a:r>
                        <a:rPr lang="de-DE" sz="2400" dirty="0">
                          <a:effectLst/>
                          <a:latin typeface="+mn-lt"/>
                          <a:ea typeface="Times New Roman"/>
                          <a:cs typeface="Times New Roman"/>
                        </a:rPr>
                        <a:t>30 – 35 (40) % TM</a:t>
                      </a:r>
                      <a:endParaRPr lang="de-AT" sz="2400" dirty="0">
                        <a:effectLst/>
                        <a:latin typeface="+mn-lt"/>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a:lnSpc>
                          <a:spcPct val="107000"/>
                        </a:lnSpc>
                        <a:spcAft>
                          <a:spcPts val="0"/>
                        </a:spcAft>
                      </a:pPr>
                      <a:r>
                        <a:rPr lang="de-DE" sz="2400" dirty="0">
                          <a:effectLst/>
                          <a:latin typeface="+mn-lt"/>
                          <a:ea typeface="Times New Roman"/>
                          <a:cs typeface="Times New Roman"/>
                        </a:rPr>
                        <a:t>&gt; 40 (50 – 60) % TM</a:t>
                      </a:r>
                      <a:endParaRPr lang="de-AT" sz="2400" dirty="0">
                        <a:effectLst/>
                        <a:latin typeface="+mn-lt"/>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r>
              <a:tr h="1123324">
                <a:tc>
                  <a:txBody>
                    <a:bodyPr/>
                    <a:lstStyle/>
                    <a:p>
                      <a:pPr algn="ctr">
                        <a:lnSpc>
                          <a:spcPct val="107000"/>
                        </a:lnSpc>
                        <a:spcAft>
                          <a:spcPts val="0"/>
                        </a:spcAft>
                      </a:pPr>
                      <a:r>
                        <a:rPr lang="de-DE" sz="2400" dirty="0">
                          <a:effectLst/>
                          <a:latin typeface="+mn-lt"/>
                          <a:ea typeface="Times New Roman"/>
                          <a:cs typeface="Times New Roman"/>
                        </a:rPr>
                        <a:t>Große Verluste und </a:t>
                      </a:r>
                      <a:endParaRPr lang="de-AT" sz="2400" dirty="0">
                        <a:effectLst/>
                        <a:latin typeface="+mn-lt"/>
                        <a:ea typeface="Calibri"/>
                        <a:cs typeface="Times New Roman"/>
                      </a:endParaRPr>
                    </a:p>
                    <a:p>
                      <a:pPr algn="ctr">
                        <a:lnSpc>
                          <a:spcPct val="107000"/>
                        </a:lnSpc>
                        <a:spcAft>
                          <a:spcPts val="0"/>
                        </a:spcAft>
                      </a:pPr>
                      <a:r>
                        <a:rPr lang="de-DE" sz="2400" dirty="0">
                          <a:effectLst/>
                          <a:latin typeface="+mn-lt"/>
                          <a:ea typeface="Times New Roman"/>
                          <a:cs typeface="Times New Roman"/>
                        </a:rPr>
                        <a:t>Gefahr der Buttersäuregärung</a:t>
                      </a:r>
                      <a:endParaRPr lang="de-AT" sz="2400" dirty="0">
                        <a:effectLst/>
                        <a:latin typeface="+mn-lt"/>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lnSpc>
                          <a:spcPct val="107000"/>
                        </a:lnSpc>
                        <a:spcAft>
                          <a:spcPts val="0"/>
                        </a:spcAft>
                      </a:pPr>
                      <a:r>
                        <a:rPr lang="de-DE" sz="2400" dirty="0" err="1">
                          <a:effectLst/>
                          <a:latin typeface="+mn-lt"/>
                          <a:ea typeface="Times New Roman"/>
                          <a:cs typeface="Times New Roman"/>
                        </a:rPr>
                        <a:t>Optimalbereich</a:t>
                      </a:r>
                      <a:endParaRPr lang="de-AT" sz="2400" dirty="0">
                        <a:effectLst/>
                        <a:latin typeface="+mn-lt"/>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lnSpc>
                          <a:spcPct val="107000"/>
                        </a:lnSpc>
                        <a:spcAft>
                          <a:spcPts val="0"/>
                        </a:spcAft>
                      </a:pPr>
                      <a:r>
                        <a:rPr lang="de-DE" sz="2400" dirty="0">
                          <a:effectLst/>
                          <a:latin typeface="+mn-lt"/>
                          <a:ea typeface="Times New Roman"/>
                          <a:cs typeface="Times New Roman"/>
                        </a:rPr>
                        <a:t>Hefe- und Schimmelpilze</a:t>
                      </a:r>
                      <a:endParaRPr lang="de-AT" sz="2400" dirty="0">
                        <a:effectLst/>
                        <a:latin typeface="+mn-lt"/>
                        <a:ea typeface="Calibri"/>
                        <a:cs typeface="Times New Roman"/>
                      </a:endParaRPr>
                    </a:p>
                    <a:p>
                      <a:pPr algn="ctr">
                        <a:lnSpc>
                          <a:spcPct val="107000"/>
                        </a:lnSpc>
                        <a:spcAft>
                          <a:spcPts val="0"/>
                        </a:spcAft>
                      </a:pPr>
                      <a:r>
                        <a:rPr lang="de-DE" sz="2400" dirty="0">
                          <a:effectLst/>
                          <a:latin typeface="+mn-lt"/>
                          <a:ea typeface="Times New Roman"/>
                          <a:cs typeface="Times New Roman"/>
                        </a:rPr>
                        <a:t>Nacherwärmung</a:t>
                      </a:r>
                      <a:endParaRPr lang="de-AT" sz="2400" dirty="0">
                        <a:effectLst/>
                        <a:latin typeface="+mn-lt"/>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r>
            </a:tbl>
          </a:graphicData>
        </a:graphic>
      </p:graphicFrame>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8344" y="5970678"/>
            <a:ext cx="1370742" cy="76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feld 4"/>
          <p:cNvSpPr txBox="1"/>
          <p:nvPr/>
        </p:nvSpPr>
        <p:spPr>
          <a:xfrm>
            <a:off x="249353" y="6464526"/>
            <a:ext cx="5112568" cy="246221"/>
          </a:xfrm>
          <a:prstGeom prst="rect">
            <a:avLst/>
          </a:prstGeom>
          <a:noFill/>
        </p:spPr>
        <p:txBody>
          <a:bodyPr wrap="square" rtlCol="0">
            <a:spAutoFit/>
          </a:bodyPr>
          <a:lstStyle/>
          <a:p>
            <a:r>
              <a:rPr lang="de-AT" sz="1000" dirty="0" smtClean="0"/>
              <a:t>Quelle: Grünlandbuch (BUCHGRABER, 2018)</a:t>
            </a:r>
            <a:endParaRPr lang="de-AT" sz="1000" dirty="0"/>
          </a:p>
        </p:txBody>
      </p:sp>
    </p:spTree>
    <p:extLst>
      <p:ext uri="{BB962C8B-B14F-4D97-AF65-F5344CB8AC3E}">
        <p14:creationId xmlns:p14="http://schemas.microsoft.com/office/powerpoint/2010/main" val="10951813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251520" y="332656"/>
            <a:ext cx="8568952" cy="400110"/>
          </a:xfrm>
          <a:prstGeom prst="rect">
            <a:avLst/>
          </a:prstGeom>
          <a:blipFill>
            <a:blip r:embed="rId2"/>
            <a:tile tx="0" ty="0" sx="100000" sy="100000" flip="none" algn="tl"/>
          </a:blipFill>
        </p:spPr>
        <p:txBody>
          <a:bodyPr wrap="square">
            <a:spAutoFit/>
          </a:bodyPr>
          <a:lstStyle/>
          <a:p>
            <a:r>
              <a:rPr lang="de-DE" sz="2000" b="1" dirty="0" smtClean="0">
                <a:solidFill>
                  <a:schemeClr val="bg2">
                    <a:lumMod val="25000"/>
                  </a:schemeClr>
                </a:solidFill>
              </a:rPr>
              <a:t>Praktisches </a:t>
            </a:r>
            <a:r>
              <a:rPr lang="de-DE" sz="2000" b="1" dirty="0">
                <a:solidFill>
                  <a:schemeClr val="bg2">
                    <a:lumMod val="25000"/>
                  </a:schemeClr>
                </a:solidFill>
              </a:rPr>
              <a:t>Erkennen des </a:t>
            </a:r>
            <a:r>
              <a:rPr lang="de-DE" sz="2000" b="1" dirty="0" err="1">
                <a:solidFill>
                  <a:schemeClr val="bg2">
                    <a:lumMod val="25000"/>
                  </a:schemeClr>
                </a:solidFill>
              </a:rPr>
              <a:t>Anwelkgrades</a:t>
            </a:r>
            <a:r>
              <a:rPr lang="de-DE" sz="2000" b="1" dirty="0">
                <a:solidFill>
                  <a:schemeClr val="bg2">
                    <a:lumMod val="25000"/>
                  </a:schemeClr>
                </a:solidFill>
              </a:rPr>
              <a:t> beim Futter</a:t>
            </a:r>
            <a:endParaRPr lang="de-AT" sz="2000" b="1" dirty="0">
              <a:solidFill>
                <a:schemeClr val="bg2">
                  <a:lumMod val="25000"/>
                </a:schemeClr>
              </a:solidFill>
            </a:endParaRPr>
          </a:p>
        </p:txBody>
      </p:sp>
      <p:graphicFrame>
        <p:nvGraphicFramePr>
          <p:cNvPr id="3" name="Tabelle 2"/>
          <p:cNvGraphicFramePr>
            <a:graphicFrameLocks noGrp="1"/>
          </p:cNvGraphicFramePr>
          <p:nvPr>
            <p:extLst>
              <p:ext uri="{D42A27DB-BD31-4B8C-83A1-F6EECF244321}">
                <p14:modId xmlns:p14="http://schemas.microsoft.com/office/powerpoint/2010/main" val="3387408705"/>
              </p:ext>
            </p:extLst>
          </p:nvPr>
        </p:nvGraphicFramePr>
        <p:xfrm>
          <a:off x="827584" y="1484784"/>
          <a:ext cx="7416824" cy="4176463"/>
        </p:xfrm>
        <a:graphic>
          <a:graphicData uri="http://schemas.openxmlformats.org/drawingml/2006/table">
            <a:tbl>
              <a:tblPr/>
              <a:tblGrid>
                <a:gridCol w="1768863"/>
                <a:gridCol w="5647961"/>
              </a:tblGrid>
              <a:tr h="298318">
                <a:tc gridSpan="2">
                  <a:txBody>
                    <a:bodyPr/>
                    <a:lstStyle/>
                    <a:p>
                      <a:pPr algn="ctr">
                        <a:lnSpc>
                          <a:spcPct val="107000"/>
                        </a:lnSpc>
                        <a:spcBef>
                          <a:spcPts val="600"/>
                        </a:spcBef>
                        <a:spcAft>
                          <a:spcPts val="600"/>
                        </a:spcAft>
                      </a:pPr>
                      <a:r>
                        <a:rPr lang="de-DE" sz="1600" b="1" dirty="0">
                          <a:solidFill>
                            <a:schemeClr val="bg2">
                              <a:lumMod val="90000"/>
                            </a:schemeClr>
                          </a:solidFill>
                          <a:effectLst/>
                          <a:latin typeface="+mn-lt"/>
                          <a:ea typeface="Times New Roman"/>
                          <a:cs typeface="Times New Roman"/>
                        </a:rPr>
                        <a:t>Praktische Überprüfung des </a:t>
                      </a:r>
                      <a:r>
                        <a:rPr lang="de-DE" sz="1600" b="1" dirty="0" err="1">
                          <a:solidFill>
                            <a:schemeClr val="bg2">
                              <a:lumMod val="90000"/>
                            </a:schemeClr>
                          </a:solidFill>
                          <a:effectLst/>
                          <a:latin typeface="+mn-lt"/>
                          <a:ea typeface="Times New Roman"/>
                          <a:cs typeface="Times New Roman"/>
                        </a:rPr>
                        <a:t>Anwelkgrades</a:t>
                      </a:r>
                      <a:r>
                        <a:rPr lang="de-DE" sz="1600" b="1" dirty="0">
                          <a:solidFill>
                            <a:schemeClr val="bg2">
                              <a:lumMod val="90000"/>
                            </a:schemeClr>
                          </a:solidFill>
                          <a:effectLst/>
                          <a:latin typeface="+mn-lt"/>
                          <a:ea typeface="Times New Roman"/>
                          <a:cs typeface="Times New Roman"/>
                        </a:rPr>
                        <a:t> vor </a:t>
                      </a:r>
                      <a:r>
                        <a:rPr lang="de-DE" sz="1600" b="1" dirty="0" err="1">
                          <a:solidFill>
                            <a:schemeClr val="bg2">
                              <a:lumMod val="90000"/>
                            </a:schemeClr>
                          </a:solidFill>
                          <a:effectLst/>
                          <a:latin typeface="+mn-lt"/>
                          <a:ea typeface="Times New Roman"/>
                          <a:cs typeface="Times New Roman"/>
                        </a:rPr>
                        <a:t>Silierbeginn</a:t>
                      </a:r>
                      <a:endParaRPr lang="de-AT" sz="1600" dirty="0">
                        <a:solidFill>
                          <a:schemeClr val="bg2">
                            <a:lumMod val="90000"/>
                          </a:schemeClr>
                        </a:solidFill>
                        <a:effectLst/>
                        <a:latin typeface="+mn-lt"/>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5000"/>
                      </a:schemeClr>
                    </a:solidFill>
                  </a:tcPr>
                </a:tc>
                <a:tc hMerge="1">
                  <a:txBody>
                    <a:bodyPr/>
                    <a:lstStyle/>
                    <a:p>
                      <a:endParaRPr lang="de-AT"/>
                    </a:p>
                  </a:txBody>
                  <a:tcPr/>
                </a:tc>
              </a:tr>
              <a:tr h="894957">
                <a:tc>
                  <a:txBody>
                    <a:bodyPr/>
                    <a:lstStyle/>
                    <a:p>
                      <a:pPr algn="just">
                        <a:lnSpc>
                          <a:spcPct val="107000"/>
                        </a:lnSpc>
                        <a:spcBef>
                          <a:spcPts val="600"/>
                        </a:spcBef>
                        <a:spcAft>
                          <a:spcPts val="0"/>
                        </a:spcAft>
                      </a:pPr>
                      <a:r>
                        <a:rPr lang="de-DE" sz="1200" dirty="0">
                          <a:effectLst/>
                          <a:latin typeface="+mn-lt"/>
                          <a:ea typeface="Times New Roman"/>
                          <a:cs typeface="Times New Roman"/>
                        </a:rPr>
                        <a:t>20 bis 28 % TM </a:t>
                      </a:r>
                      <a:endParaRPr lang="de-AT" sz="1200" dirty="0">
                        <a:effectLst/>
                        <a:latin typeface="+mn-lt"/>
                        <a:ea typeface="Calibri"/>
                        <a:cs typeface="Times New Roman"/>
                      </a:endParaRPr>
                    </a:p>
                    <a:p>
                      <a:pPr algn="just">
                        <a:lnSpc>
                          <a:spcPct val="107000"/>
                        </a:lnSpc>
                        <a:spcAft>
                          <a:spcPts val="0"/>
                        </a:spcAft>
                      </a:pPr>
                      <a:r>
                        <a:rPr lang="de-DE" sz="1200" dirty="0">
                          <a:effectLst/>
                          <a:latin typeface="+mn-lt"/>
                          <a:ea typeface="Times New Roman"/>
                          <a:cs typeface="Times New Roman"/>
                        </a:rPr>
                        <a:t>Nass- bzw. leichte Anwelksilage</a:t>
                      </a:r>
                      <a:endParaRPr lang="de-AT" sz="1200" dirty="0">
                        <a:effectLst/>
                        <a:latin typeface="+mn-lt"/>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algn="just">
                        <a:lnSpc>
                          <a:spcPct val="107000"/>
                        </a:lnSpc>
                        <a:spcBef>
                          <a:spcPts val="600"/>
                        </a:spcBef>
                        <a:spcAft>
                          <a:spcPts val="0"/>
                        </a:spcAft>
                      </a:pPr>
                      <a:r>
                        <a:rPr lang="de-DE" sz="1200" dirty="0">
                          <a:effectLst/>
                          <a:latin typeface="+mn-lt"/>
                          <a:ea typeface="Times New Roman"/>
                          <a:cs typeface="Times New Roman"/>
                        </a:rPr>
                        <a:t>Hier tritt bei kräftigem Händedruck Pflanzensaft aus; aus dem Futter tropft Wasser, die Hände sind stark befeuchtet. Der Futterknäuel bleibt nach dem Auspressen geschlossen.</a:t>
                      </a:r>
                      <a:endParaRPr lang="de-AT" sz="1200" dirty="0">
                        <a:effectLst/>
                        <a:latin typeface="+mn-lt"/>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r>
              <a:tr h="1193275">
                <a:tc>
                  <a:txBody>
                    <a:bodyPr/>
                    <a:lstStyle/>
                    <a:p>
                      <a:pPr algn="just">
                        <a:lnSpc>
                          <a:spcPct val="107000"/>
                        </a:lnSpc>
                        <a:spcBef>
                          <a:spcPts val="600"/>
                        </a:spcBef>
                        <a:spcAft>
                          <a:spcPts val="0"/>
                        </a:spcAft>
                      </a:pPr>
                      <a:r>
                        <a:rPr lang="de-DE" sz="1200" dirty="0">
                          <a:effectLst/>
                          <a:latin typeface="+mn-lt"/>
                          <a:ea typeface="Times New Roman"/>
                          <a:cs typeface="Times New Roman"/>
                        </a:rPr>
                        <a:t>28 bis 40 % TM</a:t>
                      </a:r>
                      <a:endParaRPr lang="de-AT" sz="1200" dirty="0">
                        <a:effectLst/>
                        <a:latin typeface="+mn-lt"/>
                        <a:ea typeface="Calibri"/>
                        <a:cs typeface="Times New Roman"/>
                      </a:endParaRPr>
                    </a:p>
                    <a:p>
                      <a:pPr algn="just">
                        <a:lnSpc>
                          <a:spcPct val="107000"/>
                        </a:lnSpc>
                        <a:spcAft>
                          <a:spcPts val="0"/>
                        </a:spcAft>
                      </a:pPr>
                      <a:r>
                        <a:rPr lang="de-DE" sz="1200" dirty="0">
                          <a:effectLst/>
                          <a:latin typeface="+mn-lt"/>
                          <a:ea typeface="Times New Roman"/>
                          <a:cs typeface="Times New Roman"/>
                        </a:rPr>
                        <a:t>Normale Anwelksilage</a:t>
                      </a:r>
                      <a:endParaRPr lang="de-AT" sz="1200" dirty="0">
                        <a:effectLst/>
                        <a:latin typeface="+mn-lt"/>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just">
                        <a:lnSpc>
                          <a:spcPct val="107000"/>
                        </a:lnSpc>
                        <a:spcBef>
                          <a:spcPts val="600"/>
                        </a:spcBef>
                        <a:spcAft>
                          <a:spcPts val="0"/>
                        </a:spcAft>
                      </a:pPr>
                      <a:r>
                        <a:rPr lang="de-DE" sz="1200" dirty="0">
                          <a:effectLst/>
                          <a:latin typeface="+mn-lt"/>
                          <a:ea typeface="Times New Roman"/>
                          <a:cs typeface="Times New Roman"/>
                        </a:rPr>
                        <a:t>Die Hände werden nur bei stärkstem Pressen und kräftigem Winden feucht – gegen 40 % TM tritt bei Auswinden kein Pflanzensaft mehr aus. Die Blätter sind welk und hell, die Stängel noch grün. Der gepresste Futterknäuel geht wieder leicht auf. Die Hände fühlen sich so an, als ob sie „schwitzen“ würden.</a:t>
                      </a:r>
                      <a:endParaRPr lang="de-AT" sz="1200" dirty="0">
                        <a:effectLst/>
                        <a:latin typeface="+mn-lt"/>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r>
              <a:tr h="1193275">
                <a:tc>
                  <a:txBody>
                    <a:bodyPr/>
                    <a:lstStyle/>
                    <a:p>
                      <a:pPr algn="just">
                        <a:lnSpc>
                          <a:spcPct val="107000"/>
                        </a:lnSpc>
                        <a:spcBef>
                          <a:spcPts val="600"/>
                        </a:spcBef>
                        <a:spcAft>
                          <a:spcPts val="0"/>
                        </a:spcAft>
                      </a:pPr>
                      <a:r>
                        <a:rPr lang="de-DE" sz="1200" dirty="0">
                          <a:effectLst/>
                          <a:latin typeface="+mn-lt"/>
                          <a:ea typeface="Times New Roman"/>
                          <a:cs typeface="Times New Roman"/>
                        </a:rPr>
                        <a:t>40 bis 50 % TM </a:t>
                      </a:r>
                      <a:endParaRPr lang="de-AT" sz="1200" dirty="0">
                        <a:effectLst/>
                        <a:latin typeface="+mn-lt"/>
                        <a:ea typeface="Calibri"/>
                        <a:cs typeface="Times New Roman"/>
                      </a:endParaRPr>
                    </a:p>
                    <a:p>
                      <a:pPr algn="just">
                        <a:lnSpc>
                          <a:spcPct val="107000"/>
                        </a:lnSpc>
                        <a:spcAft>
                          <a:spcPts val="0"/>
                        </a:spcAft>
                      </a:pPr>
                      <a:r>
                        <a:rPr lang="de-DE" sz="1200" dirty="0">
                          <a:effectLst/>
                          <a:latin typeface="+mn-lt"/>
                          <a:ea typeface="Times New Roman"/>
                          <a:cs typeface="Times New Roman"/>
                        </a:rPr>
                        <a:t>Starke Anwelksilage</a:t>
                      </a:r>
                      <a:endParaRPr lang="de-AT" sz="1200" dirty="0">
                        <a:effectLst/>
                        <a:latin typeface="+mn-lt"/>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algn="just">
                        <a:lnSpc>
                          <a:spcPct val="107000"/>
                        </a:lnSpc>
                        <a:spcBef>
                          <a:spcPts val="600"/>
                        </a:spcBef>
                        <a:spcAft>
                          <a:spcPts val="0"/>
                        </a:spcAft>
                      </a:pPr>
                      <a:r>
                        <a:rPr lang="de-DE" sz="1200" dirty="0">
                          <a:effectLst/>
                          <a:latin typeface="+mn-lt"/>
                          <a:ea typeface="Times New Roman"/>
                          <a:cs typeface="Times New Roman"/>
                        </a:rPr>
                        <a:t>Trotz starkem Auspressen und Winden bleiben die Hände nahezu trocken – es tritt kein Pflanzensaft mehr aus. Blätter sind noch elastisch, Stängel und Halme sind welk und sehr zäh – Futter lässt sich schwer mit der Gabel stechen.</a:t>
                      </a:r>
                      <a:endParaRPr lang="de-AT" sz="1200" dirty="0">
                        <a:effectLst/>
                        <a:latin typeface="+mn-lt"/>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r>
              <a:tr h="596638">
                <a:tc>
                  <a:txBody>
                    <a:bodyPr/>
                    <a:lstStyle/>
                    <a:p>
                      <a:pPr algn="just">
                        <a:lnSpc>
                          <a:spcPct val="107000"/>
                        </a:lnSpc>
                        <a:spcBef>
                          <a:spcPts val="600"/>
                        </a:spcBef>
                        <a:spcAft>
                          <a:spcPts val="0"/>
                        </a:spcAft>
                      </a:pPr>
                      <a:r>
                        <a:rPr lang="de-DE" sz="1200" dirty="0">
                          <a:effectLst/>
                          <a:latin typeface="+mn-lt"/>
                          <a:ea typeface="Times New Roman"/>
                          <a:cs typeface="Times New Roman"/>
                        </a:rPr>
                        <a:t>Über 50 % TM </a:t>
                      </a:r>
                      <a:endParaRPr lang="de-AT" sz="1200" dirty="0">
                        <a:effectLst/>
                        <a:latin typeface="+mn-lt"/>
                        <a:ea typeface="Calibri"/>
                        <a:cs typeface="Times New Roman"/>
                      </a:endParaRPr>
                    </a:p>
                    <a:p>
                      <a:pPr algn="just">
                        <a:lnSpc>
                          <a:spcPct val="107000"/>
                        </a:lnSpc>
                        <a:spcAft>
                          <a:spcPts val="0"/>
                        </a:spcAft>
                      </a:pPr>
                      <a:r>
                        <a:rPr lang="de-DE" sz="1200" dirty="0">
                          <a:effectLst/>
                          <a:latin typeface="+mn-lt"/>
                          <a:ea typeface="Times New Roman"/>
                          <a:cs typeface="Times New Roman"/>
                        </a:rPr>
                        <a:t>Gärheu</a:t>
                      </a:r>
                      <a:endParaRPr lang="de-AT" sz="1200" dirty="0">
                        <a:effectLst/>
                        <a:latin typeface="+mn-lt"/>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just">
                        <a:lnSpc>
                          <a:spcPct val="107000"/>
                        </a:lnSpc>
                        <a:spcBef>
                          <a:spcPts val="600"/>
                        </a:spcBef>
                        <a:spcAft>
                          <a:spcPts val="0"/>
                        </a:spcAft>
                      </a:pPr>
                      <a:r>
                        <a:rPr lang="de-DE" sz="1200" dirty="0">
                          <a:effectLst/>
                          <a:latin typeface="+mn-lt"/>
                          <a:ea typeface="Times New Roman"/>
                          <a:cs typeface="Times New Roman"/>
                        </a:rPr>
                        <a:t>Zarte Blätter fast trocken, Stängel nur mehr innen feucht. Das Futter beginnt leicht zu rascheln und hellt auf. Die ersten Blätter beginnen zu bröckeln.</a:t>
                      </a:r>
                      <a:endParaRPr lang="de-AT" sz="1200" dirty="0">
                        <a:effectLst/>
                        <a:latin typeface="+mn-lt"/>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r>
            </a:tbl>
          </a:graphicData>
        </a:graphic>
      </p:graphicFrame>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8344" y="5970678"/>
            <a:ext cx="1370742" cy="76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feld 4"/>
          <p:cNvSpPr txBox="1"/>
          <p:nvPr/>
        </p:nvSpPr>
        <p:spPr>
          <a:xfrm>
            <a:off x="249353" y="6464526"/>
            <a:ext cx="5112568" cy="246221"/>
          </a:xfrm>
          <a:prstGeom prst="rect">
            <a:avLst/>
          </a:prstGeom>
          <a:noFill/>
        </p:spPr>
        <p:txBody>
          <a:bodyPr wrap="square" rtlCol="0">
            <a:spAutoFit/>
          </a:bodyPr>
          <a:lstStyle/>
          <a:p>
            <a:r>
              <a:rPr lang="de-AT" sz="1000" dirty="0" smtClean="0"/>
              <a:t>Quelle: Grünlandbuch (BUCHGRABER, 2018)</a:t>
            </a:r>
            <a:endParaRPr lang="de-AT" sz="1000" dirty="0"/>
          </a:p>
        </p:txBody>
      </p:sp>
    </p:spTree>
    <p:extLst>
      <p:ext uri="{BB962C8B-B14F-4D97-AF65-F5344CB8AC3E}">
        <p14:creationId xmlns:p14="http://schemas.microsoft.com/office/powerpoint/2010/main" val="11916574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8344" y="5970678"/>
            <a:ext cx="1370742" cy="76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938" name="Picture 2" descr="\\storage02\institut2\Gruenland\Heidi\Zeitgemäße Grünlandbewirtschaftung\3. Auflage 2018\Verwendete Bilder\Bild 1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7250" y="1006475"/>
            <a:ext cx="7427913" cy="4843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01157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8344" y="5970678"/>
            <a:ext cx="1370742" cy="76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62" name="Picture 2" descr="\\storage02\institut2\Gruenland\Heidi\Zeitgemäße Grünlandbewirtschaftung\3. Auflage 2018\Verwendete Bilder\Bild 11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9313" y="1038225"/>
            <a:ext cx="7443787" cy="4779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78689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8344" y="5970678"/>
            <a:ext cx="1370742" cy="76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91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332656"/>
            <a:ext cx="8271139" cy="5516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8814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251520" y="260648"/>
            <a:ext cx="8784976" cy="707886"/>
          </a:xfrm>
          <a:prstGeom prst="rect">
            <a:avLst/>
          </a:prstGeom>
          <a:blipFill>
            <a:blip r:embed="rId2"/>
            <a:tile tx="0" ty="0" sx="100000" sy="100000" flip="none" algn="tl"/>
          </a:blipFill>
        </p:spPr>
        <p:txBody>
          <a:bodyPr wrap="square">
            <a:spAutoFit/>
          </a:bodyPr>
          <a:lstStyle/>
          <a:p>
            <a:r>
              <a:rPr lang="de-DE" sz="2000" b="1" dirty="0" smtClean="0">
                <a:solidFill>
                  <a:schemeClr val="bg2">
                    <a:lumMod val="25000"/>
                  </a:schemeClr>
                </a:solidFill>
              </a:rPr>
              <a:t>Zeitliche </a:t>
            </a:r>
            <a:r>
              <a:rPr lang="de-DE" sz="2000" b="1" dirty="0">
                <a:solidFill>
                  <a:schemeClr val="bg2">
                    <a:lumMod val="25000"/>
                  </a:schemeClr>
                </a:solidFill>
              </a:rPr>
              <a:t>pH-Wert-Absenkung bei Grünlandsilage mit und ohne Bakterienpräparate </a:t>
            </a:r>
            <a:r>
              <a:rPr lang="de-DE" sz="1200" b="1" dirty="0">
                <a:solidFill>
                  <a:schemeClr val="bg2">
                    <a:lumMod val="25000"/>
                  </a:schemeClr>
                </a:solidFill>
              </a:rPr>
              <a:t>(</a:t>
            </a:r>
            <a:r>
              <a:rPr lang="de-DE" sz="1200" b="1" cap="all" dirty="0">
                <a:solidFill>
                  <a:schemeClr val="bg2">
                    <a:lumMod val="25000"/>
                  </a:schemeClr>
                </a:solidFill>
              </a:rPr>
              <a:t>Buchgraber</a:t>
            </a:r>
            <a:r>
              <a:rPr lang="de-DE" sz="1200" b="1" dirty="0">
                <a:solidFill>
                  <a:schemeClr val="bg2">
                    <a:lumMod val="25000"/>
                  </a:schemeClr>
                </a:solidFill>
              </a:rPr>
              <a:t>, </a:t>
            </a:r>
            <a:r>
              <a:rPr lang="de-DE" sz="1200" b="1" cap="all" dirty="0">
                <a:solidFill>
                  <a:schemeClr val="bg2">
                    <a:lumMod val="25000"/>
                  </a:schemeClr>
                </a:solidFill>
              </a:rPr>
              <a:t>Resch</a:t>
            </a:r>
            <a:r>
              <a:rPr lang="de-DE" sz="1200" b="1" dirty="0">
                <a:solidFill>
                  <a:schemeClr val="bg2">
                    <a:lumMod val="25000"/>
                  </a:schemeClr>
                </a:solidFill>
              </a:rPr>
              <a:t> 1992)</a:t>
            </a:r>
            <a:endParaRPr lang="de-AT" sz="1200" b="1" dirty="0">
              <a:solidFill>
                <a:schemeClr val="bg2">
                  <a:lumMod val="25000"/>
                </a:schemeClr>
              </a:solidFill>
            </a:endParaRPr>
          </a:p>
        </p:txBody>
      </p:sp>
      <p:grpSp>
        <p:nvGrpSpPr>
          <p:cNvPr id="4" name="Gruppieren 3"/>
          <p:cNvGrpSpPr/>
          <p:nvPr/>
        </p:nvGrpSpPr>
        <p:grpSpPr>
          <a:xfrm>
            <a:off x="1043608" y="1556792"/>
            <a:ext cx="6912768" cy="3888432"/>
            <a:chOff x="0" y="65838"/>
            <a:chExt cx="4236756" cy="2131232"/>
          </a:xfrm>
        </p:grpSpPr>
        <p:pic>
          <p:nvPicPr>
            <p:cNvPr id="5" name="Grafik 4"/>
            <p:cNvPicPr>
              <a:picLocks noChangeAspect="1"/>
            </p:cNvPicPr>
            <p:nvPr/>
          </p:nvPicPr>
          <p:blipFill rotWithShape="1">
            <a:blip r:embed="rId3" cstate="print">
              <a:extLst>
                <a:ext uri="{28A0092B-C50C-407E-A947-70E740481C1C}">
                  <a14:useLocalDpi xmlns:a14="http://schemas.microsoft.com/office/drawing/2010/main" val="0"/>
                </a:ext>
              </a:extLst>
            </a:blip>
            <a:srcRect t="16605" b="2330"/>
            <a:stretch/>
          </p:blipFill>
          <p:spPr bwMode="auto">
            <a:xfrm>
              <a:off x="0" y="65838"/>
              <a:ext cx="4231568" cy="1997050"/>
            </a:xfrm>
            <a:prstGeom prst="rect">
              <a:avLst/>
            </a:prstGeom>
            <a:noFill/>
            <a:ln w="3175">
              <a:solidFill>
                <a:srgbClr val="000000"/>
              </a:solidFill>
              <a:miter lim="800000"/>
              <a:headEnd/>
              <a:tailEnd/>
            </a:ln>
          </p:spPr>
        </p:pic>
        <p:sp>
          <p:nvSpPr>
            <p:cNvPr id="6" name="Textfeld 2"/>
            <p:cNvSpPr txBox="1">
              <a:spLocks noChangeArrowheads="1"/>
            </p:cNvSpPr>
            <p:nvPr/>
          </p:nvSpPr>
          <p:spPr bwMode="auto">
            <a:xfrm>
              <a:off x="3855122" y="1910686"/>
              <a:ext cx="381634" cy="286384"/>
            </a:xfrm>
            <a:prstGeom prst="rect">
              <a:avLst/>
            </a:prstGeom>
            <a:noFill/>
            <a:ln w="9525">
              <a:noFill/>
              <a:miter lim="800000"/>
              <a:headEnd/>
              <a:tailEnd/>
            </a:ln>
          </p:spPr>
          <p:txBody>
            <a:bodyPr rot="0" vert="horz" wrap="square" lIns="91440" tIns="45720" rIns="91440" bIns="45720" anchor="t" anchorCtr="0">
              <a:spAutoFit/>
            </a:bodyPr>
            <a:lstStyle/>
            <a:p>
              <a:pPr>
                <a:lnSpc>
                  <a:spcPct val="107000"/>
                </a:lnSpc>
                <a:spcAft>
                  <a:spcPts val="800"/>
                </a:spcAft>
              </a:pPr>
              <a:r>
                <a:rPr lang="de-DE" sz="500">
                  <a:effectLst/>
                  <a:latin typeface="Calibri"/>
                  <a:ea typeface="Calibri"/>
                  <a:cs typeface="Calibri"/>
                </a:rPr>
                <a:t>Tage</a:t>
              </a:r>
              <a:endParaRPr lang="de-AT" sz="1100">
                <a:effectLst/>
                <a:latin typeface="Calibri"/>
                <a:ea typeface="Calibri"/>
                <a:cs typeface="Times New Roman"/>
              </a:endParaRPr>
            </a:p>
          </p:txBody>
        </p:sp>
      </p:gr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8344" y="5970678"/>
            <a:ext cx="1370742" cy="76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feld 7"/>
          <p:cNvSpPr txBox="1"/>
          <p:nvPr/>
        </p:nvSpPr>
        <p:spPr>
          <a:xfrm>
            <a:off x="249353" y="6464526"/>
            <a:ext cx="5112568" cy="246221"/>
          </a:xfrm>
          <a:prstGeom prst="rect">
            <a:avLst/>
          </a:prstGeom>
          <a:noFill/>
        </p:spPr>
        <p:txBody>
          <a:bodyPr wrap="square" rtlCol="0">
            <a:spAutoFit/>
          </a:bodyPr>
          <a:lstStyle/>
          <a:p>
            <a:r>
              <a:rPr lang="de-AT" sz="1000" dirty="0" smtClean="0"/>
              <a:t>Quelle: Grünlandbuch (BUCHGRABER, 2018)</a:t>
            </a:r>
            <a:endParaRPr lang="de-AT" sz="1000" dirty="0"/>
          </a:p>
        </p:txBody>
      </p:sp>
    </p:spTree>
    <p:extLst>
      <p:ext uri="{BB962C8B-B14F-4D97-AF65-F5344CB8AC3E}">
        <p14:creationId xmlns:p14="http://schemas.microsoft.com/office/powerpoint/2010/main" val="28734025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251520" y="188640"/>
            <a:ext cx="8640960" cy="400110"/>
          </a:xfrm>
          <a:prstGeom prst="rect">
            <a:avLst/>
          </a:prstGeom>
          <a:blipFill>
            <a:blip r:embed="rId2"/>
            <a:tile tx="0" ty="0" sx="100000" sy="100000" flip="none" algn="tl"/>
          </a:blipFill>
        </p:spPr>
        <p:txBody>
          <a:bodyPr wrap="square">
            <a:spAutoFit/>
          </a:bodyPr>
          <a:lstStyle/>
          <a:p>
            <a:r>
              <a:rPr lang="de-DE" sz="2000" b="1" dirty="0" smtClean="0">
                <a:solidFill>
                  <a:schemeClr val="bg2">
                    <a:lumMod val="25000"/>
                  </a:schemeClr>
                </a:solidFill>
              </a:rPr>
              <a:t>Lebensansprüche </a:t>
            </a:r>
            <a:r>
              <a:rPr lang="de-DE" sz="2000" b="1" dirty="0">
                <a:solidFill>
                  <a:schemeClr val="bg2">
                    <a:lumMod val="25000"/>
                  </a:schemeClr>
                </a:solidFill>
              </a:rPr>
              <a:t>der Mikroorganismen (vereinfacht) </a:t>
            </a:r>
            <a:r>
              <a:rPr lang="de-DE" sz="1200" b="1" dirty="0">
                <a:solidFill>
                  <a:schemeClr val="bg2">
                    <a:lumMod val="25000"/>
                  </a:schemeClr>
                </a:solidFill>
              </a:rPr>
              <a:t>nach THÖNI (1988)</a:t>
            </a:r>
            <a:endParaRPr lang="de-AT" sz="1200" dirty="0">
              <a:solidFill>
                <a:schemeClr val="bg2">
                  <a:lumMod val="25000"/>
                </a:schemeClr>
              </a:solidFill>
            </a:endParaRPr>
          </a:p>
        </p:txBody>
      </p:sp>
      <p:pic>
        <p:nvPicPr>
          <p:cNvPr id="3" name="Grafik 2" descr="Grafiken\Neu\Tabelle 33.png"/>
          <p:cNvPicPr/>
          <p:nvPr/>
        </p:nvPicPr>
        <p:blipFill rotWithShape="1">
          <a:blip r:embed="rId3">
            <a:extLst>
              <a:ext uri="{28A0092B-C50C-407E-A947-70E740481C1C}">
                <a14:useLocalDpi xmlns:a14="http://schemas.microsoft.com/office/drawing/2010/main" val="0"/>
              </a:ext>
            </a:extLst>
          </a:blip>
          <a:srcRect l="1571" t="4484" r="953" b="9466"/>
          <a:stretch/>
        </p:blipFill>
        <p:spPr bwMode="auto">
          <a:xfrm>
            <a:off x="827584" y="1772816"/>
            <a:ext cx="7488832" cy="3096344"/>
          </a:xfrm>
          <a:prstGeom prst="rect">
            <a:avLst/>
          </a:prstGeom>
          <a:noFill/>
          <a:ln>
            <a:noFill/>
          </a:ln>
          <a:extLst>
            <a:ext uri="{53640926-AAD7-44D8-BBD7-CCE9431645EC}">
              <a14:shadowObscured xmlns:a14="http://schemas.microsoft.com/office/drawing/2010/main"/>
            </a:ext>
          </a:extLst>
        </p:spPr>
      </p:pic>
      <p:sp>
        <p:nvSpPr>
          <p:cNvPr id="4" name="Textfeld 3"/>
          <p:cNvSpPr txBox="1"/>
          <p:nvPr/>
        </p:nvSpPr>
        <p:spPr>
          <a:xfrm>
            <a:off x="249353" y="6464526"/>
            <a:ext cx="5112568" cy="246221"/>
          </a:xfrm>
          <a:prstGeom prst="rect">
            <a:avLst/>
          </a:prstGeom>
          <a:noFill/>
        </p:spPr>
        <p:txBody>
          <a:bodyPr wrap="square" rtlCol="0">
            <a:spAutoFit/>
          </a:bodyPr>
          <a:lstStyle/>
          <a:p>
            <a:r>
              <a:rPr lang="de-AT" sz="1000" dirty="0" smtClean="0"/>
              <a:t>Quelle: Thöni (1988)</a:t>
            </a:r>
            <a:endParaRPr lang="de-AT" sz="1000" dirty="0"/>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8344" y="5970678"/>
            <a:ext cx="1370742" cy="76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98587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179512" y="188640"/>
            <a:ext cx="8640960" cy="400110"/>
          </a:xfrm>
          <a:prstGeom prst="rect">
            <a:avLst/>
          </a:prstGeom>
          <a:blipFill>
            <a:blip r:embed="rId2"/>
            <a:tile tx="0" ty="0" sx="100000" sy="100000" flip="none" algn="tl"/>
          </a:blipFill>
        </p:spPr>
        <p:txBody>
          <a:bodyPr wrap="square">
            <a:spAutoFit/>
          </a:bodyPr>
          <a:lstStyle/>
          <a:p>
            <a:r>
              <a:rPr lang="de-DE" sz="2000" b="1" dirty="0" smtClean="0">
                <a:solidFill>
                  <a:schemeClr val="bg2">
                    <a:lumMod val="25000"/>
                  </a:schemeClr>
                </a:solidFill>
              </a:rPr>
              <a:t>Auswirkungen </a:t>
            </a:r>
            <a:r>
              <a:rPr lang="de-DE" sz="2000" b="1" dirty="0">
                <a:solidFill>
                  <a:schemeClr val="bg2">
                    <a:lumMod val="25000"/>
                  </a:schemeClr>
                </a:solidFill>
              </a:rPr>
              <a:t>der Mikroorganismen in den </a:t>
            </a:r>
            <a:r>
              <a:rPr lang="de-DE" sz="2000" b="1" dirty="0" smtClean="0">
                <a:solidFill>
                  <a:schemeClr val="bg2">
                    <a:lumMod val="25000"/>
                  </a:schemeClr>
                </a:solidFill>
              </a:rPr>
              <a:t>Silagen </a:t>
            </a:r>
            <a:r>
              <a:rPr lang="de-DE" sz="1200" b="1" dirty="0" smtClean="0">
                <a:solidFill>
                  <a:schemeClr val="bg2">
                    <a:lumMod val="25000"/>
                  </a:schemeClr>
                </a:solidFill>
              </a:rPr>
              <a:t>(nach Zahlen von A. Adler, AGES)</a:t>
            </a:r>
            <a:endParaRPr lang="de-AT" sz="1200" dirty="0">
              <a:solidFill>
                <a:schemeClr val="bg2">
                  <a:lumMod val="25000"/>
                </a:schemeClr>
              </a:solidFill>
            </a:endParaRPr>
          </a:p>
        </p:txBody>
      </p:sp>
      <p:graphicFrame>
        <p:nvGraphicFramePr>
          <p:cNvPr id="3" name="Tabelle 2"/>
          <p:cNvGraphicFramePr>
            <a:graphicFrameLocks noGrp="1"/>
          </p:cNvGraphicFramePr>
          <p:nvPr>
            <p:extLst>
              <p:ext uri="{D42A27DB-BD31-4B8C-83A1-F6EECF244321}">
                <p14:modId xmlns:p14="http://schemas.microsoft.com/office/powerpoint/2010/main" val="559737792"/>
              </p:ext>
            </p:extLst>
          </p:nvPr>
        </p:nvGraphicFramePr>
        <p:xfrm>
          <a:off x="863588" y="1340768"/>
          <a:ext cx="7272807" cy="3960438"/>
        </p:xfrm>
        <a:graphic>
          <a:graphicData uri="http://schemas.openxmlformats.org/drawingml/2006/table">
            <a:tbl>
              <a:tblPr/>
              <a:tblGrid>
                <a:gridCol w="1950413"/>
                <a:gridCol w="1560488"/>
                <a:gridCol w="1337900"/>
                <a:gridCol w="1225816"/>
                <a:gridCol w="1198190"/>
              </a:tblGrid>
              <a:tr h="220024">
                <a:tc>
                  <a:txBody>
                    <a:bodyPr/>
                    <a:lstStyle/>
                    <a:p>
                      <a:pPr algn="just">
                        <a:lnSpc>
                          <a:spcPct val="107000"/>
                        </a:lnSpc>
                        <a:spcAft>
                          <a:spcPts val="0"/>
                        </a:spcAft>
                        <a:tabLst>
                          <a:tab pos="381000" algn="l"/>
                          <a:tab pos="762000" algn="l"/>
                          <a:tab pos="1143000" algn="l"/>
                          <a:tab pos="1524000" algn="l"/>
                          <a:tab pos="1905000" algn="l"/>
                          <a:tab pos="2286000" algn="l"/>
                          <a:tab pos="2667000" algn="l"/>
                          <a:tab pos="3048000" algn="l"/>
                          <a:tab pos="3429000" algn="l"/>
                          <a:tab pos="3810000" algn="l"/>
                          <a:tab pos="4191000" algn="l"/>
                          <a:tab pos="4572000" algn="l"/>
                          <a:tab pos="4953000" algn="l"/>
                        </a:tabLst>
                      </a:pPr>
                      <a:r>
                        <a:rPr lang="de-DE" sz="1100" dirty="0">
                          <a:solidFill>
                            <a:schemeClr val="bg2">
                              <a:lumMod val="90000"/>
                            </a:schemeClr>
                          </a:solidFill>
                          <a:effectLst/>
                          <a:latin typeface="Arial"/>
                          <a:ea typeface="Times New Roman"/>
                          <a:cs typeface="Times New Roman"/>
                        </a:rPr>
                        <a:t> </a:t>
                      </a:r>
                      <a:endParaRPr lang="de-AT" sz="1100" dirty="0">
                        <a:solidFill>
                          <a:schemeClr val="bg2">
                            <a:lumMod val="90000"/>
                          </a:schemeClr>
                        </a:solidFill>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2">
                        <a:lumMod val="25000"/>
                      </a:schemeClr>
                    </a:solidFill>
                  </a:tcPr>
                </a:tc>
                <a:tc>
                  <a:txBody>
                    <a:bodyPr/>
                    <a:lstStyle/>
                    <a:p>
                      <a:pPr marL="141605" indent="-141605" algn="just">
                        <a:lnSpc>
                          <a:spcPct val="107000"/>
                        </a:lnSpc>
                        <a:spcAft>
                          <a:spcPts val="0"/>
                        </a:spcAft>
                        <a:tabLst>
                          <a:tab pos="141605" algn="l"/>
                          <a:tab pos="762000" algn="l"/>
                          <a:tab pos="1143000" algn="l"/>
                          <a:tab pos="1524000" algn="l"/>
                          <a:tab pos="1905000" algn="l"/>
                          <a:tab pos="2286000" algn="l"/>
                          <a:tab pos="2667000" algn="l"/>
                          <a:tab pos="3048000" algn="l"/>
                          <a:tab pos="3429000" algn="l"/>
                          <a:tab pos="3810000" algn="l"/>
                          <a:tab pos="4191000" algn="l"/>
                          <a:tab pos="4572000" algn="l"/>
                          <a:tab pos="4953000" algn="l"/>
                        </a:tabLst>
                      </a:pPr>
                      <a:r>
                        <a:rPr lang="de-DE" sz="1100">
                          <a:solidFill>
                            <a:schemeClr val="bg2">
                              <a:lumMod val="90000"/>
                            </a:schemeClr>
                          </a:solidFill>
                          <a:effectLst/>
                          <a:latin typeface="Arial"/>
                          <a:ea typeface="Times New Roman"/>
                          <a:cs typeface="Times New Roman"/>
                        </a:rPr>
                        <a:t> </a:t>
                      </a:r>
                      <a:endParaRPr lang="de-AT" sz="1100">
                        <a:solidFill>
                          <a:schemeClr val="bg2">
                            <a:lumMod val="90000"/>
                          </a:schemeClr>
                        </a:solidFill>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2">
                        <a:lumMod val="25000"/>
                      </a:schemeClr>
                    </a:solidFill>
                  </a:tcPr>
                </a:tc>
                <a:tc>
                  <a:txBody>
                    <a:bodyPr/>
                    <a:lstStyle/>
                    <a:p>
                      <a:pPr marL="146050" indent="-146050" algn="just">
                        <a:lnSpc>
                          <a:spcPct val="107000"/>
                        </a:lnSpc>
                        <a:spcAft>
                          <a:spcPts val="0"/>
                        </a:spcAft>
                        <a:tabLst>
                          <a:tab pos="146050" algn="l"/>
                          <a:tab pos="762000" algn="l"/>
                          <a:tab pos="1143000" algn="l"/>
                          <a:tab pos="1524000" algn="l"/>
                          <a:tab pos="1905000" algn="l"/>
                          <a:tab pos="2286000" algn="l"/>
                          <a:tab pos="2667000" algn="l"/>
                          <a:tab pos="3048000" algn="l"/>
                          <a:tab pos="3429000" algn="l"/>
                          <a:tab pos="3810000" algn="l"/>
                          <a:tab pos="4191000" algn="l"/>
                          <a:tab pos="4572000" algn="l"/>
                          <a:tab pos="4953000" algn="l"/>
                        </a:tabLst>
                      </a:pPr>
                      <a:r>
                        <a:rPr lang="de-DE" sz="1100">
                          <a:solidFill>
                            <a:schemeClr val="bg2">
                              <a:lumMod val="90000"/>
                            </a:schemeClr>
                          </a:solidFill>
                          <a:effectLst/>
                          <a:latin typeface="Arial"/>
                          <a:ea typeface="Times New Roman"/>
                          <a:cs typeface="Times New Roman"/>
                        </a:rPr>
                        <a:t> </a:t>
                      </a:r>
                      <a:endParaRPr lang="de-AT" sz="1100">
                        <a:solidFill>
                          <a:schemeClr val="bg2">
                            <a:lumMod val="90000"/>
                          </a:schemeClr>
                        </a:solidFill>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2">
                        <a:lumMod val="25000"/>
                      </a:schemeClr>
                    </a:solidFill>
                  </a:tcPr>
                </a:tc>
                <a:tc gridSpan="2">
                  <a:txBody>
                    <a:bodyPr/>
                    <a:lstStyle/>
                    <a:p>
                      <a:pPr algn="ctr">
                        <a:lnSpc>
                          <a:spcPct val="107000"/>
                        </a:lnSpc>
                        <a:spcBef>
                          <a:spcPts val="200"/>
                        </a:spcBef>
                        <a:spcAft>
                          <a:spcPts val="0"/>
                        </a:spcAft>
                        <a:tabLst>
                          <a:tab pos="381000" algn="l"/>
                          <a:tab pos="762000" algn="l"/>
                          <a:tab pos="1143000" algn="l"/>
                          <a:tab pos="1524000" algn="l"/>
                          <a:tab pos="1905000" algn="l"/>
                          <a:tab pos="2286000" algn="l"/>
                          <a:tab pos="2667000" algn="l"/>
                          <a:tab pos="3048000" algn="l"/>
                          <a:tab pos="3429000" algn="l"/>
                          <a:tab pos="3810000" algn="l"/>
                          <a:tab pos="4191000" algn="l"/>
                          <a:tab pos="4572000" algn="l"/>
                          <a:tab pos="4953000" algn="l"/>
                        </a:tabLst>
                      </a:pPr>
                      <a:r>
                        <a:rPr lang="de-DE" sz="1100" b="1">
                          <a:solidFill>
                            <a:schemeClr val="bg2">
                              <a:lumMod val="90000"/>
                            </a:schemeClr>
                          </a:solidFill>
                          <a:effectLst/>
                          <a:latin typeface="Arial"/>
                          <a:ea typeface="Times New Roman"/>
                          <a:cs typeface="Times New Roman"/>
                        </a:rPr>
                        <a:t>Gewünschte Werte je g Futter</a:t>
                      </a:r>
                      <a:endParaRPr lang="de-AT" sz="1100">
                        <a:solidFill>
                          <a:schemeClr val="bg2">
                            <a:lumMod val="90000"/>
                          </a:schemeClr>
                        </a:solidFill>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2">
                        <a:lumMod val="25000"/>
                      </a:schemeClr>
                    </a:solidFill>
                  </a:tcPr>
                </a:tc>
                <a:tc hMerge="1">
                  <a:txBody>
                    <a:bodyPr/>
                    <a:lstStyle/>
                    <a:p>
                      <a:endParaRPr lang="de-AT"/>
                    </a:p>
                  </a:txBody>
                  <a:tcPr/>
                </a:tc>
              </a:tr>
              <a:tr h="440049">
                <a:tc>
                  <a:txBody>
                    <a:bodyPr/>
                    <a:lstStyle/>
                    <a:p>
                      <a:pPr algn="just">
                        <a:lnSpc>
                          <a:spcPct val="107000"/>
                        </a:lnSpc>
                        <a:spcAft>
                          <a:spcPts val="0"/>
                        </a:spcAft>
                        <a:tabLst>
                          <a:tab pos="381000" algn="l"/>
                          <a:tab pos="762000" algn="l"/>
                          <a:tab pos="1143000" algn="l"/>
                          <a:tab pos="1524000" algn="l"/>
                          <a:tab pos="1905000" algn="l"/>
                          <a:tab pos="2286000" algn="l"/>
                          <a:tab pos="2667000" algn="l"/>
                          <a:tab pos="3048000" algn="l"/>
                          <a:tab pos="3429000" algn="l"/>
                          <a:tab pos="3810000" algn="l"/>
                          <a:tab pos="4191000" algn="l"/>
                          <a:tab pos="4572000" algn="l"/>
                          <a:tab pos="4953000" algn="l"/>
                        </a:tabLst>
                      </a:pPr>
                      <a:r>
                        <a:rPr lang="de-DE" sz="1100" dirty="0">
                          <a:solidFill>
                            <a:schemeClr val="bg2">
                              <a:lumMod val="90000"/>
                            </a:schemeClr>
                          </a:solidFill>
                          <a:effectLst/>
                          <a:latin typeface="Arial"/>
                          <a:ea typeface="Times New Roman"/>
                          <a:cs typeface="Times New Roman"/>
                        </a:rPr>
                        <a:t>Milchsäurebakterien*</a:t>
                      </a:r>
                      <a:endParaRPr lang="de-AT" sz="1100" dirty="0">
                        <a:solidFill>
                          <a:schemeClr val="bg2">
                            <a:lumMod val="90000"/>
                          </a:schemeClr>
                        </a:solidFill>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2">
                        <a:lumMod val="25000"/>
                      </a:schemeClr>
                    </a:solidFill>
                  </a:tcPr>
                </a:tc>
                <a:tc>
                  <a:txBody>
                    <a:bodyPr/>
                    <a:lstStyle/>
                    <a:p>
                      <a:pPr marL="141605" indent="-141605" algn="just">
                        <a:lnSpc>
                          <a:spcPct val="107000"/>
                        </a:lnSpc>
                        <a:spcAft>
                          <a:spcPts val="0"/>
                        </a:spcAft>
                        <a:tabLst>
                          <a:tab pos="141605" algn="l"/>
                          <a:tab pos="762000" algn="l"/>
                          <a:tab pos="1143000" algn="l"/>
                          <a:tab pos="1524000" algn="l"/>
                          <a:tab pos="1905000" algn="l"/>
                          <a:tab pos="2286000" algn="l"/>
                          <a:tab pos="2667000" algn="l"/>
                          <a:tab pos="3048000" algn="l"/>
                          <a:tab pos="3429000" algn="l"/>
                          <a:tab pos="3810000" algn="l"/>
                          <a:tab pos="4191000" algn="l"/>
                          <a:tab pos="4572000" algn="l"/>
                          <a:tab pos="4953000" algn="l"/>
                        </a:tabLst>
                      </a:pPr>
                      <a:r>
                        <a:rPr lang="de-DE" sz="1100" dirty="0">
                          <a:solidFill>
                            <a:schemeClr val="bg2">
                              <a:lumMod val="90000"/>
                            </a:schemeClr>
                          </a:solidFill>
                          <a:effectLst/>
                          <a:latin typeface="Arial"/>
                          <a:ea typeface="Times New Roman"/>
                          <a:cs typeface="Times New Roman"/>
                        </a:rPr>
                        <a:t>→  Milchsäurebildung</a:t>
                      </a:r>
                      <a:endParaRPr lang="de-AT" sz="1100" dirty="0">
                        <a:solidFill>
                          <a:schemeClr val="bg2">
                            <a:lumMod val="90000"/>
                          </a:schemeClr>
                        </a:solidFill>
                        <a:effectLst/>
                        <a:latin typeface="Calibri"/>
                        <a:ea typeface="Calibri"/>
                        <a:cs typeface="Times New Roman"/>
                      </a:endParaRPr>
                    </a:p>
                    <a:p>
                      <a:pPr marL="141605" indent="-141605" algn="just">
                        <a:lnSpc>
                          <a:spcPct val="107000"/>
                        </a:lnSpc>
                        <a:spcAft>
                          <a:spcPts val="0"/>
                        </a:spcAft>
                        <a:tabLst>
                          <a:tab pos="141605" algn="l"/>
                          <a:tab pos="762000" algn="l"/>
                          <a:tab pos="1143000" algn="l"/>
                          <a:tab pos="1524000" algn="l"/>
                          <a:tab pos="1905000" algn="l"/>
                          <a:tab pos="2286000" algn="l"/>
                          <a:tab pos="2667000" algn="l"/>
                          <a:tab pos="3048000" algn="l"/>
                          <a:tab pos="3429000" algn="l"/>
                          <a:tab pos="3810000" algn="l"/>
                          <a:tab pos="4191000" algn="l"/>
                          <a:tab pos="4572000" algn="l"/>
                          <a:tab pos="4953000" algn="l"/>
                        </a:tabLst>
                      </a:pPr>
                      <a:r>
                        <a:rPr lang="de-DE" sz="1100" dirty="0">
                          <a:solidFill>
                            <a:schemeClr val="bg2">
                              <a:lumMod val="90000"/>
                            </a:schemeClr>
                          </a:solidFill>
                          <a:effectLst/>
                          <a:latin typeface="Arial"/>
                          <a:ea typeface="Times New Roman"/>
                          <a:cs typeface="Times New Roman"/>
                        </a:rPr>
                        <a:t>	z.T. auch Essigsäure</a:t>
                      </a:r>
                      <a:endParaRPr lang="de-AT" sz="1100" dirty="0">
                        <a:solidFill>
                          <a:schemeClr val="bg2">
                            <a:lumMod val="90000"/>
                          </a:schemeClr>
                        </a:solidFill>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2">
                        <a:lumMod val="25000"/>
                      </a:schemeClr>
                    </a:solidFill>
                  </a:tcPr>
                </a:tc>
                <a:tc>
                  <a:txBody>
                    <a:bodyPr/>
                    <a:lstStyle/>
                    <a:p>
                      <a:pPr marL="146050" indent="-146050" algn="just">
                        <a:lnSpc>
                          <a:spcPct val="107000"/>
                        </a:lnSpc>
                        <a:spcAft>
                          <a:spcPts val="0"/>
                        </a:spcAft>
                        <a:tabLst>
                          <a:tab pos="146050" algn="l"/>
                          <a:tab pos="762000" algn="l"/>
                          <a:tab pos="1143000" algn="l"/>
                          <a:tab pos="1524000" algn="l"/>
                          <a:tab pos="1905000" algn="l"/>
                          <a:tab pos="2286000" algn="l"/>
                          <a:tab pos="2667000" algn="l"/>
                          <a:tab pos="3048000" algn="l"/>
                          <a:tab pos="3429000" algn="l"/>
                          <a:tab pos="3810000" algn="l"/>
                          <a:tab pos="4191000" algn="l"/>
                          <a:tab pos="4572000" algn="l"/>
                          <a:tab pos="4953000" algn="l"/>
                        </a:tabLst>
                      </a:pPr>
                      <a:r>
                        <a:rPr lang="de-DE" sz="1100" dirty="0">
                          <a:solidFill>
                            <a:schemeClr val="bg2">
                              <a:lumMod val="90000"/>
                            </a:schemeClr>
                          </a:solidFill>
                          <a:effectLst/>
                          <a:latin typeface="Arial"/>
                          <a:ea typeface="Times New Roman"/>
                          <a:cs typeface="Times New Roman"/>
                        </a:rPr>
                        <a:t>→ angenehmer </a:t>
                      </a:r>
                      <a:endParaRPr lang="de-AT" sz="1100" dirty="0">
                        <a:solidFill>
                          <a:schemeClr val="bg2">
                            <a:lumMod val="90000"/>
                          </a:schemeClr>
                        </a:solidFill>
                        <a:effectLst/>
                        <a:latin typeface="Calibri"/>
                        <a:ea typeface="Calibri"/>
                        <a:cs typeface="Times New Roman"/>
                      </a:endParaRPr>
                    </a:p>
                    <a:p>
                      <a:pPr marL="146050" indent="-146050" algn="just">
                        <a:lnSpc>
                          <a:spcPct val="107000"/>
                        </a:lnSpc>
                        <a:spcAft>
                          <a:spcPts val="0"/>
                        </a:spcAft>
                        <a:tabLst>
                          <a:tab pos="146050" algn="l"/>
                          <a:tab pos="762000" algn="l"/>
                          <a:tab pos="1143000" algn="l"/>
                          <a:tab pos="1524000" algn="l"/>
                          <a:tab pos="1905000" algn="l"/>
                          <a:tab pos="2286000" algn="l"/>
                          <a:tab pos="2667000" algn="l"/>
                          <a:tab pos="3048000" algn="l"/>
                          <a:tab pos="3429000" algn="l"/>
                          <a:tab pos="3810000" algn="l"/>
                          <a:tab pos="4191000" algn="l"/>
                          <a:tab pos="4572000" algn="l"/>
                          <a:tab pos="4953000" algn="l"/>
                        </a:tabLst>
                      </a:pPr>
                      <a:r>
                        <a:rPr lang="de-DE" sz="1100" dirty="0">
                          <a:solidFill>
                            <a:schemeClr val="bg2">
                              <a:lumMod val="90000"/>
                            </a:schemeClr>
                          </a:solidFill>
                          <a:effectLst/>
                          <a:latin typeface="Arial"/>
                          <a:ea typeface="Times New Roman"/>
                          <a:cs typeface="Times New Roman"/>
                        </a:rPr>
                        <a:t>	Geruch</a:t>
                      </a:r>
                      <a:endParaRPr lang="de-AT" sz="1100" dirty="0">
                        <a:solidFill>
                          <a:schemeClr val="bg2">
                            <a:lumMod val="90000"/>
                          </a:schemeClr>
                        </a:solidFill>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2">
                        <a:lumMod val="25000"/>
                      </a:schemeClr>
                    </a:solidFill>
                  </a:tcPr>
                </a:tc>
                <a:tc gridSpan="2">
                  <a:txBody>
                    <a:bodyPr/>
                    <a:lstStyle/>
                    <a:p>
                      <a:pPr algn="ctr">
                        <a:lnSpc>
                          <a:spcPct val="107000"/>
                        </a:lnSpc>
                        <a:spcAft>
                          <a:spcPts val="0"/>
                        </a:spcAft>
                        <a:tabLst>
                          <a:tab pos="381000" algn="l"/>
                          <a:tab pos="762000" algn="l"/>
                          <a:tab pos="1143000" algn="l"/>
                          <a:tab pos="1524000" algn="l"/>
                          <a:tab pos="1905000" algn="l"/>
                          <a:tab pos="2286000" algn="l"/>
                          <a:tab pos="2667000" algn="l"/>
                          <a:tab pos="3048000" algn="l"/>
                          <a:tab pos="3429000" algn="l"/>
                          <a:tab pos="3810000" algn="l"/>
                          <a:tab pos="4191000" algn="l"/>
                          <a:tab pos="4572000" algn="l"/>
                          <a:tab pos="4953000" algn="l"/>
                        </a:tabLst>
                      </a:pPr>
                      <a:r>
                        <a:rPr lang="de-DE" sz="1100" dirty="0">
                          <a:solidFill>
                            <a:schemeClr val="bg2">
                              <a:lumMod val="90000"/>
                            </a:schemeClr>
                          </a:solidFill>
                          <a:effectLst/>
                          <a:latin typeface="Arial"/>
                          <a:ea typeface="Times New Roman"/>
                          <a:cs typeface="Times New Roman"/>
                        </a:rPr>
                        <a:t>Grassilage:</a:t>
                      </a:r>
                      <a:endParaRPr lang="de-AT" sz="1100" dirty="0">
                        <a:solidFill>
                          <a:schemeClr val="bg2">
                            <a:lumMod val="90000"/>
                          </a:schemeClr>
                        </a:solidFill>
                        <a:effectLst/>
                        <a:latin typeface="Calibri"/>
                        <a:ea typeface="Calibri"/>
                        <a:cs typeface="Times New Roman"/>
                      </a:endParaRPr>
                    </a:p>
                    <a:p>
                      <a:pPr algn="ctr">
                        <a:lnSpc>
                          <a:spcPct val="107000"/>
                        </a:lnSpc>
                        <a:spcAft>
                          <a:spcPts val="0"/>
                        </a:spcAft>
                        <a:tabLst>
                          <a:tab pos="381000" algn="l"/>
                          <a:tab pos="762000" algn="l"/>
                          <a:tab pos="1143000" algn="l"/>
                          <a:tab pos="1524000" algn="l"/>
                          <a:tab pos="1905000" algn="l"/>
                          <a:tab pos="2286000" algn="l"/>
                          <a:tab pos="2667000" algn="l"/>
                          <a:tab pos="3048000" algn="l"/>
                          <a:tab pos="3429000" algn="l"/>
                          <a:tab pos="3810000" algn="l"/>
                          <a:tab pos="4191000" algn="l"/>
                          <a:tab pos="4572000" algn="l"/>
                          <a:tab pos="4953000" algn="l"/>
                        </a:tabLst>
                      </a:pPr>
                      <a:r>
                        <a:rPr lang="de-DE" sz="1100" dirty="0">
                          <a:solidFill>
                            <a:schemeClr val="bg2">
                              <a:lumMod val="90000"/>
                            </a:schemeClr>
                          </a:solidFill>
                          <a:effectLst/>
                          <a:latin typeface="Arial"/>
                          <a:ea typeface="Times New Roman"/>
                          <a:cs typeface="Times New Roman"/>
                        </a:rPr>
                        <a:t>&gt; 100.000 – 1 Million</a:t>
                      </a:r>
                      <a:endParaRPr lang="de-AT" sz="1100" dirty="0">
                        <a:solidFill>
                          <a:schemeClr val="bg2">
                            <a:lumMod val="90000"/>
                          </a:schemeClr>
                        </a:solidFill>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2">
                        <a:lumMod val="25000"/>
                      </a:schemeClr>
                    </a:solidFill>
                  </a:tcPr>
                </a:tc>
                <a:tc hMerge="1">
                  <a:txBody>
                    <a:bodyPr/>
                    <a:lstStyle/>
                    <a:p>
                      <a:endParaRPr lang="de-AT"/>
                    </a:p>
                  </a:txBody>
                  <a:tcPr/>
                </a:tc>
              </a:tr>
              <a:tr h="220024">
                <a:tc>
                  <a:txBody>
                    <a:bodyPr/>
                    <a:lstStyle/>
                    <a:p>
                      <a:pPr algn="just">
                        <a:lnSpc>
                          <a:spcPct val="107000"/>
                        </a:lnSpc>
                        <a:spcBef>
                          <a:spcPts val="200"/>
                        </a:spcBef>
                        <a:spcAft>
                          <a:spcPts val="0"/>
                        </a:spcAft>
                        <a:tabLst>
                          <a:tab pos="381000" algn="l"/>
                          <a:tab pos="762000" algn="l"/>
                          <a:tab pos="1143000" algn="l"/>
                          <a:tab pos="1524000" algn="l"/>
                          <a:tab pos="1905000" algn="l"/>
                          <a:tab pos="2286000" algn="l"/>
                          <a:tab pos="2667000" algn="l"/>
                          <a:tab pos="3048000" algn="l"/>
                          <a:tab pos="3429000" algn="l"/>
                          <a:tab pos="3810000" algn="l"/>
                          <a:tab pos="4191000" algn="l"/>
                          <a:tab pos="4572000" algn="l"/>
                          <a:tab pos="4953000" algn="l"/>
                        </a:tabLst>
                      </a:pPr>
                      <a:r>
                        <a:rPr lang="de-DE" sz="1050" dirty="0">
                          <a:effectLst/>
                          <a:latin typeface="Arial"/>
                          <a:ea typeface="Times New Roman"/>
                          <a:cs typeface="Times New Roman"/>
                        </a:rPr>
                        <a:t> </a:t>
                      </a:r>
                      <a:endParaRPr lang="de-AT" sz="105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2">
                        <a:lumMod val="75000"/>
                      </a:schemeClr>
                    </a:solidFill>
                  </a:tcPr>
                </a:tc>
                <a:tc>
                  <a:txBody>
                    <a:bodyPr/>
                    <a:lstStyle/>
                    <a:p>
                      <a:pPr marL="141605" indent="-141605" algn="just">
                        <a:lnSpc>
                          <a:spcPct val="107000"/>
                        </a:lnSpc>
                        <a:spcBef>
                          <a:spcPts val="200"/>
                        </a:spcBef>
                        <a:spcAft>
                          <a:spcPts val="0"/>
                        </a:spcAft>
                        <a:tabLst>
                          <a:tab pos="141605" algn="l"/>
                          <a:tab pos="762000" algn="l"/>
                          <a:tab pos="1143000" algn="l"/>
                          <a:tab pos="1524000" algn="l"/>
                          <a:tab pos="1905000" algn="l"/>
                          <a:tab pos="2286000" algn="l"/>
                          <a:tab pos="2667000" algn="l"/>
                          <a:tab pos="3048000" algn="l"/>
                          <a:tab pos="3429000" algn="l"/>
                          <a:tab pos="3810000" algn="l"/>
                          <a:tab pos="4191000" algn="l"/>
                          <a:tab pos="4572000" algn="l"/>
                          <a:tab pos="4953000" algn="l"/>
                        </a:tabLst>
                      </a:pPr>
                      <a:r>
                        <a:rPr lang="de-DE" sz="1050" dirty="0">
                          <a:effectLst/>
                          <a:latin typeface="Arial"/>
                          <a:ea typeface="Times New Roman"/>
                          <a:cs typeface="Times New Roman"/>
                        </a:rPr>
                        <a:t> </a:t>
                      </a:r>
                      <a:endParaRPr lang="de-AT" sz="105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2">
                        <a:lumMod val="75000"/>
                      </a:schemeClr>
                    </a:solidFill>
                  </a:tcPr>
                </a:tc>
                <a:tc>
                  <a:txBody>
                    <a:bodyPr/>
                    <a:lstStyle/>
                    <a:p>
                      <a:pPr marL="146050" indent="-146050" algn="just">
                        <a:lnSpc>
                          <a:spcPct val="107000"/>
                        </a:lnSpc>
                        <a:spcBef>
                          <a:spcPts val="200"/>
                        </a:spcBef>
                        <a:spcAft>
                          <a:spcPts val="0"/>
                        </a:spcAft>
                        <a:tabLst>
                          <a:tab pos="146050" algn="l"/>
                          <a:tab pos="762000" algn="l"/>
                          <a:tab pos="1143000" algn="l"/>
                          <a:tab pos="1524000" algn="l"/>
                          <a:tab pos="1905000" algn="l"/>
                          <a:tab pos="2286000" algn="l"/>
                          <a:tab pos="2667000" algn="l"/>
                          <a:tab pos="3048000" algn="l"/>
                          <a:tab pos="3429000" algn="l"/>
                          <a:tab pos="3810000" algn="l"/>
                          <a:tab pos="4191000" algn="l"/>
                          <a:tab pos="4572000" algn="l"/>
                          <a:tab pos="4953000" algn="l"/>
                        </a:tabLst>
                      </a:pPr>
                      <a:r>
                        <a:rPr lang="de-DE" sz="1050">
                          <a:effectLst/>
                          <a:latin typeface="Arial"/>
                          <a:ea typeface="Times New Roman"/>
                          <a:cs typeface="Times New Roman"/>
                        </a:rPr>
                        <a:t> </a:t>
                      </a:r>
                      <a:endParaRPr lang="de-AT" sz="105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2">
                        <a:lumMod val="75000"/>
                      </a:schemeClr>
                    </a:solidFill>
                  </a:tcPr>
                </a:tc>
                <a:tc gridSpan="2">
                  <a:txBody>
                    <a:bodyPr/>
                    <a:lstStyle/>
                    <a:p>
                      <a:pPr algn="ctr">
                        <a:lnSpc>
                          <a:spcPct val="107000"/>
                        </a:lnSpc>
                        <a:spcBef>
                          <a:spcPts val="200"/>
                        </a:spcBef>
                        <a:spcAft>
                          <a:spcPts val="0"/>
                        </a:spcAft>
                        <a:tabLst>
                          <a:tab pos="381000" algn="l"/>
                          <a:tab pos="762000" algn="l"/>
                          <a:tab pos="1143000" algn="l"/>
                          <a:tab pos="1524000" algn="l"/>
                          <a:tab pos="1905000" algn="l"/>
                          <a:tab pos="2286000" algn="l"/>
                          <a:tab pos="2667000" algn="l"/>
                          <a:tab pos="3048000" algn="l"/>
                          <a:tab pos="3429000" algn="l"/>
                          <a:tab pos="3810000" algn="l"/>
                          <a:tab pos="4191000" algn="l"/>
                          <a:tab pos="4572000" algn="l"/>
                          <a:tab pos="4953000" algn="l"/>
                        </a:tabLst>
                      </a:pPr>
                      <a:r>
                        <a:rPr lang="de-DE" sz="1050" b="1">
                          <a:effectLst/>
                          <a:latin typeface="Arial"/>
                          <a:ea typeface="Times New Roman"/>
                          <a:cs typeface="Times New Roman"/>
                        </a:rPr>
                        <a:t>Werte in den Silagen und im Gärheu</a:t>
                      </a:r>
                      <a:endParaRPr lang="de-AT" sz="105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2">
                        <a:lumMod val="75000"/>
                      </a:schemeClr>
                    </a:solidFill>
                  </a:tcPr>
                </a:tc>
                <a:tc hMerge="1">
                  <a:txBody>
                    <a:bodyPr/>
                    <a:lstStyle/>
                    <a:p>
                      <a:endParaRPr lang="de-AT"/>
                    </a:p>
                  </a:txBody>
                  <a:tcPr/>
                </a:tc>
              </a:tr>
              <a:tr h="220024">
                <a:tc>
                  <a:txBody>
                    <a:bodyPr/>
                    <a:lstStyle/>
                    <a:p>
                      <a:pPr algn="just">
                        <a:lnSpc>
                          <a:spcPct val="107000"/>
                        </a:lnSpc>
                        <a:spcAft>
                          <a:spcPts val="0"/>
                        </a:spcAft>
                        <a:tabLst>
                          <a:tab pos="381000" algn="l"/>
                          <a:tab pos="762000" algn="l"/>
                          <a:tab pos="1143000" algn="l"/>
                          <a:tab pos="1524000" algn="l"/>
                          <a:tab pos="1905000" algn="l"/>
                          <a:tab pos="2286000" algn="l"/>
                          <a:tab pos="2667000" algn="l"/>
                          <a:tab pos="3048000" algn="l"/>
                          <a:tab pos="3429000" algn="l"/>
                          <a:tab pos="3810000" algn="l"/>
                          <a:tab pos="4191000" algn="l"/>
                          <a:tab pos="4572000" algn="l"/>
                          <a:tab pos="4953000" algn="l"/>
                        </a:tabLst>
                      </a:pPr>
                      <a:r>
                        <a:rPr lang="de-DE" sz="1050" dirty="0">
                          <a:effectLst/>
                          <a:latin typeface="Arial"/>
                          <a:ea typeface="Times New Roman"/>
                          <a:cs typeface="Times New Roman"/>
                        </a:rPr>
                        <a:t> </a:t>
                      </a:r>
                      <a:endParaRPr lang="de-AT" sz="105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lumMod val="75000"/>
                      </a:schemeClr>
                    </a:solidFill>
                  </a:tcPr>
                </a:tc>
                <a:tc>
                  <a:txBody>
                    <a:bodyPr/>
                    <a:lstStyle/>
                    <a:p>
                      <a:pPr marL="141605" indent="-141605" algn="just">
                        <a:lnSpc>
                          <a:spcPct val="107000"/>
                        </a:lnSpc>
                        <a:spcAft>
                          <a:spcPts val="0"/>
                        </a:spcAft>
                        <a:tabLst>
                          <a:tab pos="141605" algn="l"/>
                          <a:tab pos="762000" algn="l"/>
                          <a:tab pos="1143000" algn="l"/>
                          <a:tab pos="1524000" algn="l"/>
                          <a:tab pos="1905000" algn="l"/>
                          <a:tab pos="2286000" algn="l"/>
                          <a:tab pos="2667000" algn="l"/>
                          <a:tab pos="3048000" algn="l"/>
                          <a:tab pos="3429000" algn="l"/>
                          <a:tab pos="3810000" algn="l"/>
                          <a:tab pos="4191000" algn="l"/>
                          <a:tab pos="4572000" algn="l"/>
                          <a:tab pos="4953000" algn="l"/>
                        </a:tabLst>
                      </a:pPr>
                      <a:r>
                        <a:rPr lang="de-DE" sz="1050" dirty="0">
                          <a:effectLst/>
                          <a:latin typeface="Arial"/>
                          <a:ea typeface="Times New Roman"/>
                          <a:cs typeface="Times New Roman"/>
                        </a:rPr>
                        <a:t> </a:t>
                      </a:r>
                      <a:endParaRPr lang="de-AT" sz="105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lumMod val="75000"/>
                      </a:schemeClr>
                    </a:solidFill>
                  </a:tcPr>
                </a:tc>
                <a:tc>
                  <a:txBody>
                    <a:bodyPr/>
                    <a:lstStyle/>
                    <a:p>
                      <a:pPr marL="146050" indent="-146050" algn="just">
                        <a:lnSpc>
                          <a:spcPct val="107000"/>
                        </a:lnSpc>
                        <a:spcAft>
                          <a:spcPts val="0"/>
                        </a:spcAft>
                        <a:tabLst>
                          <a:tab pos="146050" algn="l"/>
                          <a:tab pos="762000" algn="l"/>
                          <a:tab pos="1143000" algn="l"/>
                          <a:tab pos="1524000" algn="l"/>
                          <a:tab pos="1905000" algn="l"/>
                          <a:tab pos="2286000" algn="l"/>
                          <a:tab pos="2667000" algn="l"/>
                          <a:tab pos="3048000" algn="l"/>
                          <a:tab pos="3429000" algn="l"/>
                          <a:tab pos="3810000" algn="l"/>
                          <a:tab pos="4191000" algn="l"/>
                          <a:tab pos="4572000" algn="l"/>
                          <a:tab pos="4953000" algn="l"/>
                        </a:tabLst>
                      </a:pPr>
                      <a:r>
                        <a:rPr lang="de-DE" sz="1050" dirty="0">
                          <a:effectLst/>
                          <a:latin typeface="Arial"/>
                          <a:ea typeface="Times New Roman"/>
                          <a:cs typeface="Times New Roman"/>
                        </a:rPr>
                        <a:t> </a:t>
                      </a:r>
                      <a:endParaRPr lang="de-AT" sz="105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lumMod val="75000"/>
                      </a:schemeClr>
                    </a:solidFill>
                  </a:tcPr>
                </a:tc>
                <a:tc>
                  <a:txBody>
                    <a:bodyPr/>
                    <a:lstStyle/>
                    <a:p>
                      <a:pPr algn="ctr">
                        <a:lnSpc>
                          <a:spcPct val="107000"/>
                        </a:lnSpc>
                        <a:spcAft>
                          <a:spcPts val="0"/>
                        </a:spcAft>
                        <a:tabLst>
                          <a:tab pos="381000" algn="l"/>
                          <a:tab pos="762000" algn="l"/>
                          <a:tab pos="1143000" algn="l"/>
                          <a:tab pos="1524000" algn="l"/>
                          <a:tab pos="1905000" algn="l"/>
                          <a:tab pos="2286000" algn="l"/>
                          <a:tab pos="2667000" algn="l"/>
                          <a:tab pos="3048000" algn="l"/>
                          <a:tab pos="3429000" algn="l"/>
                          <a:tab pos="3810000" algn="l"/>
                          <a:tab pos="4191000" algn="l"/>
                          <a:tab pos="4572000" algn="l"/>
                          <a:tab pos="4953000" algn="l"/>
                        </a:tabLst>
                      </a:pPr>
                      <a:r>
                        <a:rPr lang="de-DE" sz="1050">
                          <a:effectLst/>
                          <a:latin typeface="Arial"/>
                          <a:ea typeface="Times New Roman"/>
                          <a:cs typeface="Times New Roman"/>
                        </a:rPr>
                        <a:t>tolerierbar</a:t>
                      </a:r>
                      <a:endParaRPr lang="de-AT" sz="105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a:noFill/>
                    </a:lnR>
                    <a:lnT>
                      <a:noFill/>
                    </a:lnT>
                    <a:lnB>
                      <a:noFill/>
                    </a:lnB>
                    <a:solidFill>
                      <a:schemeClr val="bg2">
                        <a:lumMod val="75000"/>
                      </a:schemeClr>
                    </a:solidFill>
                  </a:tcPr>
                </a:tc>
                <a:tc>
                  <a:txBody>
                    <a:bodyPr/>
                    <a:lstStyle/>
                    <a:p>
                      <a:pPr algn="ctr">
                        <a:lnSpc>
                          <a:spcPct val="107000"/>
                        </a:lnSpc>
                        <a:spcAft>
                          <a:spcPts val="0"/>
                        </a:spcAft>
                        <a:tabLst>
                          <a:tab pos="381000" algn="l"/>
                          <a:tab pos="762000" algn="l"/>
                          <a:tab pos="1143000" algn="l"/>
                          <a:tab pos="1524000" algn="l"/>
                          <a:tab pos="1905000" algn="l"/>
                          <a:tab pos="2286000" algn="l"/>
                          <a:tab pos="2667000" algn="l"/>
                          <a:tab pos="3048000" algn="l"/>
                          <a:tab pos="3429000" algn="l"/>
                          <a:tab pos="3810000" algn="l"/>
                          <a:tab pos="4191000" algn="l"/>
                          <a:tab pos="4572000" algn="l"/>
                          <a:tab pos="4953000" algn="l"/>
                        </a:tabLst>
                      </a:pPr>
                      <a:r>
                        <a:rPr lang="de-DE" sz="1050">
                          <a:effectLst/>
                          <a:latin typeface="Arial"/>
                          <a:ea typeface="Times New Roman"/>
                          <a:cs typeface="Times New Roman"/>
                        </a:rPr>
                        <a:t>ungünstig</a:t>
                      </a:r>
                      <a:endParaRPr lang="de-AT" sz="1050">
                        <a:effectLst/>
                        <a:latin typeface="Calibri"/>
                        <a:ea typeface="Calibri"/>
                        <a:cs typeface="Times New Roman"/>
                      </a:endParaRPr>
                    </a:p>
                  </a:txBody>
                  <a:tcPr marL="44450" marR="44450" marT="0" marB="0" anchor="ctr">
                    <a:lnL>
                      <a:noFill/>
                    </a:lnL>
                    <a:lnR w="12700" cap="flat" cmpd="sng" algn="ctr">
                      <a:solidFill>
                        <a:srgbClr val="000000"/>
                      </a:solidFill>
                      <a:prstDash val="solid"/>
                      <a:round/>
                      <a:headEnd type="none" w="med" len="med"/>
                      <a:tailEnd type="none" w="med" len="med"/>
                    </a:lnR>
                    <a:lnT>
                      <a:noFill/>
                    </a:lnT>
                    <a:lnB>
                      <a:noFill/>
                    </a:lnB>
                    <a:solidFill>
                      <a:schemeClr val="bg2">
                        <a:lumMod val="75000"/>
                      </a:schemeClr>
                    </a:solidFill>
                  </a:tcPr>
                </a:tc>
              </a:tr>
              <a:tr h="440049">
                <a:tc>
                  <a:txBody>
                    <a:bodyPr/>
                    <a:lstStyle/>
                    <a:p>
                      <a:pPr algn="just">
                        <a:lnSpc>
                          <a:spcPct val="107000"/>
                        </a:lnSpc>
                        <a:spcAft>
                          <a:spcPts val="0"/>
                        </a:spcAft>
                        <a:tabLst>
                          <a:tab pos="381000" algn="l"/>
                          <a:tab pos="762000" algn="l"/>
                          <a:tab pos="1143000" algn="l"/>
                          <a:tab pos="1524000" algn="l"/>
                          <a:tab pos="1905000" algn="l"/>
                          <a:tab pos="2286000" algn="l"/>
                          <a:tab pos="2667000" algn="l"/>
                          <a:tab pos="3048000" algn="l"/>
                          <a:tab pos="3429000" algn="l"/>
                          <a:tab pos="3810000" algn="l"/>
                          <a:tab pos="4191000" algn="l"/>
                          <a:tab pos="4572000" algn="l"/>
                          <a:tab pos="4953000" algn="l"/>
                        </a:tabLst>
                      </a:pPr>
                      <a:r>
                        <a:rPr lang="de-DE" sz="1050">
                          <a:effectLst/>
                          <a:latin typeface="Arial"/>
                          <a:ea typeface="Times New Roman"/>
                          <a:cs typeface="Times New Roman"/>
                        </a:rPr>
                        <a:t>Essigsäurebildner</a:t>
                      </a:r>
                      <a:endParaRPr lang="de-AT" sz="105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marL="141605" indent="-141605" algn="just">
                        <a:lnSpc>
                          <a:spcPct val="107000"/>
                        </a:lnSpc>
                        <a:spcAft>
                          <a:spcPts val="0"/>
                        </a:spcAft>
                        <a:tabLst>
                          <a:tab pos="141605" algn="l"/>
                          <a:tab pos="762000" algn="l"/>
                          <a:tab pos="1143000" algn="l"/>
                          <a:tab pos="1524000" algn="l"/>
                          <a:tab pos="1905000" algn="l"/>
                          <a:tab pos="2286000" algn="l"/>
                          <a:tab pos="2667000" algn="l"/>
                          <a:tab pos="3048000" algn="l"/>
                          <a:tab pos="3429000" algn="l"/>
                          <a:tab pos="3810000" algn="l"/>
                          <a:tab pos="4191000" algn="l"/>
                          <a:tab pos="4572000" algn="l"/>
                          <a:tab pos="4953000" algn="l"/>
                        </a:tabLst>
                      </a:pPr>
                      <a:r>
                        <a:rPr lang="de-DE" sz="1050">
                          <a:effectLst/>
                          <a:latin typeface="Arial"/>
                          <a:ea typeface="Times New Roman"/>
                          <a:cs typeface="Times New Roman"/>
                        </a:rPr>
                        <a:t>→  Essigsäurebildung</a:t>
                      </a:r>
                      <a:endParaRPr lang="de-AT" sz="1050">
                        <a:effectLst/>
                        <a:latin typeface="Calibri"/>
                        <a:ea typeface="Calibri"/>
                        <a:cs typeface="Times New Roman"/>
                      </a:endParaRPr>
                    </a:p>
                    <a:p>
                      <a:pPr marL="141605" indent="-141605" algn="just">
                        <a:lnSpc>
                          <a:spcPct val="107000"/>
                        </a:lnSpc>
                        <a:spcAft>
                          <a:spcPts val="0"/>
                        </a:spcAft>
                        <a:tabLst>
                          <a:tab pos="141605" algn="l"/>
                          <a:tab pos="762000" algn="l"/>
                          <a:tab pos="1143000" algn="l"/>
                          <a:tab pos="1524000" algn="l"/>
                          <a:tab pos="1905000" algn="l"/>
                          <a:tab pos="2286000" algn="l"/>
                          <a:tab pos="2667000" algn="l"/>
                          <a:tab pos="3048000" algn="l"/>
                          <a:tab pos="3429000" algn="l"/>
                          <a:tab pos="3810000" algn="l"/>
                          <a:tab pos="4191000" algn="l"/>
                          <a:tab pos="4572000" algn="l"/>
                          <a:tab pos="4953000" algn="l"/>
                        </a:tabLst>
                      </a:pPr>
                      <a:r>
                        <a:rPr lang="de-DE" sz="1050">
                          <a:effectLst/>
                          <a:latin typeface="Arial"/>
                          <a:ea typeface="Times New Roman"/>
                          <a:cs typeface="Times New Roman"/>
                        </a:rPr>
                        <a:t>	z.T. auch Alkohol</a:t>
                      </a:r>
                      <a:endParaRPr lang="de-AT" sz="105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marL="146050" indent="-146050" algn="just">
                        <a:lnSpc>
                          <a:spcPct val="107000"/>
                        </a:lnSpc>
                        <a:spcAft>
                          <a:spcPts val="0"/>
                        </a:spcAft>
                        <a:tabLst>
                          <a:tab pos="146050" algn="l"/>
                          <a:tab pos="762000" algn="l"/>
                          <a:tab pos="1143000" algn="l"/>
                          <a:tab pos="1524000" algn="l"/>
                          <a:tab pos="1905000" algn="l"/>
                          <a:tab pos="2286000" algn="l"/>
                          <a:tab pos="2667000" algn="l"/>
                          <a:tab pos="3048000" algn="l"/>
                          <a:tab pos="3429000" algn="l"/>
                          <a:tab pos="3810000" algn="l"/>
                          <a:tab pos="4191000" algn="l"/>
                          <a:tab pos="4572000" algn="l"/>
                          <a:tab pos="4953000" algn="l"/>
                        </a:tabLst>
                      </a:pPr>
                      <a:r>
                        <a:rPr lang="de-DE" sz="1050" dirty="0">
                          <a:effectLst/>
                          <a:latin typeface="Arial"/>
                          <a:ea typeface="Times New Roman"/>
                          <a:cs typeface="Times New Roman"/>
                        </a:rPr>
                        <a:t>→ stechender,</a:t>
                      </a:r>
                      <a:endParaRPr lang="de-AT" sz="1050" dirty="0">
                        <a:effectLst/>
                        <a:latin typeface="Calibri"/>
                        <a:ea typeface="Calibri"/>
                        <a:cs typeface="Times New Roman"/>
                      </a:endParaRPr>
                    </a:p>
                    <a:p>
                      <a:pPr marL="146050" indent="-146050" algn="just">
                        <a:lnSpc>
                          <a:spcPct val="107000"/>
                        </a:lnSpc>
                        <a:spcAft>
                          <a:spcPts val="0"/>
                        </a:spcAft>
                        <a:tabLst>
                          <a:tab pos="146050" algn="l"/>
                          <a:tab pos="762000" algn="l"/>
                          <a:tab pos="1143000" algn="l"/>
                          <a:tab pos="1524000" algn="l"/>
                          <a:tab pos="1905000" algn="l"/>
                          <a:tab pos="2286000" algn="l"/>
                          <a:tab pos="2667000" algn="l"/>
                          <a:tab pos="3048000" algn="l"/>
                          <a:tab pos="3429000" algn="l"/>
                          <a:tab pos="3810000" algn="l"/>
                          <a:tab pos="4191000" algn="l"/>
                          <a:tab pos="4572000" algn="l"/>
                          <a:tab pos="4953000" algn="l"/>
                        </a:tabLst>
                      </a:pPr>
                      <a:r>
                        <a:rPr lang="de-DE" sz="1050" dirty="0">
                          <a:effectLst/>
                          <a:latin typeface="Arial"/>
                          <a:ea typeface="Times New Roman"/>
                          <a:cs typeface="Times New Roman"/>
                        </a:rPr>
                        <a:t>	saurer Geruch</a:t>
                      </a:r>
                      <a:endParaRPr lang="de-AT" sz="105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a:lnSpc>
                          <a:spcPct val="107000"/>
                        </a:lnSpc>
                        <a:spcAft>
                          <a:spcPts val="0"/>
                        </a:spcAft>
                        <a:tabLst>
                          <a:tab pos="381000" algn="l"/>
                          <a:tab pos="762000" algn="l"/>
                          <a:tab pos="1143000" algn="l"/>
                          <a:tab pos="1524000" algn="l"/>
                          <a:tab pos="1905000" algn="l"/>
                          <a:tab pos="2286000" algn="l"/>
                          <a:tab pos="2667000" algn="l"/>
                          <a:tab pos="3048000" algn="l"/>
                          <a:tab pos="3429000" algn="l"/>
                          <a:tab pos="3810000" algn="l"/>
                          <a:tab pos="4191000" algn="l"/>
                          <a:tab pos="4572000" algn="l"/>
                          <a:tab pos="4953000" algn="l"/>
                        </a:tabLst>
                      </a:pPr>
                      <a:r>
                        <a:rPr lang="de-DE" sz="1050" dirty="0">
                          <a:effectLst/>
                          <a:latin typeface="Arial"/>
                          <a:ea typeface="Times New Roman"/>
                          <a:cs typeface="Times New Roman"/>
                        </a:rPr>
                        <a:t>unter 3,0 %</a:t>
                      </a:r>
                      <a:endParaRPr lang="de-AT" sz="1050" dirty="0">
                        <a:effectLst/>
                        <a:latin typeface="Calibri"/>
                        <a:ea typeface="Calibri"/>
                        <a:cs typeface="Times New Roman"/>
                      </a:endParaRPr>
                    </a:p>
                    <a:p>
                      <a:pPr algn="ctr">
                        <a:lnSpc>
                          <a:spcPct val="107000"/>
                        </a:lnSpc>
                        <a:spcAft>
                          <a:spcPts val="0"/>
                        </a:spcAft>
                        <a:tabLst>
                          <a:tab pos="381000" algn="l"/>
                          <a:tab pos="762000" algn="l"/>
                          <a:tab pos="1143000" algn="l"/>
                          <a:tab pos="1524000" algn="l"/>
                          <a:tab pos="1905000" algn="l"/>
                          <a:tab pos="2286000" algn="l"/>
                          <a:tab pos="2667000" algn="l"/>
                          <a:tab pos="3048000" algn="l"/>
                          <a:tab pos="3429000" algn="l"/>
                          <a:tab pos="3810000" algn="l"/>
                          <a:tab pos="4191000" algn="l"/>
                          <a:tab pos="4572000" algn="l"/>
                          <a:tab pos="4953000" algn="l"/>
                        </a:tabLst>
                      </a:pPr>
                      <a:r>
                        <a:rPr lang="de-DE" sz="1050" dirty="0">
                          <a:effectLst/>
                          <a:latin typeface="Arial"/>
                          <a:ea typeface="Times New Roman"/>
                          <a:cs typeface="Times New Roman"/>
                        </a:rPr>
                        <a:t>in der TM</a:t>
                      </a:r>
                      <a:endParaRPr lang="de-AT" sz="105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a:lnSpc>
                          <a:spcPct val="107000"/>
                        </a:lnSpc>
                        <a:spcAft>
                          <a:spcPts val="0"/>
                        </a:spcAft>
                        <a:tabLst>
                          <a:tab pos="381000" algn="l"/>
                          <a:tab pos="762000" algn="l"/>
                          <a:tab pos="1143000" algn="l"/>
                          <a:tab pos="1524000" algn="l"/>
                          <a:tab pos="1905000" algn="l"/>
                          <a:tab pos="2286000" algn="l"/>
                          <a:tab pos="2667000" algn="l"/>
                          <a:tab pos="3048000" algn="l"/>
                          <a:tab pos="3429000" algn="l"/>
                          <a:tab pos="3810000" algn="l"/>
                          <a:tab pos="4191000" algn="l"/>
                          <a:tab pos="4572000" algn="l"/>
                          <a:tab pos="4953000" algn="l"/>
                        </a:tabLst>
                      </a:pPr>
                      <a:r>
                        <a:rPr lang="de-DE" sz="1050" dirty="0">
                          <a:effectLst/>
                          <a:latin typeface="Arial"/>
                          <a:ea typeface="Times New Roman"/>
                          <a:cs typeface="Times New Roman"/>
                        </a:rPr>
                        <a:t>über 4,5 %</a:t>
                      </a:r>
                      <a:endParaRPr lang="de-AT" sz="1050" dirty="0">
                        <a:effectLst/>
                        <a:latin typeface="Calibri"/>
                        <a:ea typeface="Calibri"/>
                        <a:cs typeface="Times New Roman"/>
                      </a:endParaRPr>
                    </a:p>
                    <a:p>
                      <a:pPr algn="ctr">
                        <a:lnSpc>
                          <a:spcPct val="107000"/>
                        </a:lnSpc>
                        <a:spcAft>
                          <a:spcPts val="0"/>
                        </a:spcAft>
                        <a:tabLst>
                          <a:tab pos="381000" algn="l"/>
                          <a:tab pos="762000" algn="l"/>
                          <a:tab pos="1143000" algn="l"/>
                          <a:tab pos="1524000" algn="l"/>
                          <a:tab pos="1905000" algn="l"/>
                          <a:tab pos="2286000" algn="l"/>
                          <a:tab pos="2667000" algn="l"/>
                          <a:tab pos="3048000" algn="l"/>
                          <a:tab pos="3429000" algn="l"/>
                          <a:tab pos="3810000" algn="l"/>
                          <a:tab pos="4191000" algn="l"/>
                          <a:tab pos="4572000" algn="l"/>
                          <a:tab pos="4953000" algn="l"/>
                        </a:tabLst>
                      </a:pPr>
                      <a:r>
                        <a:rPr lang="de-DE" sz="1050" dirty="0">
                          <a:effectLst/>
                          <a:latin typeface="Arial"/>
                          <a:ea typeface="Times New Roman"/>
                          <a:cs typeface="Times New Roman"/>
                        </a:rPr>
                        <a:t>in der TM</a:t>
                      </a:r>
                      <a:endParaRPr lang="de-AT" sz="1050" dirty="0">
                        <a:effectLst/>
                        <a:latin typeface="Calibri"/>
                        <a:ea typeface="Calibri"/>
                        <a:cs typeface="Times New Roman"/>
                      </a:endParaRPr>
                    </a:p>
                  </a:txBody>
                  <a:tcPr marL="44450" marR="4445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2">
                        <a:lumMod val="75000"/>
                      </a:schemeClr>
                    </a:solidFill>
                  </a:tcPr>
                </a:tc>
              </a:tr>
              <a:tr h="660073">
                <a:tc>
                  <a:txBody>
                    <a:bodyPr/>
                    <a:lstStyle/>
                    <a:p>
                      <a:pPr algn="just">
                        <a:lnSpc>
                          <a:spcPct val="107000"/>
                        </a:lnSpc>
                        <a:spcAft>
                          <a:spcPts val="0"/>
                        </a:spcAft>
                        <a:tabLst>
                          <a:tab pos="381000" algn="l"/>
                          <a:tab pos="762000" algn="l"/>
                          <a:tab pos="1143000" algn="l"/>
                          <a:tab pos="1524000" algn="l"/>
                          <a:tab pos="1905000" algn="l"/>
                          <a:tab pos="2286000" algn="l"/>
                          <a:tab pos="2667000" algn="l"/>
                          <a:tab pos="3048000" algn="l"/>
                          <a:tab pos="3429000" algn="l"/>
                          <a:tab pos="3810000" algn="l"/>
                          <a:tab pos="4191000" algn="l"/>
                          <a:tab pos="4572000" algn="l"/>
                          <a:tab pos="4953000" algn="l"/>
                        </a:tabLst>
                      </a:pPr>
                      <a:r>
                        <a:rPr lang="de-DE" sz="1050" dirty="0">
                          <a:effectLst/>
                          <a:latin typeface="Arial"/>
                          <a:ea typeface="Times New Roman"/>
                          <a:cs typeface="Times New Roman"/>
                        </a:rPr>
                        <a:t>Buttersäurebakterien</a:t>
                      </a:r>
                      <a:endParaRPr lang="de-AT" sz="1050" dirty="0">
                        <a:effectLst/>
                        <a:latin typeface="Calibri"/>
                        <a:ea typeface="Calibri"/>
                        <a:cs typeface="Times New Roman"/>
                      </a:endParaRPr>
                    </a:p>
                    <a:p>
                      <a:pPr algn="just">
                        <a:lnSpc>
                          <a:spcPct val="107000"/>
                        </a:lnSpc>
                        <a:spcAft>
                          <a:spcPts val="0"/>
                        </a:spcAft>
                        <a:tabLst>
                          <a:tab pos="381000" algn="l"/>
                          <a:tab pos="762000" algn="l"/>
                          <a:tab pos="1143000" algn="l"/>
                          <a:tab pos="1524000" algn="l"/>
                          <a:tab pos="1905000" algn="l"/>
                          <a:tab pos="2286000" algn="l"/>
                          <a:tab pos="2667000" algn="l"/>
                          <a:tab pos="3048000" algn="l"/>
                          <a:tab pos="3429000" algn="l"/>
                          <a:tab pos="3810000" algn="l"/>
                          <a:tab pos="4191000" algn="l"/>
                          <a:tab pos="4572000" algn="l"/>
                          <a:tab pos="4953000" algn="l"/>
                        </a:tabLst>
                      </a:pPr>
                      <a:r>
                        <a:rPr lang="de-DE" sz="1050" dirty="0">
                          <a:effectLst/>
                          <a:latin typeface="Arial"/>
                          <a:ea typeface="Times New Roman"/>
                          <a:cs typeface="Times New Roman"/>
                        </a:rPr>
                        <a:t>= Clostridien*</a:t>
                      </a:r>
                      <a:endParaRPr lang="de-AT" sz="105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2">
                        <a:lumMod val="90000"/>
                      </a:schemeClr>
                    </a:solidFill>
                  </a:tcPr>
                </a:tc>
                <a:tc>
                  <a:txBody>
                    <a:bodyPr/>
                    <a:lstStyle/>
                    <a:p>
                      <a:pPr marL="141605" indent="-141605" algn="just">
                        <a:lnSpc>
                          <a:spcPct val="107000"/>
                        </a:lnSpc>
                        <a:spcAft>
                          <a:spcPts val="0"/>
                        </a:spcAft>
                        <a:tabLst>
                          <a:tab pos="141605" algn="l"/>
                          <a:tab pos="762000" algn="l"/>
                          <a:tab pos="1143000" algn="l"/>
                          <a:tab pos="1524000" algn="l"/>
                          <a:tab pos="1905000" algn="l"/>
                          <a:tab pos="2286000" algn="l"/>
                          <a:tab pos="2667000" algn="l"/>
                          <a:tab pos="3048000" algn="l"/>
                          <a:tab pos="3429000" algn="l"/>
                          <a:tab pos="3810000" algn="l"/>
                          <a:tab pos="4191000" algn="l"/>
                          <a:tab pos="4572000" algn="l"/>
                          <a:tab pos="4953000" algn="l"/>
                        </a:tabLst>
                      </a:pPr>
                      <a:r>
                        <a:rPr lang="de-DE" sz="1050" dirty="0">
                          <a:effectLst/>
                          <a:latin typeface="Arial"/>
                          <a:ea typeface="Times New Roman"/>
                          <a:cs typeface="Times New Roman"/>
                        </a:rPr>
                        <a:t>→  Buttersäurebildung</a:t>
                      </a:r>
                      <a:endParaRPr lang="de-AT" sz="1050" dirty="0">
                        <a:effectLst/>
                        <a:latin typeface="Calibri"/>
                        <a:ea typeface="Calibri"/>
                        <a:cs typeface="Times New Roman"/>
                      </a:endParaRPr>
                    </a:p>
                    <a:p>
                      <a:pPr marL="141605" indent="-141605" algn="just">
                        <a:lnSpc>
                          <a:spcPct val="107000"/>
                        </a:lnSpc>
                        <a:spcAft>
                          <a:spcPts val="0"/>
                        </a:spcAft>
                        <a:tabLst>
                          <a:tab pos="141605" algn="l"/>
                          <a:tab pos="762000" algn="l"/>
                          <a:tab pos="1143000" algn="l"/>
                          <a:tab pos="1524000" algn="l"/>
                          <a:tab pos="1905000" algn="l"/>
                          <a:tab pos="2286000" algn="l"/>
                          <a:tab pos="2667000" algn="l"/>
                          <a:tab pos="3048000" algn="l"/>
                          <a:tab pos="3429000" algn="l"/>
                          <a:tab pos="3810000" algn="l"/>
                          <a:tab pos="4191000" algn="l"/>
                          <a:tab pos="4572000" algn="l"/>
                          <a:tab pos="4953000" algn="l"/>
                        </a:tabLst>
                      </a:pPr>
                      <a:r>
                        <a:rPr lang="de-DE" sz="1050" dirty="0">
                          <a:effectLst/>
                          <a:latin typeface="Arial"/>
                          <a:ea typeface="Times New Roman"/>
                          <a:cs typeface="Times New Roman"/>
                        </a:rPr>
                        <a:t>	z.T. auch Protein-</a:t>
                      </a:r>
                      <a:endParaRPr lang="de-AT" sz="1050" dirty="0">
                        <a:effectLst/>
                        <a:latin typeface="Calibri"/>
                        <a:ea typeface="Calibri"/>
                        <a:cs typeface="Times New Roman"/>
                      </a:endParaRPr>
                    </a:p>
                    <a:p>
                      <a:pPr marL="141605" indent="-141605" algn="just">
                        <a:lnSpc>
                          <a:spcPct val="107000"/>
                        </a:lnSpc>
                        <a:spcAft>
                          <a:spcPts val="0"/>
                        </a:spcAft>
                        <a:tabLst>
                          <a:tab pos="141605" algn="l"/>
                          <a:tab pos="762000" algn="l"/>
                          <a:tab pos="1143000" algn="l"/>
                          <a:tab pos="1524000" algn="l"/>
                          <a:tab pos="1905000" algn="l"/>
                          <a:tab pos="2286000" algn="l"/>
                          <a:tab pos="2667000" algn="l"/>
                          <a:tab pos="3048000" algn="l"/>
                          <a:tab pos="3429000" algn="l"/>
                          <a:tab pos="3810000" algn="l"/>
                          <a:tab pos="4191000" algn="l"/>
                          <a:tab pos="4572000" algn="l"/>
                          <a:tab pos="4953000" algn="l"/>
                        </a:tabLst>
                      </a:pPr>
                      <a:r>
                        <a:rPr lang="de-DE" sz="1050" dirty="0">
                          <a:effectLst/>
                          <a:latin typeface="Arial"/>
                          <a:ea typeface="Times New Roman"/>
                          <a:cs typeface="Times New Roman"/>
                        </a:rPr>
                        <a:t>	</a:t>
                      </a:r>
                      <a:r>
                        <a:rPr lang="de-DE" sz="1050" dirty="0" err="1">
                          <a:effectLst/>
                          <a:latin typeface="Arial"/>
                          <a:ea typeface="Times New Roman"/>
                          <a:cs typeface="Times New Roman"/>
                        </a:rPr>
                        <a:t>abbau</a:t>
                      </a:r>
                      <a:r>
                        <a:rPr lang="de-DE" sz="1050" dirty="0">
                          <a:effectLst/>
                          <a:latin typeface="Arial"/>
                          <a:ea typeface="Times New Roman"/>
                          <a:cs typeface="Times New Roman"/>
                        </a:rPr>
                        <a:t> zu Ammoniak</a:t>
                      </a:r>
                      <a:endParaRPr lang="de-AT" sz="105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2">
                        <a:lumMod val="90000"/>
                      </a:schemeClr>
                    </a:solidFill>
                  </a:tcPr>
                </a:tc>
                <a:tc>
                  <a:txBody>
                    <a:bodyPr/>
                    <a:lstStyle/>
                    <a:p>
                      <a:pPr marL="146050" indent="-146050" algn="just">
                        <a:lnSpc>
                          <a:spcPct val="107000"/>
                        </a:lnSpc>
                        <a:spcAft>
                          <a:spcPts val="0"/>
                        </a:spcAft>
                        <a:tabLst>
                          <a:tab pos="146050" algn="l"/>
                          <a:tab pos="762000" algn="l"/>
                          <a:tab pos="1143000" algn="l"/>
                          <a:tab pos="1524000" algn="l"/>
                          <a:tab pos="1905000" algn="l"/>
                          <a:tab pos="2286000" algn="l"/>
                          <a:tab pos="2667000" algn="l"/>
                          <a:tab pos="3048000" algn="l"/>
                          <a:tab pos="3429000" algn="l"/>
                          <a:tab pos="3810000" algn="l"/>
                          <a:tab pos="4191000" algn="l"/>
                          <a:tab pos="4572000" algn="l"/>
                          <a:tab pos="4953000" algn="l"/>
                        </a:tabLst>
                      </a:pPr>
                      <a:r>
                        <a:rPr lang="de-DE" sz="1050" dirty="0">
                          <a:effectLst/>
                          <a:latin typeface="Arial"/>
                          <a:ea typeface="Times New Roman"/>
                          <a:cs typeface="Times New Roman"/>
                        </a:rPr>
                        <a:t>→ unangenehmer,</a:t>
                      </a:r>
                      <a:endParaRPr lang="de-AT" sz="1050" dirty="0">
                        <a:effectLst/>
                        <a:latin typeface="Calibri"/>
                        <a:ea typeface="Calibri"/>
                        <a:cs typeface="Times New Roman"/>
                      </a:endParaRPr>
                    </a:p>
                    <a:p>
                      <a:pPr marL="146050" indent="-146050" algn="just">
                        <a:lnSpc>
                          <a:spcPct val="107000"/>
                        </a:lnSpc>
                        <a:spcAft>
                          <a:spcPts val="0"/>
                        </a:spcAft>
                        <a:tabLst>
                          <a:tab pos="146050" algn="l"/>
                          <a:tab pos="762000" algn="l"/>
                          <a:tab pos="1143000" algn="l"/>
                          <a:tab pos="1524000" algn="l"/>
                          <a:tab pos="1905000" algn="l"/>
                          <a:tab pos="2286000" algn="l"/>
                          <a:tab pos="2667000" algn="l"/>
                          <a:tab pos="3048000" algn="l"/>
                          <a:tab pos="3429000" algn="l"/>
                          <a:tab pos="3810000" algn="l"/>
                          <a:tab pos="4191000" algn="l"/>
                          <a:tab pos="4572000" algn="l"/>
                          <a:tab pos="4953000" algn="l"/>
                        </a:tabLst>
                      </a:pPr>
                      <a:r>
                        <a:rPr lang="de-DE" sz="1050" dirty="0">
                          <a:effectLst/>
                          <a:latin typeface="Arial"/>
                          <a:ea typeface="Times New Roman"/>
                          <a:cs typeface="Times New Roman"/>
                        </a:rPr>
                        <a:t>	stinkender Geruch</a:t>
                      </a:r>
                      <a:endParaRPr lang="de-AT" sz="105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2">
                        <a:lumMod val="90000"/>
                      </a:schemeClr>
                    </a:solidFill>
                  </a:tcPr>
                </a:tc>
                <a:tc>
                  <a:txBody>
                    <a:bodyPr/>
                    <a:lstStyle/>
                    <a:p>
                      <a:pPr algn="ctr">
                        <a:lnSpc>
                          <a:spcPct val="107000"/>
                        </a:lnSpc>
                        <a:spcAft>
                          <a:spcPts val="0"/>
                        </a:spcAft>
                        <a:tabLst>
                          <a:tab pos="381000" algn="l"/>
                          <a:tab pos="762000" algn="l"/>
                          <a:tab pos="1143000" algn="l"/>
                          <a:tab pos="1524000" algn="l"/>
                          <a:tab pos="1905000" algn="l"/>
                          <a:tab pos="2286000" algn="l"/>
                          <a:tab pos="2667000" algn="l"/>
                          <a:tab pos="3048000" algn="l"/>
                          <a:tab pos="3429000" algn="l"/>
                          <a:tab pos="3810000" algn="l"/>
                          <a:tab pos="4191000" algn="l"/>
                          <a:tab pos="4572000" algn="l"/>
                          <a:tab pos="4953000" algn="l"/>
                        </a:tabLst>
                      </a:pPr>
                      <a:r>
                        <a:rPr lang="de-DE" sz="1050" dirty="0">
                          <a:effectLst/>
                          <a:latin typeface="Arial"/>
                          <a:ea typeface="Times New Roman"/>
                          <a:cs typeface="Times New Roman"/>
                        </a:rPr>
                        <a:t>unter 0,3 %</a:t>
                      </a:r>
                      <a:endParaRPr lang="de-AT" sz="1050" dirty="0">
                        <a:effectLst/>
                        <a:latin typeface="Calibri"/>
                        <a:ea typeface="Calibri"/>
                        <a:cs typeface="Times New Roman"/>
                      </a:endParaRPr>
                    </a:p>
                    <a:p>
                      <a:pPr algn="ctr">
                        <a:lnSpc>
                          <a:spcPct val="107000"/>
                        </a:lnSpc>
                        <a:spcAft>
                          <a:spcPts val="0"/>
                        </a:spcAft>
                        <a:tabLst>
                          <a:tab pos="381000" algn="l"/>
                          <a:tab pos="762000" algn="l"/>
                          <a:tab pos="1143000" algn="l"/>
                          <a:tab pos="1524000" algn="l"/>
                          <a:tab pos="1905000" algn="l"/>
                          <a:tab pos="2286000" algn="l"/>
                          <a:tab pos="2667000" algn="l"/>
                          <a:tab pos="3048000" algn="l"/>
                          <a:tab pos="3429000" algn="l"/>
                          <a:tab pos="3810000" algn="l"/>
                          <a:tab pos="4191000" algn="l"/>
                          <a:tab pos="4572000" algn="l"/>
                          <a:tab pos="4953000" algn="l"/>
                        </a:tabLst>
                      </a:pPr>
                      <a:r>
                        <a:rPr lang="de-DE" sz="1050" dirty="0">
                          <a:effectLst/>
                          <a:latin typeface="Arial"/>
                          <a:ea typeface="Times New Roman"/>
                          <a:cs typeface="Times New Roman"/>
                        </a:rPr>
                        <a:t>in der TM</a:t>
                      </a:r>
                      <a:endParaRPr lang="de-AT" sz="1050" dirty="0">
                        <a:effectLst/>
                        <a:latin typeface="Calibri"/>
                        <a:ea typeface="Calibri"/>
                        <a:cs typeface="Times New Roman"/>
                      </a:endParaRPr>
                    </a:p>
                    <a:p>
                      <a:pPr algn="ctr">
                        <a:lnSpc>
                          <a:spcPct val="107000"/>
                        </a:lnSpc>
                        <a:spcAft>
                          <a:spcPts val="0"/>
                        </a:spcAft>
                        <a:tabLst>
                          <a:tab pos="381000" algn="l"/>
                          <a:tab pos="762000" algn="l"/>
                          <a:tab pos="1143000" algn="l"/>
                          <a:tab pos="1524000" algn="l"/>
                          <a:tab pos="1905000" algn="l"/>
                          <a:tab pos="2286000" algn="l"/>
                          <a:tab pos="2667000" algn="l"/>
                          <a:tab pos="3048000" algn="l"/>
                          <a:tab pos="3429000" algn="l"/>
                          <a:tab pos="3810000" algn="l"/>
                          <a:tab pos="4191000" algn="l"/>
                          <a:tab pos="4572000" algn="l"/>
                          <a:tab pos="4953000" algn="l"/>
                        </a:tabLst>
                      </a:pPr>
                      <a:r>
                        <a:rPr lang="de-DE" sz="1050" dirty="0">
                          <a:effectLst/>
                          <a:latin typeface="Arial"/>
                          <a:ea typeface="Times New Roman"/>
                          <a:cs typeface="Times New Roman"/>
                        </a:rPr>
                        <a:t>&lt; 10.000</a:t>
                      </a:r>
                      <a:endParaRPr lang="de-AT" sz="105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chemeClr val="bg2">
                        <a:lumMod val="90000"/>
                      </a:schemeClr>
                    </a:solidFill>
                  </a:tcPr>
                </a:tc>
                <a:tc>
                  <a:txBody>
                    <a:bodyPr/>
                    <a:lstStyle/>
                    <a:p>
                      <a:pPr algn="ctr">
                        <a:lnSpc>
                          <a:spcPct val="107000"/>
                        </a:lnSpc>
                        <a:spcAft>
                          <a:spcPts val="0"/>
                        </a:spcAft>
                        <a:tabLst>
                          <a:tab pos="381000" algn="l"/>
                          <a:tab pos="762000" algn="l"/>
                          <a:tab pos="1143000" algn="l"/>
                          <a:tab pos="1524000" algn="l"/>
                          <a:tab pos="1905000" algn="l"/>
                          <a:tab pos="2286000" algn="l"/>
                          <a:tab pos="2667000" algn="l"/>
                          <a:tab pos="3048000" algn="l"/>
                          <a:tab pos="3429000" algn="l"/>
                          <a:tab pos="3810000" algn="l"/>
                          <a:tab pos="4191000" algn="l"/>
                          <a:tab pos="4572000" algn="l"/>
                          <a:tab pos="4953000" algn="l"/>
                        </a:tabLst>
                      </a:pPr>
                      <a:r>
                        <a:rPr lang="de-DE" sz="1050" dirty="0">
                          <a:effectLst/>
                          <a:latin typeface="Arial"/>
                          <a:ea typeface="Times New Roman"/>
                          <a:cs typeface="Times New Roman"/>
                        </a:rPr>
                        <a:t>über 1,2 %</a:t>
                      </a:r>
                      <a:endParaRPr lang="de-AT" sz="1050" dirty="0">
                        <a:effectLst/>
                        <a:latin typeface="Calibri"/>
                        <a:ea typeface="Calibri"/>
                        <a:cs typeface="Times New Roman"/>
                      </a:endParaRPr>
                    </a:p>
                    <a:p>
                      <a:pPr algn="ctr">
                        <a:lnSpc>
                          <a:spcPct val="107000"/>
                        </a:lnSpc>
                        <a:spcAft>
                          <a:spcPts val="0"/>
                        </a:spcAft>
                        <a:tabLst>
                          <a:tab pos="381000" algn="l"/>
                          <a:tab pos="762000" algn="l"/>
                          <a:tab pos="1143000" algn="l"/>
                          <a:tab pos="1524000" algn="l"/>
                          <a:tab pos="1905000" algn="l"/>
                          <a:tab pos="2286000" algn="l"/>
                          <a:tab pos="2667000" algn="l"/>
                          <a:tab pos="3048000" algn="l"/>
                          <a:tab pos="3429000" algn="l"/>
                          <a:tab pos="3810000" algn="l"/>
                          <a:tab pos="4191000" algn="l"/>
                          <a:tab pos="4572000" algn="l"/>
                          <a:tab pos="4953000" algn="l"/>
                        </a:tabLst>
                      </a:pPr>
                      <a:r>
                        <a:rPr lang="de-DE" sz="1050" dirty="0">
                          <a:effectLst/>
                          <a:latin typeface="Arial"/>
                          <a:ea typeface="Times New Roman"/>
                          <a:cs typeface="Times New Roman"/>
                        </a:rPr>
                        <a:t>in der TM</a:t>
                      </a:r>
                      <a:endParaRPr lang="de-AT" sz="1050" dirty="0">
                        <a:effectLst/>
                        <a:latin typeface="Calibri"/>
                        <a:ea typeface="Calibri"/>
                        <a:cs typeface="Times New Roman"/>
                      </a:endParaRPr>
                    </a:p>
                    <a:p>
                      <a:pPr algn="ctr">
                        <a:lnSpc>
                          <a:spcPct val="107000"/>
                        </a:lnSpc>
                        <a:spcAft>
                          <a:spcPts val="0"/>
                        </a:spcAft>
                        <a:tabLst>
                          <a:tab pos="381000" algn="l"/>
                          <a:tab pos="762000" algn="l"/>
                          <a:tab pos="1143000" algn="l"/>
                          <a:tab pos="1524000" algn="l"/>
                          <a:tab pos="1905000" algn="l"/>
                          <a:tab pos="2286000" algn="l"/>
                          <a:tab pos="2667000" algn="l"/>
                          <a:tab pos="3048000" algn="l"/>
                          <a:tab pos="3429000" algn="l"/>
                          <a:tab pos="3810000" algn="l"/>
                          <a:tab pos="4191000" algn="l"/>
                          <a:tab pos="4572000" algn="l"/>
                          <a:tab pos="4953000" algn="l"/>
                        </a:tabLst>
                      </a:pPr>
                      <a:r>
                        <a:rPr lang="de-DE" sz="1050" dirty="0">
                          <a:effectLst/>
                          <a:latin typeface="Arial"/>
                          <a:ea typeface="Times New Roman"/>
                          <a:cs typeface="Times New Roman"/>
                        </a:rPr>
                        <a:t>&gt; 10.000</a:t>
                      </a:r>
                      <a:endParaRPr lang="de-AT" sz="1050" dirty="0">
                        <a:effectLst/>
                        <a:latin typeface="Calibri"/>
                        <a:ea typeface="Calibri"/>
                        <a:cs typeface="Times New Roman"/>
                      </a:endParaRPr>
                    </a:p>
                  </a:txBody>
                  <a:tcPr marL="44450" marR="4445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2">
                        <a:lumMod val="90000"/>
                      </a:schemeClr>
                    </a:solidFill>
                  </a:tcPr>
                </a:tc>
              </a:tr>
              <a:tr h="220024">
                <a:tc>
                  <a:txBody>
                    <a:bodyPr/>
                    <a:lstStyle/>
                    <a:p>
                      <a:pPr algn="just">
                        <a:lnSpc>
                          <a:spcPct val="107000"/>
                        </a:lnSpc>
                        <a:spcAft>
                          <a:spcPts val="0"/>
                        </a:spcAft>
                        <a:tabLst>
                          <a:tab pos="381000" algn="l"/>
                          <a:tab pos="762000" algn="l"/>
                          <a:tab pos="1143000" algn="l"/>
                          <a:tab pos="1524000" algn="l"/>
                          <a:tab pos="1905000" algn="l"/>
                          <a:tab pos="2286000" algn="l"/>
                          <a:tab pos="2667000" algn="l"/>
                          <a:tab pos="3048000" algn="l"/>
                          <a:tab pos="3429000" algn="l"/>
                          <a:tab pos="3810000" algn="l"/>
                          <a:tab pos="4191000" algn="l"/>
                          <a:tab pos="4572000" algn="l"/>
                          <a:tab pos="4953000" algn="l"/>
                        </a:tabLst>
                      </a:pPr>
                      <a:r>
                        <a:rPr lang="de-DE" sz="1050">
                          <a:effectLst/>
                          <a:latin typeface="Arial"/>
                          <a:ea typeface="Times New Roman"/>
                          <a:cs typeface="Times New Roman"/>
                        </a:rPr>
                        <a:t> </a:t>
                      </a:r>
                      <a:endParaRPr lang="de-AT" sz="105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141605" indent="-141605" algn="just">
                        <a:lnSpc>
                          <a:spcPct val="107000"/>
                        </a:lnSpc>
                        <a:spcAft>
                          <a:spcPts val="0"/>
                        </a:spcAft>
                        <a:tabLst>
                          <a:tab pos="141605" algn="l"/>
                          <a:tab pos="762000" algn="l"/>
                          <a:tab pos="1143000" algn="l"/>
                          <a:tab pos="1524000" algn="l"/>
                          <a:tab pos="1905000" algn="l"/>
                          <a:tab pos="2286000" algn="l"/>
                          <a:tab pos="2667000" algn="l"/>
                          <a:tab pos="3048000" algn="l"/>
                          <a:tab pos="3429000" algn="l"/>
                          <a:tab pos="3810000" algn="l"/>
                          <a:tab pos="4191000" algn="l"/>
                          <a:tab pos="4572000" algn="l"/>
                          <a:tab pos="4953000" algn="l"/>
                        </a:tabLst>
                      </a:pPr>
                      <a:r>
                        <a:rPr lang="de-DE" sz="1050">
                          <a:effectLst/>
                          <a:latin typeface="Arial"/>
                          <a:ea typeface="Times New Roman"/>
                          <a:cs typeface="Times New Roman"/>
                        </a:rPr>
                        <a:t> </a:t>
                      </a:r>
                      <a:endParaRPr lang="de-AT" sz="105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146050" indent="-146050" algn="just">
                        <a:lnSpc>
                          <a:spcPct val="107000"/>
                        </a:lnSpc>
                        <a:spcAft>
                          <a:spcPts val="0"/>
                        </a:spcAft>
                        <a:tabLst>
                          <a:tab pos="146050" algn="l"/>
                          <a:tab pos="762000" algn="l"/>
                          <a:tab pos="1143000" algn="l"/>
                          <a:tab pos="1524000" algn="l"/>
                          <a:tab pos="1905000" algn="l"/>
                          <a:tab pos="2286000" algn="l"/>
                          <a:tab pos="2667000" algn="l"/>
                          <a:tab pos="3048000" algn="l"/>
                          <a:tab pos="3429000" algn="l"/>
                          <a:tab pos="3810000" algn="l"/>
                          <a:tab pos="4191000" algn="l"/>
                          <a:tab pos="4572000" algn="l"/>
                          <a:tab pos="4953000" algn="l"/>
                        </a:tabLst>
                      </a:pPr>
                      <a:r>
                        <a:rPr lang="de-DE" sz="1050">
                          <a:effectLst/>
                          <a:latin typeface="Arial"/>
                          <a:ea typeface="Times New Roman"/>
                          <a:cs typeface="Times New Roman"/>
                        </a:rPr>
                        <a:t> </a:t>
                      </a:r>
                      <a:endParaRPr lang="de-AT" sz="105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2">
                        <a:lumMod val="90000"/>
                      </a:schemeClr>
                    </a:solidFill>
                  </a:tcPr>
                </a:tc>
                <a:tc gridSpan="2">
                  <a:txBody>
                    <a:bodyPr/>
                    <a:lstStyle/>
                    <a:p>
                      <a:pPr algn="ctr">
                        <a:lnSpc>
                          <a:spcPct val="107000"/>
                        </a:lnSpc>
                        <a:spcAft>
                          <a:spcPts val="0"/>
                        </a:spcAft>
                        <a:tabLst>
                          <a:tab pos="381000" algn="l"/>
                          <a:tab pos="762000" algn="l"/>
                          <a:tab pos="1143000" algn="l"/>
                          <a:tab pos="1524000" algn="l"/>
                          <a:tab pos="1905000" algn="l"/>
                          <a:tab pos="2286000" algn="l"/>
                          <a:tab pos="2667000" algn="l"/>
                          <a:tab pos="3048000" algn="l"/>
                          <a:tab pos="3429000" algn="l"/>
                          <a:tab pos="3810000" algn="l"/>
                          <a:tab pos="4191000" algn="l"/>
                          <a:tab pos="4572000" algn="l"/>
                          <a:tab pos="4953000" algn="l"/>
                        </a:tabLst>
                      </a:pPr>
                      <a:r>
                        <a:rPr lang="fr-FR" sz="1050" dirty="0">
                          <a:effectLst/>
                          <a:latin typeface="Arial"/>
                          <a:ea typeface="Times New Roman"/>
                          <a:cs typeface="Times New Roman"/>
                        </a:rPr>
                        <a:t>je g </a:t>
                      </a:r>
                      <a:r>
                        <a:rPr lang="fr-FR" sz="1050" dirty="0" err="1">
                          <a:effectLst/>
                          <a:latin typeface="Arial"/>
                          <a:ea typeface="Times New Roman"/>
                          <a:cs typeface="Times New Roman"/>
                        </a:rPr>
                        <a:t>Futter</a:t>
                      </a:r>
                      <a:endParaRPr lang="de-AT" sz="105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2">
                        <a:lumMod val="90000"/>
                      </a:schemeClr>
                    </a:solidFill>
                  </a:tcPr>
                </a:tc>
                <a:tc hMerge="1">
                  <a:txBody>
                    <a:bodyPr/>
                    <a:lstStyle/>
                    <a:p>
                      <a:endParaRPr lang="de-AT"/>
                    </a:p>
                  </a:txBody>
                  <a:tcPr/>
                </a:tc>
              </a:tr>
              <a:tr h="660073">
                <a:tc>
                  <a:txBody>
                    <a:bodyPr/>
                    <a:lstStyle/>
                    <a:p>
                      <a:pPr algn="just">
                        <a:lnSpc>
                          <a:spcPct val="107000"/>
                        </a:lnSpc>
                        <a:spcBef>
                          <a:spcPts val="200"/>
                        </a:spcBef>
                        <a:spcAft>
                          <a:spcPts val="0"/>
                        </a:spcAft>
                        <a:tabLst>
                          <a:tab pos="381000" algn="l"/>
                          <a:tab pos="762000" algn="l"/>
                          <a:tab pos="1143000" algn="l"/>
                          <a:tab pos="1524000" algn="l"/>
                          <a:tab pos="1905000" algn="l"/>
                          <a:tab pos="2286000" algn="l"/>
                          <a:tab pos="2667000" algn="l"/>
                          <a:tab pos="3048000" algn="l"/>
                          <a:tab pos="3429000" algn="l"/>
                          <a:tab pos="3810000" algn="l"/>
                          <a:tab pos="4191000" algn="l"/>
                          <a:tab pos="4572000" algn="l"/>
                          <a:tab pos="4953000" algn="l"/>
                        </a:tabLst>
                      </a:pPr>
                      <a:r>
                        <a:rPr lang="de-DE" sz="1050" dirty="0" err="1">
                          <a:effectLst/>
                          <a:latin typeface="Arial"/>
                          <a:ea typeface="Times New Roman"/>
                          <a:cs typeface="Times New Roman"/>
                        </a:rPr>
                        <a:t>Proteinzersetzer</a:t>
                      </a:r>
                      <a:r>
                        <a:rPr lang="de-DE" sz="1050" dirty="0">
                          <a:effectLst/>
                          <a:latin typeface="Arial"/>
                          <a:ea typeface="Times New Roman"/>
                          <a:cs typeface="Times New Roman"/>
                        </a:rPr>
                        <a:t> und </a:t>
                      </a:r>
                      <a:endParaRPr lang="de-AT" sz="1050" dirty="0">
                        <a:effectLst/>
                        <a:latin typeface="Calibri"/>
                        <a:ea typeface="Calibri"/>
                        <a:cs typeface="Times New Roman"/>
                      </a:endParaRPr>
                    </a:p>
                    <a:p>
                      <a:pPr algn="just">
                        <a:lnSpc>
                          <a:spcPct val="107000"/>
                        </a:lnSpc>
                        <a:spcAft>
                          <a:spcPts val="0"/>
                        </a:spcAft>
                        <a:tabLst>
                          <a:tab pos="381000" algn="l"/>
                          <a:tab pos="762000" algn="l"/>
                          <a:tab pos="1143000" algn="l"/>
                          <a:tab pos="1524000" algn="l"/>
                          <a:tab pos="1905000" algn="l"/>
                          <a:tab pos="2286000" algn="l"/>
                          <a:tab pos="2667000" algn="l"/>
                          <a:tab pos="3048000" algn="l"/>
                          <a:tab pos="3429000" algn="l"/>
                          <a:tab pos="3810000" algn="l"/>
                          <a:tab pos="4191000" algn="l"/>
                          <a:tab pos="4572000" algn="l"/>
                          <a:tab pos="4953000" algn="l"/>
                        </a:tabLst>
                      </a:pPr>
                      <a:r>
                        <a:rPr lang="de-DE" sz="1050" dirty="0">
                          <a:effectLst/>
                          <a:latin typeface="Arial"/>
                          <a:ea typeface="Times New Roman"/>
                          <a:cs typeface="Times New Roman"/>
                        </a:rPr>
                        <a:t>Fäulnisbakterien</a:t>
                      </a:r>
                      <a:endParaRPr lang="de-AT" sz="105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marL="141605" indent="-141605" algn="just">
                        <a:lnSpc>
                          <a:spcPct val="107000"/>
                        </a:lnSpc>
                        <a:spcBef>
                          <a:spcPts val="200"/>
                        </a:spcBef>
                        <a:spcAft>
                          <a:spcPts val="0"/>
                        </a:spcAft>
                        <a:tabLst>
                          <a:tab pos="141605" algn="l"/>
                          <a:tab pos="762000" algn="l"/>
                          <a:tab pos="1143000" algn="l"/>
                          <a:tab pos="1524000" algn="l"/>
                          <a:tab pos="1905000" algn="l"/>
                          <a:tab pos="2286000" algn="l"/>
                          <a:tab pos="2667000" algn="l"/>
                          <a:tab pos="3048000" algn="l"/>
                          <a:tab pos="3429000" algn="l"/>
                          <a:tab pos="3810000" algn="l"/>
                          <a:tab pos="4191000" algn="l"/>
                          <a:tab pos="4572000" algn="l"/>
                          <a:tab pos="4953000" algn="l"/>
                        </a:tabLst>
                      </a:pPr>
                      <a:r>
                        <a:rPr lang="de-DE" sz="1050" dirty="0">
                          <a:effectLst/>
                          <a:latin typeface="Arial"/>
                          <a:ea typeface="Times New Roman"/>
                          <a:cs typeface="Times New Roman"/>
                        </a:rPr>
                        <a:t>→  Proteinabbau zu</a:t>
                      </a:r>
                      <a:endParaRPr lang="de-AT" sz="1050" dirty="0">
                        <a:effectLst/>
                        <a:latin typeface="Calibri"/>
                        <a:ea typeface="Calibri"/>
                        <a:cs typeface="Times New Roman"/>
                      </a:endParaRPr>
                    </a:p>
                    <a:p>
                      <a:pPr marL="141605" indent="-141605" algn="just">
                        <a:lnSpc>
                          <a:spcPct val="107000"/>
                        </a:lnSpc>
                        <a:spcAft>
                          <a:spcPts val="0"/>
                        </a:spcAft>
                        <a:tabLst>
                          <a:tab pos="141605" algn="l"/>
                          <a:tab pos="762000" algn="l"/>
                          <a:tab pos="1143000" algn="l"/>
                          <a:tab pos="1524000" algn="l"/>
                          <a:tab pos="1905000" algn="l"/>
                          <a:tab pos="2286000" algn="l"/>
                          <a:tab pos="2667000" algn="l"/>
                          <a:tab pos="3048000" algn="l"/>
                          <a:tab pos="3429000" algn="l"/>
                          <a:tab pos="3810000" algn="l"/>
                          <a:tab pos="4191000" algn="l"/>
                          <a:tab pos="4572000" algn="l"/>
                          <a:tab pos="4953000" algn="l"/>
                        </a:tabLst>
                      </a:pPr>
                      <a:r>
                        <a:rPr lang="de-DE" sz="1050" dirty="0">
                          <a:effectLst/>
                          <a:latin typeface="Arial"/>
                          <a:ea typeface="Times New Roman"/>
                          <a:cs typeface="Times New Roman"/>
                        </a:rPr>
                        <a:t>	Ammoniak und Amide</a:t>
                      </a:r>
                      <a:endParaRPr lang="de-AT" sz="105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marL="146050" indent="-146050" algn="just">
                        <a:lnSpc>
                          <a:spcPct val="107000"/>
                        </a:lnSpc>
                        <a:spcBef>
                          <a:spcPts val="200"/>
                        </a:spcBef>
                        <a:spcAft>
                          <a:spcPts val="0"/>
                        </a:spcAft>
                        <a:tabLst>
                          <a:tab pos="146050" algn="l"/>
                          <a:tab pos="762000" algn="l"/>
                          <a:tab pos="1143000" algn="l"/>
                          <a:tab pos="1524000" algn="l"/>
                          <a:tab pos="1905000" algn="l"/>
                          <a:tab pos="2286000" algn="l"/>
                          <a:tab pos="2667000" algn="l"/>
                          <a:tab pos="3048000" algn="l"/>
                          <a:tab pos="3429000" algn="l"/>
                          <a:tab pos="3810000" algn="l"/>
                          <a:tab pos="4191000" algn="l"/>
                          <a:tab pos="4572000" algn="l"/>
                          <a:tab pos="4953000" algn="l"/>
                        </a:tabLst>
                      </a:pPr>
                      <a:r>
                        <a:rPr lang="de-DE" sz="1050" dirty="0">
                          <a:effectLst/>
                          <a:latin typeface="Arial"/>
                          <a:ea typeface="Times New Roman"/>
                          <a:cs typeface="Times New Roman"/>
                        </a:rPr>
                        <a:t>→ stechender,</a:t>
                      </a:r>
                      <a:endParaRPr lang="de-AT" sz="1050" dirty="0">
                        <a:effectLst/>
                        <a:latin typeface="Calibri"/>
                        <a:ea typeface="Calibri"/>
                        <a:cs typeface="Times New Roman"/>
                      </a:endParaRPr>
                    </a:p>
                    <a:p>
                      <a:pPr marL="146050" indent="-146050" algn="just">
                        <a:lnSpc>
                          <a:spcPct val="107000"/>
                        </a:lnSpc>
                        <a:spcAft>
                          <a:spcPts val="0"/>
                        </a:spcAft>
                        <a:tabLst>
                          <a:tab pos="146050" algn="l"/>
                          <a:tab pos="762000" algn="l"/>
                          <a:tab pos="1143000" algn="l"/>
                          <a:tab pos="1524000" algn="l"/>
                          <a:tab pos="1905000" algn="l"/>
                          <a:tab pos="2286000" algn="l"/>
                          <a:tab pos="2667000" algn="l"/>
                          <a:tab pos="3048000" algn="l"/>
                          <a:tab pos="3429000" algn="l"/>
                          <a:tab pos="3810000" algn="l"/>
                          <a:tab pos="4191000" algn="l"/>
                          <a:tab pos="4572000" algn="l"/>
                          <a:tab pos="4953000" algn="l"/>
                        </a:tabLst>
                      </a:pPr>
                      <a:r>
                        <a:rPr lang="de-DE" sz="1050" dirty="0">
                          <a:effectLst/>
                          <a:latin typeface="Arial"/>
                          <a:ea typeface="Times New Roman"/>
                          <a:cs typeface="Times New Roman"/>
                        </a:rPr>
                        <a:t>	reizender Geruch</a:t>
                      </a:r>
                      <a:endParaRPr lang="de-AT" sz="1050" dirty="0">
                        <a:effectLst/>
                        <a:latin typeface="Calibri"/>
                        <a:ea typeface="Calibri"/>
                        <a:cs typeface="Times New Roman"/>
                      </a:endParaRPr>
                    </a:p>
                    <a:p>
                      <a:pPr marL="146050" indent="-146050" algn="just">
                        <a:lnSpc>
                          <a:spcPct val="107000"/>
                        </a:lnSpc>
                        <a:spcAft>
                          <a:spcPts val="0"/>
                        </a:spcAft>
                        <a:tabLst>
                          <a:tab pos="146050" algn="l"/>
                          <a:tab pos="762000" algn="l"/>
                          <a:tab pos="1143000" algn="l"/>
                          <a:tab pos="1524000" algn="l"/>
                          <a:tab pos="1905000" algn="l"/>
                          <a:tab pos="2286000" algn="l"/>
                          <a:tab pos="2667000" algn="l"/>
                          <a:tab pos="3048000" algn="l"/>
                          <a:tab pos="3429000" algn="l"/>
                          <a:tab pos="3810000" algn="l"/>
                          <a:tab pos="4191000" algn="l"/>
                          <a:tab pos="4572000" algn="l"/>
                          <a:tab pos="4953000" algn="l"/>
                        </a:tabLst>
                      </a:pPr>
                      <a:r>
                        <a:rPr lang="de-DE" sz="1050" dirty="0">
                          <a:effectLst/>
                          <a:latin typeface="Arial"/>
                          <a:ea typeface="Times New Roman"/>
                          <a:cs typeface="Times New Roman"/>
                        </a:rPr>
                        <a:t>	Fäkalgeruch</a:t>
                      </a:r>
                      <a:endParaRPr lang="de-AT" sz="105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gridSpan="2">
                  <a:txBody>
                    <a:bodyPr/>
                    <a:lstStyle/>
                    <a:p>
                      <a:pPr algn="just">
                        <a:lnSpc>
                          <a:spcPct val="107000"/>
                        </a:lnSpc>
                        <a:spcBef>
                          <a:spcPts val="200"/>
                        </a:spcBef>
                        <a:spcAft>
                          <a:spcPts val="0"/>
                        </a:spcAft>
                        <a:tabLst>
                          <a:tab pos="381000" algn="l"/>
                          <a:tab pos="762000" algn="l"/>
                          <a:tab pos="1143000" algn="l"/>
                          <a:tab pos="1524000" algn="l"/>
                          <a:tab pos="1905000" algn="l"/>
                          <a:tab pos="2286000" algn="l"/>
                          <a:tab pos="2667000" algn="l"/>
                          <a:tab pos="3048000" algn="l"/>
                          <a:tab pos="3429000" algn="l"/>
                          <a:tab pos="3810000" algn="l"/>
                          <a:tab pos="4191000" algn="l"/>
                          <a:tab pos="4572000" algn="l"/>
                          <a:tab pos="4953000" algn="l"/>
                        </a:tabLst>
                      </a:pPr>
                      <a:r>
                        <a:rPr lang="de-DE" sz="1050" dirty="0">
                          <a:effectLst/>
                          <a:latin typeface="Arial"/>
                          <a:ea typeface="Times New Roman"/>
                          <a:cs typeface="Times New Roman"/>
                        </a:rPr>
                        <a:t>Anteil Ammoniak zu Gesamtstickstoff</a:t>
                      </a:r>
                      <a:endParaRPr lang="de-AT" sz="1050" dirty="0">
                        <a:effectLst/>
                        <a:latin typeface="Calibri"/>
                        <a:ea typeface="Calibri"/>
                        <a:cs typeface="Times New Roman"/>
                      </a:endParaRPr>
                    </a:p>
                    <a:p>
                      <a:pPr algn="ctr">
                        <a:lnSpc>
                          <a:spcPct val="107000"/>
                        </a:lnSpc>
                        <a:spcAft>
                          <a:spcPts val="0"/>
                        </a:spcAft>
                        <a:tabLst>
                          <a:tab pos="381000" algn="l"/>
                          <a:tab pos="762000" algn="l"/>
                          <a:tab pos="1143000" algn="l"/>
                          <a:tab pos="1524000" algn="l"/>
                          <a:tab pos="1905000" algn="l"/>
                          <a:tab pos="2286000" algn="l"/>
                          <a:tab pos="2667000" algn="l"/>
                          <a:tab pos="3048000" algn="l"/>
                          <a:tab pos="3429000" algn="l"/>
                          <a:tab pos="3810000" algn="l"/>
                          <a:tab pos="4191000" algn="l"/>
                          <a:tab pos="4572000" algn="l"/>
                          <a:tab pos="4953000" algn="l"/>
                        </a:tabLst>
                      </a:pPr>
                      <a:r>
                        <a:rPr lang="de-DE" sz="1050" dirty="0">
                          <a:effectLst/>
                          <a:latin typeface="Arial"/>
                          <a:ea typeface="Times New Roman"/>
                          <a:cs typeface="Times New Roman"/>
                        </a:rPr>
                        <a:t>unter 10 %                   über 15 %</a:t>
                      </a:r>
                      <a:endParaRPr lang="de-AT" sz="1050" dirty="0">
                        <a:effectLst/>
                        <a:latin typeface="Calibri"/>
                        <a:ea typeface="Calibri"/>
                        <a:cs typeface="Times New Roman"/>
                      </a:endParaRPr>
                    </a:p>
                    <a:p>
                      <a:pPr algn="ctr">
                        <a:lnSpc>
                          <a:spcPct val="107000"/>
                        </a:lnSpc>
                        <a:spcAft>
                          <a:spcPts val="0"/>
                        </a:spcAft>
                        <a:tabLst>
                          <a:tab pos="381000" algn="l"/>
                          <a:tab pos="762000" algn="l"/>
                          <a:tab pos="1143000" algn="l"/>
                          <a:tab pos="1524000" algn="l"/>
                          <a:tab pos="1905000" algn="l"/>
                          <a:tab pos="2286000" algn="l"/>
                          <a:tab pos="2667000" algn="l"/>
                          <a:tab pos="3048000" algn="l"/>
                          <a:tab pos="3429000" algn="l"/>
                          <a:tab pos="3810000" algn="l"/>
                          <a:tab pos="4191000" algn="l"/>
                          <a:tab pos="4572000" algn="l"/>
                          <a:tab pos="4953000" algn="l"/>
                        </a:tabLst>
                      </a:pPr>
                      <a:r>
                        <a:rPr lang="de-DE" sz="1050" dirty="0">
                          <a:effectLst/>
                          <a:latin typeface="Arial"/>
                          <a:ea typeface="Times New Roman"/>
                          <a:cs typeface="Times New Roman"/>
                        </a:rPr>
                        <a:t> </a:t>
                      </a:r>
                      <a:endParaRPr lang="de-AT" sz="105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hMerge="1">
                  <a:txBody>
                    <a:bodyPr/>
                    <a:lstStyle/>
                    <a:p>
                      <a:endParaRPr lang="de-AT"/>
                    </a:p>
                  </a:txBody>
                  <a:tcPr/>
                </a:tc>
              </a:tr>
              <a:tr h="440049">
                <a:tc>
                  <a:txBody>
                    <a:bodyPr/>
                    <a:lstStyle/>
                    <a:p>
                      <a:pPr algn="just">
                        <a:lnSpc>
                          <a:spcPct val="107000"/>
                        </a:lnSpc>
                        <a:spcBef>
                          <a:spcPts val="200"/>
                        </a:spcBef>
                        <a:spcAft>
                          <a:spcPts val="0"/>
                        </a:spcAft>
                        <a:tabLst>
                          <a:tab pos="381000" algn="l"/>
                          <a:tab pos="762000" algn="l"/>
                          <a:tab pos="1143000" algn="l"/>
                          <a:tab pos="1524000" algn="l"/>
                          <a:tab pos="1905000" algn="l"/>
                          <a:tab pos="2286000" algn="l"/>
                          <a:tab pos="2667000" algn="l"/>
                          <a:tab pos="3048000" algn="l"/>
                          <a:tab pos="3429000" algn="l"/>
                          <a:tab pos="3810000" algn="l"/>
                          <a:tab pos="4191000" algn="l"/>
                          <a:tab pos="4572000" algn="l"/>
                          <a:tab pos="4953000" algn="l"/>
                        </a:tabLst>
                      </a:pPr>
                      <a:r>
                        <a:rPr lang="de-DE" sz="1050" dirty="0">
                          <a:effectLst/>
                          <a:latin typeface="Arial"/>
                          <a:ea typeface="Times New Roman"/>
                          <a:cs typeface="Times New Roman"/>
                        </a:rPr>
                        <a:t>Schimmelpilze*</a:t>
                      </a:r>
                      <a:endParaRPr lang="de-AT" sz="105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2">
                        <a:lumMod val="90000"/>
                      </a:schemeClr>
                    </a:solidFill>
                  </a:tcPr>
                </a:tc>
                <a:tc>
                  <a:txBody>
                    <a:bodyPr/>
                    <a:lstStyle/>
                    <a:p>
                      <a:pPr marL="141605" indent="-141605" algn="just">
                        <a:lnSpc>
                          <a:spcPct val="107000"/>
                        </a:lnSpc>
                        <a:spcBef>
                          <a:spcPts val="200"/>
                        </a:spcBef>
                        <a:spcAft>
                          <a:spcPts val="0"/>
                        </a:spcAft>
                        <a:tabLst>
                          <a:tab pos="141605" algn="l"/>
                          <a:tab pos="762000" algn="l"/>
                          <a:tab pos="1143000" algn="l"/>
                          <a:tab pos="1524000" algn="l"/>
                          <a:tab pos="1905000" algn="l"/>
                          <a:tab pos="2286000" algn="l"/>
                          <a:tab pos="2667000" algn="l"/>
                          <a:tab pos="3048000" algn="l"/>
                          <a:tab pos="3429000" algn="l"/>
                          <a:tab pos="3810000" algn="l"/>
                          <a:tab pos="4191000" algn="l"/>
                          <a:tab pos="4572000" algn="l"/>
                          <a:tab pos="4953000" algn="l"/>
                        </a:tabLst>
                      </a:pPr>
                      <a:r>
                        <a:rPr lang="de-DE" sz="1050" dirty="0">
                          <a:effectLst/>
                          <a:latin typeface="Arial"/>
                          <a:ea typeface="Times New Roman"/>
                          <a:cs typeface="Times New Roman"/>
                        </a:rPr>
                        <a:t>→   Schimmelbildung</a:t>
                      </a:r>
                      <a:endParaRPr lang="de-AT" sz="105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2">
                        <a:lumMod val="90000"/>
                      </a:schemeClr>
                    </a:solidFill>
                  </a:tcPr>
                </a:tc>
                <a:tc>
                  <a:txBody>
                    <a:bodyPr/>
                    <a:lstStyle/>
                    <a:p>
                      <a:pPr marL="146050" indent="-146050" algn="just">
                        <a:lnSpc>
                          <a:spcPct val="107000"/>
                        </a:lnSpc>
                        <a:spcBef>
                          <a:spcPts val="200"/>
                        </a:spcBef>
                        <a:spcAft>
                          <a:spcPts val="0"/>
                        </a:spcAft>
                        <a:tabLst>
                          <a:tab pos="146050" algn="l"/>
                          <a:tab pos="762000" algn="l"/>
                          <a:tab pos="1143000" algn="l"/>
                          <a:tab pos="1524000" algn="l"/>
                          <a:tab pos="1905000" algn="l"/>
                          <a:tab pos="2286000" algn="l"/>
                          <a:tab pos="2667000" algn="l"/>
                          <a:tab pos="3048000" algn="l"/>
                          <a:tab pos="3429000" algn="l"/>
                          <a:tab pos="3810000" algn="l"/>
                          <a:tab pos="4191000" algn="l"/>
                          <a:tab pos="4572000" algn="l"/>
                          <a:tab pos="4953000" algn="l"/>
                        </a:tabLst>
                      </a:pPr>
                      <a:r>
                        <a:rPr lang="de-DE" sz="1050" dirty="0">
                          <a:effectLst/>
                          <a:latin typeface="Arial"/>
                          <a:ea typeface="Times New Roman"/>
                          <a:cs typeface="Times New Roman"/>
                        </a:rPr>
                        <a:t>→ muffig, derber</a:t>
                      </a:r>
                      <a:endParaRPr lang="de-AT" sz="1050" dirty="0">
                        <a:effectLst/>
                        <a:latin typeface="Calibri"/>
                        <a:ea typeface="Calibri"/>
                        <a:cs typeface="Times New Roman"/>
                      </a:endParaRPr>
                    </a:p>
                    <a:p>
                      <a:pPr marL="146050" indent="-146050" algn="just">
                        <a:lnSpc>
                          <a:spcPct val="107000"/>
                        </a:lnSpc>
                        <a:spcAft>
                          <a:spcPts val="0"/>
                        </a:spcAft>
                        <a:tabLst>
                          <a:tab pos="146050" algn="l"/>
                          <a:tab pos="762000" algn="l"/>
                          <a:tab pos="1143000" algn="l"/>
                          <a:tab pos="1524000" algn="l"/>
                          <a:tab pos="1905000" algn="l"/>
                          <a:tab pos="2286000" algn="l"/>
                          <a:tab pos="2667000" algn="l"/>
                          <a:tab pos="3048000" algn="l"/>
                          <a:tab pos="3429000" algn="l"/>
                          <a:tab pos="3810000" algn="l"/>
                          <a:tab pos="4191000" algn="l"/>
                          <a:tab pos="4572000" algn="l"/>
                          <a:tab pos="4953000" algn="l"/>
                        </a:tabLst>
                      </a:pPr>
                      <a:r>
                        <a:rPr lang="de-DE" sz="1050" dirty="0">
                          <a:effectLst/>
                          <a:latin typeface="Arial"/>
                          <a:ea typeface="Times New Roman"/>
                          <a:cs typeface="Times New Roman"/>
                        </a:rPr>
                        <a:t>	Geruch</a:t>
                      </a:r>
                      <a:endParaRPr lang="de-AT" sz="105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2">
                        <a:lumMod val="90000"/>
                      </a:schemeClr>
                    </a:solidFill>
                  </a:tcPr>
                </a:tc>
                <a:tc gridSpan="2">
                  <a:txBody>
                    <a:bodyPr/>
                    <a:lstStyle/>
                    <a:p>
                      <a:pPr algn="ctr">
                        <a:lnSpc>
                          <a:spcPct val="107000"/>
                        </a:lnSpc>
                        <a:spcBef>
                          <a:spcPts val="200"/>
                        </a:spcBef>
                        <a:spcAft>
                          <a:spcPts val="0"/>
                        </a:spcAft>
                        <a:tabLst>
                          <a:tab pos="381000" algn="l"/>
                          <a:tab pos="762000" algn="l"/>
                          <a:tab pos="1143000" algn="l"/>
                          <a:tab pos="1524000" algn="l"/>
                          <a:tab pos="1905000" algn="l"/>
                          <a:tab pos="2286000" algn="l"/>
                          <a:tab pos="2667000" algn="l"/>
                          <a:tab pos="3048000" algn="l"/>
                          <a:tab pos="3429000" algn="l"/>
                          <a:tab pos="3810000" algn="l"/>
                          <a:tab pos="4191000" algn="l"/>
                          <a:tab pos="4572000" algn="l"/>
                          <a:tab pos="4953000" algn="l"/>
                        </a:tabLst>
                      </a:pPr>
                      <a:r>
                        <a:rPr lang="de-DE" sz="1050" dirty="0">
                          <a:effectLst/>
                          <a:latin typeface="Arial"/>
                          <a:ea typeface="Times New Roman"/>
                          <a:cs typeface="Times New Roman"/>
                        </a:rPr>
                        <a:t>&lt; 10.000                      &gt; 10.000</a:t>
                      </a:r>
                      <a:endParaRPr lang="de-AT" sz="1050" dirty="0">
                        <a:effectLst/>
                        <a:latin typeface="Calibri"/>
                        <a:ea typeface="Calibri"/>
                        <a:cs typeface="Times New Roman"/>
                      </a:endParaRPr>
                    </a:p>
                    <a:p>
                      <a:pPr algn="ctr">
                        <a:lnSpc>
                          <a:spcPct val="107000"/>
                        </a:lnSpc>
                        <a:spcAft>
                          <a:spcPts val="0"/>
                        </a:spcAft>
                        <a:tabLst>
                          <a:tab pos="381000" algn="l"/>
                          <a:tab pos="762000" algn="l"/>
                          <a:tab pos="1143000" algn="l"/>
                          <a:tab pos="1524000" algn="l"/>
                          <a:tab pos="1905000" algn="l"/>
                          <a:tab pos="2286000" algn="l"/>
                          <a:tab pos="2667000" algn="l"/>
                          <a:tab pos="3048000" algn="l"/>
                          <a:tab pos="3429000" algn="l"/>
                          <a:tab pos="3810000" algn="l"/>
                          <a:tab pos="4191000" algn="l"/>
                          <a:tab pos="4572000" algn="l"/>
                          <a:tab pos="4953000" algn="l"/>
                        </a:tabLst>
                      </a:pPr>
                      <a:r>
                        <a:rPr lang="fr-FR" sz="1050" dirty="0">
                          <a:effectLst/>
                          <a:latin typeface="Arial"/>
                          <a:ea typeface="Times New Roman"/>
                          <a:cs typeface="Times New Roman"/>
                        </a:rPr>
                        <a:t>je g </a:t>
                      </a:r>
                      <a:r>
                        <a:rPr lang="fr-FR" sz="1050" dirty="0" err="1">
                          <a:effectLst/>
                          <a:latin typeface="Arial"/>
                          <a:ea typeface="Times New Roman"/>
                          <a:cs typeface="Times New Roman"/>
                        </a:rPr>
                        <a:t>Futter</a:t>
                      </a:r>
                      <a:endParaRPr lang="de-AT" sz="105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2">
                        <a:lumMod val="90000"/>
                      </a:schemeClr>
                    </a:solidFill>
                  </a:tcPr>
                </a:tc>
                <a:tc hMerge="1">
                  <a:txBody>
                    <a:bodyPr/>
                    <a:lstStyle/>
                    <a:p>
                      <a:endParaRPr lang="de-AT"/>
                    </a:p>
                  </a:txBody>
                  <a:tcPr/>
                </a:tc>
              </a:tr>
              <a:tr h="440049">
                <a:tc>
                  <a:txBody>
                    <a:bodyPr/>
                    <a:lstStyle/>
                    <a:p>
                      <a:pPr algn="just">
                        <a:lnSpc>
                          <a:spcPct val="107000"/>
                        </a:lnSpc>
                        <a:spcAft>
                          <a:spcPts val="0"/>
                        </a:spcAft>
                        <a:tabLst>
                          <a:tab pos="540385" algn="l"/>
                          <a:tab pos="762000" algn="l"/>
                          <a:tab pos="1143000" algn="l"/>
                          <a:tab pos="1524000" algn="l"/>
                          <a:tab pos="1905000" algn="l"/>
                          <a:tab pos="2286000" algn="l"/>
                          <a:tab pos="2667000" algn="l"/>
                          <a:tab pos="3048000" algn="l"/>
                          <a:tab pos="3429000" algn="l"/>
                          <a:tab pos="3810000" algn="l"/>
                          <a:tab pos="4191000" algn="l"/>
                          <a:tab pos="4572000" algn="l"/>
                          <a:tab pos="4953000" algn="l"/>
                        </a:tabLst>
                      </a:pPr>
                      <a:r>
                        <a:rPr lang="de-DE" sz="1050">
                          <a:effectLst/>
                          <a:latin typeface="Arial"/>
                          <a:ea typeface="Times New Roman"/>
                          <a:cs typeface="Times New Roman"/>
                        </a:rPr>
                        <a:t>Hefe- 	unter Luftabschluss</a:t>
                      </a:r>
                      <a:endParaRPr lang="de-AT" sz="1050">
                        <a:effectLst/>
                        <a:latin typeface="Calibri"/>
                        <a:ea typeface="Calibri"/>
                        <a:cs typeface="Times New Roman"/>
                      </a:endParaRPr>
                    </a:p>
                    <a:p>
                      <a:pPr algn="just">
                        <a:lnSpc>
                          <a:spcPct val="107000"/>
                        </a:lnSpc>
                        <a:spcAft>
                          <a:spcPts val="0"/>
                        </a:spcAft>
                        <a:tabLst>
                          <a:tab pos="540385" algn="l"/>
                          <a:tab pos="762000" algn="l"/>
                          <a:tab pos="1143000" algn="l"/>
                          <a:tab pos="1524000" algn="l"/>
                          <a:tab pos="1905000" algn="l"/>
                          <a:tab pos="2286000" algn="l"/>
                          <a:tab pos="2667000" algn="l"/>
                          <a:tab pos="3048000" algn="l"/>
                          <a:tab pos="3429000" algn="l"/>
                          <a:tab pos="3810000" algn="l"/>
                          <a:tab pos="4191000" algn="l"/>
                          <a:tab pos="4572000" algn="l"/>
                          <a:tab pos="4953000" algn="l"/>
                        </a:tabLst>
                      </a:pPr>
                      <a:r>
                        <a:rPr lang="de-DE" sz="1050">
                          <a:effectLst/>
                          <a:latin typeface="Arial"/>
                          <a:ea typeface="Times New Roman"/>
                          <a:cs typeface="Times New Roman"/>
                        </a:rPr>
                        <a:t>pilze* 	bei Luftzufuhr</a:t>
                      </a:r>
                      <a:endParaRPr lang="de-AT" sz="105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141605" indent="-141605" algn="just">
                        <a:lnSpc>
                          <a:spcPct val="107000"/>
                        </a:lnSpc>
                        <a:spcAft>
                          <a:spcPts val="0"/>
                        </a:spcAft>
                        <a:tabLst>
                          <a:tab pos="141605" algn="l"/>
                          <a:tab pos="762000" algn="l"/>
                          <a:tab pos="1143000" algn="l"/>
                          <a:tab pos="1524000" algn="l"/>
                          <a:tab pos="1905000" algn="l"/>
                          <a:tab pos="2286000" algn="l"/>
                          <a:tab pos="2667000" algn="l"/>
                          <a:tab pos="3048000" algn="l"/>
                          <a:tab pos="3429000" algn="l"/>
                          <a:tab pos="3810000" algn="l"/>
                          <a:tab pos="4191000" algn="l"/>
                          <a:tab pos="4572000" algn="l"/>
                          <a:tab pos="4953000" algn="l"/>
                        </a:tabLst>
                      </a:pPr>
                      <a:r>
                        <a:rPr lang="de-DE" sz="1050">
                          <a:effectLst/>
                          <a:latin typeface="Arial"/>
                          <a:ea typeface="Times New Roman"/>
                          <a:cs typeface="Times New Roman"/>
                        </a:rPr>
                        <a:t>→  Alkoholgärung</a:t>
                      </a:r>
                      <a:endParaRPr lang="de-AT" sz="1050">
                        <a:effectLst/>
                        <a:latin typeface="Calibri"/>
                        <a:ea typeface="Calibri"/>
                        <a:cs typeface="Times New Roman"/>
                      </a:endParaRPr>
                    </a:p>
                    <a:p>
                      <a:pPr marL="141605" indent="-141605" algn="just">
                        <a:lnSpc>
                          <a:spcPct val="107000"/>
                        </a:lnSpc>
                        <a:spcAft>
                          <a:spcPts val="0"/>
                        </a:spcAft>
                        <a:tabLst>
                          <a:tab pos="141605" algn="l"/>
                          <a:tab pos="762000" algn="l"/>
                          <a:tab pos="1143000" algn="l"/>
                          <a:tab pos="1524000" algn="l"/>
                          <a:tab pos="1905000" algn="l"/>
                          <a:tab pos="2286000" algn="l"/>
                          <a:tab pos="2667000" algn="l"/>
                          <a:tab pos="3048000" algn="l"/>
                          <a:tab pos="3429000" algn="l"/>
                          <a:tab pos="3810000" algn="l"/>
                          <a:tab pos="4191000" algn="l"/>
                          <a:tab pos="4572000" algn="l"/>
                          <a:tab pos="4953000" algn="l"/>
                        </a:tabLst>
                      </a:pPr>
                      <a:r>
                        <a:rPr lang="de-DE" sz="1050">
                          <a:effectLst/>
                          <a:latin typeface="Arial"/>
                          <a:ea typeface="Times New Roman"/>
                          <a:cs typeface="Times New Roman"/>
                        </a:rPr>
                        <a:t>	Nacherwärmung</a:t>
                      </a:r>
                      <a:endParaRPr lang="de-AT" sz="105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146050" indent="-146050" algn="just">
                        <a:lnSpc>
                          <a:spcPct val="107000"/>
                        </a:lnSpc>
                        <a:spcAft>
                          <a:spcPts val="0"/>
                        </a:spcAft>
                        <a:tabLst>
                          <a:tab pos="146050" algn="l"/>
                          <a:tab pos="762000" algn="l"/>
                          <a:tab pos="1143000" algn="l"/>
                          <a:tab pos="1524000" algn="l"/>
                          <a:tab pos="1905000" algn="l"/>
                          <a:tab pos="2286000" algn="l"/>
                          <a:tab pos="2667000" algn="l"/>
                          <a:tab pos="3048000" algn="l"/>
                          <a:tab pos="3429000" algn="l"/>
                          <a:tab pos="3810000" algn="l"/>
                          <a:tab pos="4191000" algn="l"/>
                          <a:tab pos="4572000" algn="l"/>
                          <a:tab pos="4953000" algn="l"/>
                        </a:tabLst>
                      </a:pPr>
                      <a:r>
                        <a:rPr lang="de-DE" sz="1050" dirty="0">
                          <a:effectLst/>
                          <a:latin typeface="Arial"/>
                          <a:ea typeface="Times New Roman"/>
                          <a:cs typeface="Times New Roman"/>
                        </a:rPr>
                        <a:t>→ alkoholischer</a:t>
                      </a:r>
                      <a:endParaRPr lang="de-AT" sz="1050" dirty="0">
                        <a:effectLst/>
                        <a:latin typeface="Calibri"/>
                        <a:ea typeface="Calibri"/>
                        <a:cs typeface="Times New Roman"/>
                      </a:endParaRPr>
                    </a:p>
                    <a:p>
                      <a:pPr marL="146050" indent="-146050" algn="just">
                        <a:lnSpc>
                          <a:spcPct val="107000"/>
                        </a:lnSpc>
                        <a:spcAft>
                          <a:spcPts val="0"/>
                        </a:spcAft>
                        <a:tabLst>
                          <a:tab pos="146050" algn="l"/>
                          <a:tab pos="762000" algn="l"/>
                          <a:tab pos="1143000" algn="l"/>
                          <a:tab pos="1524000" algn="l"/>
                          <a:tab pos="1905000" algn="l"/>
                          <a:tab pos="2286000" algn="l"/>
                          <a:tab pos="2667000" algn="l"/>
                          <a:tab pos="3048000" algn="l"/>
                          <a:tab pos="3429000" algn="l"/>
                          <a:tab pos="3810000" algn="l"/>
                          <a:tab pos="4191000" algn="l"/>
                          <a:tab pos="4572000" algn="l"/>
                          <a:tab pos="4953000" algn="l"/>
                        </a:tabLst>
                      </a:pPr>
                      <a:r>
                        <a:rPr lang="de-DE" sz="1050" dirty="0">
                          <a:effectLst/>
                          <a:latin typeface="Arial"/>
                          <a:ea typeface="Times New Roman"/>
                          <a:cs typeface="Times New Roman"/>
                        </a:rPr>
                        <a:t>	Geruch</a:t>
                      </a:r>
                      <a:endParaRPr lang="de-AT" sz="105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2">
                        <a:lumMod val="90000"/>
                      </a:schemeClr>
                    </a:solidFill>
                  </a:tcPr>
                </a:tc>
                <a:tc gridSpan="2">
                  <a:txBody>
                    <a:bodyPr/>
                    <a:lstStyle/>
                    <a:p>
                      <a:pPr algn="ctr">
                        <a:lnSpc>
                          <a:spcPct val="107000"/>
                        </a:lnSpc>
                        <a:spcAft>
                          <a:spcPts val="0"/>
                        </a:spcAft>
                        <a:tabLst>
                          <a:tab pos="381000" algn="l"/>
                          <a:tab pos="762000" algn="l"/>
                          <a:tab pos="1143000" algn="l"/>
                          <a:tab pos="1524000" algn="l"/>
                          <a:tab pos="1905000" algn="l"/>
                          <a:tab pos="2286000" algn="l"/>
                          <a:tab pos="2667000" algn="l"/>
                          <a:tab pos="3048000" algn="l"/>
                          <a:tab pos="3429000" algn="l"/>
                          <a:tab pos="3810000" algn="l"/>
                          <a:tab pos="4191000" algn="l"/>
                          <a:tab pos="4572000" algn="l"/>
                          <a:tab pos="4953000" algn="l"/>
                        </a:tabLst>
                      </a:pPr>
                      <a:r>
                        <a:rPr lang="de-DE" sz="1050" dirty="0">
                          <a:effectLst/>
                          <a:latin typeface="Arial"/>
                          <a:ea typeface="Times New Roman"/>
                          <a:cs typeface="Times New Roman"/>
                        </a:rPr>
                        <a:t>&lt; 100.000                    &gt; 100.000</a:t>
                      </a:r>
                      <a:endParaRPr lang="de-AT" sz="1050" dirty="0">
                        <a:effectLst/>
                        <a:latin typeface="Calibri"/>
                        <a:ea typeface="Calibri"/>
                        <a:cs typeface="Times New Roman"/>
                      </a:endParaRPr>
                    </a:p>
                    <a:p>
                      <a:pPr algn="ctr">
                        <a:lnSpc>
                          <a:spcPct val="107000"/>
                        </a:lnSpc>
                        <a:spcAft>
                          <a:spcPts val="0"/>
                        </a:spcAft>
                        <a:tabLst>
                          <a:tab pos="381000" algn="l"/>
                          <a:tab pos="762000" algn="l"/>
                          <a:tab pos="1143000" algn="l"/>
                          <a:tab pos="1524000" algn="l"/>
                          <a:tab pos="1905000" algn="l"/>
                          <a:tab pos="2286000" algn="l"/>
                          <a:tab pos="2667000" algn="l"/>
                          <a:tab pos="3048000" algn="l"/>
                          <a:tab pos="3429000" algn="l"/>
                          <a:tab pos="3810000" algn="l"/>
                          <a:tab pos="4191000" algn="l"/>
                          <a:tab pos="4572000" algn="l"/>
                          <a:tab pos="4953000" algn="l"/>
                        </a:tabLst>
                      </a:pPr>
                      <a:r>
                        <a:rPr lang="de-DE" sz="1050" dirty="0">
                          <a:effectLst/>
                          <a:latin typeface="Arial"/>
                          <a:ea typeface="Times New Roman"/>
                          <a:cs typeface="Times New Roman"/>
                        </a:rPr>
                        <a:t>je g Futter</a:t>
                      </a:r>
                      <a:endParaRPr lang="de-AT" sz="105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2">
                        <a:lumMod val="90000"/>
                      </a:schemeClr>
                    </a:solidFill>
                  </a:tcPr>
                </a:tc>
                <a:tc hMerge="1">
                  <a:txBody>
                    <a:bodyPr/>
                    <a:lstStyle/>
                    <a:p>
                      <a:endParaRPr lang="de-AT"/>
                    </a:p>
                  </a:txBody>
                  <a:tcPr/>
                </a:tc>
              </a:tr>
            </a:tbl>
          </a:graphicData>
        </a:graphic>
      </p:graphicFrame>
      <p:sp>
        <p:nvSpPr>
          <p:cNvPr id="4" name="Textfeld 3"/>
          <p:cNvSpPr txBox="1"/>
          <p:nvPr/>
        </p:nvSpPr>
        <p:spPr>
          <a:xfrm>
            <a:off x="249353" y="6464526"/>
            <a:ext cx="5112568" cy="246221"/>
          </a:xfrm>
          <a:prstGeom prst="rect">
            <a:avLst/>
          </a:prstGeom>
          <a:noFill/>
        </p:spPr>
        <p:txBody>
          <a:bodyPr wrap="square" rtlCol="0">
            <a:spAutoFit/>
          </a:bodyPr>
          <a:lstStyle/>
          <a:p>
            <a:r>
              <a:rPr lang="de-AT" sz="1000" dirty="0" smtClean="0"/>
              <a:t>Quelle: Grünlandbuch (BUCHGRABER, 2018)</a:t>
            </a:r>
            <a:endParaRPr lang="de-AT" sz="1000"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8344" y="5970678"/>
            <a:ext cx="1370742" cy="76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2295432"/>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rÃ¤sentation_hblfa_Ra_Gu_Vorlage">
  <a:themeElements>
    <a:clrScheme name="Benutzerdefiniert 1">
      <a:dk1>
        <a:sysClr val="windowText" lastClr="000000"/>
      </a:dk1>
      <a:lt1>
        <a:sysClr val="window" lastClr="FFFFFF"/>
      </a:lt1>
      <a:dk2>
        <a:srgbClr val="006600"/>
      </a:dk2>
      <a:lt2>
        <a:srgbClr val="EEECE1"/>
      </a:lt2>
      <a:accent1>
        <a:srgbClr val="006600"/>
      </a:accent1>
      <a:accent2>
        <a:srgbClr val="C0504D"/>
      </a:accent2>
      <a:accent3>
        <a:srgbClr val="9BBB59"/>
      </a:accent3>
      <a:accent4>
        <a:srgbClr val="8064A2"/>
      </a:accent4>
      <a:accent5>
        <a:srgbClr val="006600"/>
      </a:accent5>
      <a:accent6>
        <a:srgbClr val="F79646"/>
      </a:accent6>
      <a:hlink>
        <a:srgbClr val="006600"/>
      </a:hlink>
      <a:folHlink>
        <a:srgbClr val="003300"/>
      </a:folHlink>
    </a:clrScheme>
    <a:fontScheme name="Praesentation_lfz_Raumberg_Gumpenstein_07012008">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rgbClr val="0B6D3C"/>
          </a:buClr>
          <a:buSzTx/>
          <a:buFont typeface="Wingdings" pitchFamily="2" charset="2"/>
          <a:buBlip>
            <a:blip xmlns:r="http://schemas.openxmlformats.org/officeDocument/2006/relationships" r:embed="rId1"/>
          </a:buBlip>
          <a:tabLst/>
          <a:defRPr kumimoji="0" lang="de-DE" sz="1500" b="0" i="0" u="none" strike="noStrike" cap="none" normalizeH="0" baseline="0" smtClean="0">
            <a:ln>
              <a:noFill/>
            </a:ln>
            <a:solidFill>
              <a:srgbClr val="313232"/>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rgbClr val="0B6D3C"/>
          </a:buClr>
          <a:buSzTx/>
          <a:buFont typeface="Wingdings" pitchFamily="2" charset="2"/>
          <a:buBlip>
            <a:blip xmlns:r="http://schemas.openxmlformats.org/officeDocument/2006/relationships" r:embed="rId1"/>
          </a:buBlip>
          <a:tabLst/>
          <a:defRPr kumimoji="0" lang="de-DE" sz="1500" b="0" i="0" u="none" strike="noStrike" cap="none" normalizeH="0" baseline="0" smtClean="0">
            <a:ln>
              <a:noFill/>
            </a:ln>
            <a:solidFill>
              <a:srgbClr val="313232"/>
            </a:solidFill>
            <a:effectLst/>
            <a:latin typeface="Arial" charset="0"/>
            <a:ea typeface="ＭＳ Ｐゴシック" pitchFamily="1" charset="-128"/>
          </a:defRPr>
        </a:defPPr>
      </a:lstStyle>
    </a:lnDef>
  </a:objectDefaults>
  <a:extraClrSchemeLst>
    <a:extraClrScheme>
      <a:clrScheme name="Praesentation_lfz_Raumberg_Gumpenstein_0701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aesentation_lfz_Raumberg_Gumpenstein_070120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aesentation_lfz_Raumberg_Gumpenstein_070120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aesentation_lfz_Raumberg_Gumpenstein_070120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aesentation_lfz_Raumberg_Gumpenstein_070120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aesentation_lfz_Raumberg_Gumpenstein_070120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aesentation_lfz_Raumberg_Gumpenstein_0701200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aesentation_lfz_Raumberg_Gumpenstein_070120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aesentation_lfz_Raumberg_Gumpenstein_070120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aesentation_lfz_Raumberg_Gumpenstein_070120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aesentation_lfz_Raumberg_Gumpenstein_070120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aesentation_lfz_Raumberg_Gumpenstein_070120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635</Words>
  <Application>Microsoft Office PowerPoint</Application>
  <PresentationFormat>Bildschirmpräsentation (4:3)</PresentationFormat>
  <Paragraphs>164</Paragraphs>
  <Slides>13</Slides>
  <Notes>0</Notes>
  <HiddenSlides>0</HiddenSlides>
  <MMClips>0</MMClips>
  <ScaleCrop>false</ScaleCrop>
  <HeadingPairs>
    <vt:vector size="4" baseType="variant">
      <vt:variant>
        <vt:lpstr>Design</vt:lpstr>
      </vt:variant>
      <vt:variant>
        <vt:i4>2</vt:i4>
      </vt:variant>
      <vt:variant>
        <vt:lpstr>Folientitel</vt:lpstr>
      </vt:variant>
      <vt:variant>
        <vt:i4>13</vt:i4>
      </vt:variant>
    </vt:vector>
  </HeadingPairs>
  <TitlesOfParts>
    <vt:vector size="15" baseType="lpstr">
      <vt:lpstr>Larissa</vt:lpstr>
      <vt:lpstr>PrÃ¤sentation_hblfa_Ra_Gu_Vorlage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Heidelinde Kals</dc:creator>
  <cp:lastModifiedBy>Angelika Sitzwohl</cp:lastModifiedBy>
  <cp:revision>368</cp:revision>
  <cp:lastPrinted>2018-04-18T08:17:49Z</cp:lastPrinted>
  <dcterms:created xsi:type="dcterms:W3CDTF">2018-04-11T06:01:13Z</dcterms:created>
  <dcterms:modified xsi:type="dcterms:W3CDTF">2018-07-02T08:40:32Z</dcterms:modified>
</cp:coreProperties>
</file>