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411" r:id="rId3"/>
    <p:sldId id="488" r:id="rId4"/>
    <p:sldId id="438" r:id="rId5"/>
    <p:sldId id="439" r:id="rId6"/>
    <p:sldId id="440" r:id="rId7"/>
    <p:sldId id="442" r:id="rId8"/>
    <p:sldId id="359" r:id="rId9"/>
    <p:sldId id="489" r:id="rId10"/>
    <p:sldId id="360" r:id="rId11"/>
    <p:sldId id="361" r:id="rId12"/>
    <p:sldId id="362" r:id="rId13"/>
    <p:sldId id="363" r:id="rId14"/>
    <p:sldId id="364" r:id="rId15"/>
    <p:sldId id="365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29A-6732-49F8-B542-AF978A51F3E4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09E-0055-4ABB-BFF3-029D406AB4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3911-63E5-4E1B-B2C2-3A083D24EF76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BFC-E2CD-4AF3-BBDD-6E727B3608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4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52BFC-E2CD-4AF3-BBDD-6E727B360808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240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6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13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81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55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24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44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5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3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4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95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50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9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4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98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5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5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819"/>
          <a:stretch>
            <a:fillRect/>
          </a:stretch>
        </p:blipFill>
        <p:spPr bwMode="auto">
          <a:xfrm>
            <a:off x="-34925" y="-25400"/>
            <a:ext cx="92868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  <a:p>
            <a:pPr lvl="4"/>
            <a:r>
              <a:rPr lang="de-AT" altLang="de-DE" dirty="0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691680" y="6290156"/>
            <a:ext cx="568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 Karl Buchgraber</a:t>
            </a:r>
            <a:b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Pflanzenbau und Kulturlandschaft</a:t>
            </a: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4" y="6192688"/>
            <a:ext cx="72446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132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132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132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102" y="1844824"/>
            <a:ext cx="878497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Bewertungsfragen</a:t>
            </a:r>
            <a:endParaRPr lang="de-AT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60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16632"/>
            <a:ext cx="878497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Grundfutterbewertung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mit einer Punktezuordnung </a:t>
            </a:r>
            <a:endParaRPr lang="de-DE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Faktoren für die Berechnung der Punkte aus einer Regressionsgleichung) auf Basis Nettoenergie-Laktation (NEL)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971600" y="1268760"/>
            <a:ext cx="6984776" cy="4752527"/>
            <a:chOff x="0" y="0"/>
            <a:chExt cx="4558030" cy="284099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58030" cy="2840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hteck 4"/>
            <p:cNvSpPr>
              <a:spLocks noChangeArrowheads="1"/>
            </p:cNvSpPr>
            <p:nvPr/>
          </p:nvSpPr>
          <p:spPr bwMode="auto">
            <a:xfrm>
              <a:off x="417006" y="90436"/>
              <a:ext cx="3657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25194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260648"/>
            <a:ext cx="856895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Durchschnittliche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Stängel-/Blattanteile in den einzelnen Aufwüchsen sowie bei unterschiedlichen Schnittterminen und Konservierungsverfahren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91964"/>
              </p:ext>
            </p:extLst>
          </p:nvPr>
        </p:nvGraphicFramePr>
        <p:xfrm>
          <a:off x="755576" y="1628800"/>
          <a:ext cx="7704856" cy="2969583"/>
        </p:xfrm>
        <a:graphic>
          <a:graphicData uri="http://schemas.openxmlformats.org/drawingml/2006/table">
            <a:tbl>
              <a:tblPr firstRow="1" firstCol="1" bandRow="1"/>
              <a:tblGrid>
                <a:gridCol w="2567719"/>
                <a:gridCol w="2369613"/>
                <a:gridCol w="27675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Konservierungsverfahren und Vegetationsstadium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Stängel-/Blattanteile (%)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Heu (1. Aufwuchs)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Stängel-/Blattanteile (%)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Grummet (Folgeaufwüchse)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Silagen und Gärheu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Ähren-/Rispenschieben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 : 50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 : 75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Blüte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(60 : 40)*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 : 70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Trockenfutter Bodentrocknung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Ähren-/Rispenschieben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 : 35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 : 60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Blüte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 : 30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 : 55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Überständig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 : 20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 : 40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Trockenfutter Belüftung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Ähren-/Rispenschieben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 : 45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 : 70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Blüte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 : 35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 : 65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 Für eine Konservierung als Silage oder Gärheu kritisch zu bewerten.</a:t>
                      </a:r>
                      <a:endParaRPr lang="de-AT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50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56895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Heubewertung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nach Sinnenprüfung, ÖAG-Schlüssel, 2001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529831"/>
              </p:ext>
            </p:extLst>
          </p:nvPr>
        </p:nvGraphicFramePr>
        <p:xfrm>
          <a:off x="1691680" y="764704"/>
          <a:ext cx="5753735" cy="5720631"/>
        </p:xfrm>
        <a:graphic>
          <a:graphicData uri="http://schemas.openxmlformats.org/drawingml/2006/table">
            <a:tbl>
              <a:tblPr firstRow="1" firstCol="1" bandRow="1"/>
              <a:tblGrid>
                <a:gridCol w="5753735"/>
              </a:tblGrid>
              <a:tr h="1053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GERUCH: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Punkte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außerordentlich guter, aromatischer Heugeruch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5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guter, aromatischer Heugeruch 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3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fad bis geruchlos 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1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schwach muffig, brandig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stark muffig (schimmelig) oder faulig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FARBE: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einwandfrei, wenig verfärbt, grünlich 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5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verfärbt, ausgeblichen 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3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stark ausgeblichen, strohig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gebräunt bis schwärzlich oder schwach schimmelig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1350645" algn="l"/>
                          <a:tab pos="1620520" algn="l"/>
                          <a:tab pos="1890395" algn="l"/>
                          <a:tab pos="4770755" algn="l"/>
                        </a:tabLst>
                      </a:pPr>
                      <a:r>
                        <a:rPr lang="de-DE" sz="1000" b="1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GEFÜGE: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blattreich (Klee-, Kräuter- und Grasblätter erhalten 		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ebenso Knospen u. Blütenstände) weich und zart im Griff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blattärmer, wenig harte Stängel, etwas hart im Griff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sehr blattarm, viele harte Stängel, rau und steif im Griff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fast blattlos, viele verholzte Stängel, grob und überständig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 VERUNREINIGUNG: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keine (die Tischplatte bleibt weiß)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mittlere (ein leichter erdiger Schleier überzieht die Tischplatte)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starke Erde- bzw. Mistreste (starke erdige Anteile im Futter und Sand/Erde auf der Tischplatte)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4770755" algn="r"/>
                        </a:tabLst>
                      </a:pPr>
                      <a:r>
                        <a:rPr lang="de-DE" sz="1000" b="1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Die unter 1., 2., 3. und 4. erreichten Punkte werden addiert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Wertminderung		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sl-SI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Punkte: </a:t>
                      </a: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Arial"/>
                          <a:sym typeface="Webdings"/>
                        </a:rPr>
                        <a:t></a:t>
                      </a: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Arial"/>
                          <a:sym typeface="Webdings"/>
                        </a:rPr>
                        <a:t></a:t>
                      </a:r>
                      <a:r>
                        <a:rPr lang="sl-SI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Güteklasse: </a:t>
                      </a: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Arial"/>
                          <a:sym typeface="Webdings"/>
                        </a:rPr>
                        <a:t></a:t>
                      </a:r>
                      <a:r>
                        <a:rPr lang="sl-SI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durch Heubereitung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98056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	1 sehr gut bis gut	gering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98056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15 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	2 befriedigend	mittel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98056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  9 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	3 mäßig	hoch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98056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  4 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-3	4 verdorben	sehr hoch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76985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49694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err="1" smtClean="0">
                <a:solidFill>
                  <a:schemeClr val="bg2">
                    <a:lumMod val="25000"/>
                  </a:schemeClr>
                </a:solidFill>
              </a:rPr>
              <a:t>Silagebewertung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nach Sinnenprüfung, ÖAG-Schlüssel, 2001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15047"/>
              </p:ext>
            </p:extLst>
          </p:nvPr>
        </p:nvGraphicFramePr>
        <p:xfrm>
          <a:off x="1763688" y="836712"/>
          <a:ext cx="5753735" cy="5707380"/>
        </p:xfrm>
        <a:graphic>
          <a:graphicData uri="http://schemas.openxmlformats.org/drawingml/2006/table">
            <a:tbl>
              <a:tblPr firstRow="1" firstCol="1" bandRow="1"/>
              <a:tblGrid>
                <a:gridCol w="5753735"/>
              </a:tblGrid>
              <a:tr h="0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GERUCH: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                      	    	Punkte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frei von Buttersäuregeruch, angenehm säuerlich, aromatisch, frucht-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artig, auch deutlich brotartig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schwacher oder nur in Spuren vorhandener Buttersäuregeruch (Finger-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probe) oder stark sauer, stechend, wenig aromatisch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mäßiger Buttersäuregeruch oder deutlicher, häufig stechender Röst-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de-D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geruch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oder muffig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starker Buttersäuregeruch oder Ammoniakgeruch oder fader, nur sehr 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schwacher Säuregeruch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Fäkalgeruch, faulig oder starker Schimmelgeruch, </a:t>
                      </a:r>
                      <a:r>
                        <a:rPr lang="de-D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Rottegeruch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kompostähnlich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905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3992245" algn="r"/>
                          <a:tab pos="4770755" algn="l"/>
                        </a:tabLst>
                      </a:pPr>
                      <a:r>
                        <a:rPr lang="de-DE" sz="1000" b="1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GEFÜGE:	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Gefüge der Blätter und Stängel erhalten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Gefüge der Blätter angegriffen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Gefüge der Blätter und Stängel stark angegriffen, schmierig, schleimig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oder leichte Schimmelbildung oder leichte Verschmutzung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Blätter und Stängel verrottet oder starke Verschmutzung 		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905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3992245" algn="r"/>
                          <a:tab pos="4770755" algn="l"/>
                        </a:tabLst>
                      </a:pPr>
                      <a:r>
                        <a:rPr lang="de-DE" sz="1000" b="1" i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FARBE: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dem Ausgangsmaterial entsprechende olivgrüne Gärfutterfarbe, bei Gärfutter aus 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angewelktem Gras, Kleegras, usw. auch leichte Bräunung möglich 		</a:t>
                      </a: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Farbe wenig verändert, leicht gelb bis bräunlich 		</a:t>
                      </a: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</a:t>
                      </a:r>
                      <a:r>
                        <a:rPr lang="de-DE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Farbe stark verändert, schwärzlich, giftig grün oder hellgelb entfärbt oder starke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770755" algn="l"/>
                        </a:tabLst>
                      </a:pPr>
                      <a:r>
                        <a:rPr lang="de-DE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Schimmelbildung 		</a:t>
                      </a: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905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288925" indent="-27051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Die unter 1., 2. und 3. erreichten Punkte werden addiert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de-DE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	</a:t>
                      </a: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Wertminderung	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Punkte:  </a:t>
                      </a: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  <a:sym typeface="Webdings"/>
                        </a:rPr>
                        <a:t></a:t>
                      </a: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  <a:sym typeface="Webdings"/>
                        </a:rPr>
                        <a:t></a:t>
                      </a: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Güteklasse:  </a:t>
                      </a: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  <a:sym typeface="Webdings"/>
                        </a:rPr>
                        <a:t></a:t>
                      </a:r>
                      <a:r>
                        <a:rPr lang="de-DE" sz="10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	durch Silierung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198056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20 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	1 sehr gut bis gut	gering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98056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	15 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	2 befriedigend	mittel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98056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	  9 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	3 mäßig	hoch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980565" algn="l"/>
                        </a:tabLs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	  4 </a:t>
                      </a: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	4 verdorben	sehr hoch</a:t>
                      </a:r>
                      <a:endParaRPr lang="de-A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4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16632"/>
            <a:ext cx="871296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Punkte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für die Futterqualität nach der sensorischen Bewertung (Sinnenprüfung)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47897"/>
              </p:ext>
            </p:extLst>
          </p:nvPr>
        </p:nvGraphicFramePr>
        <p:xfrm>
          <a:off x="1187624" y="1556792"/>
          <a:ext cx="6696744" cy="2952325"/>
        </p:xfrm>
        <a:graphic>
          <a:graphicData uri="http://schemas.openxmlformats.org/drawingml/2006/table">
            <a:tbl>
              <a:tblPr/>
              <a:tblGrid>
                <a:gridCol w="2135193"/>
                <a:gridCol w="2483781"/>
                <a:gridCol w="2077770"/>
              </a:tblGrid>
              <a:tr h="26402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Sensorische Bewertung (ÖAG-Schlüssel) und Qualitätsfaktor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Güteklasse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Punkte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Qualitätsfaktor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Sehr gut bis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 bis 18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Gut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 bis 16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03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Befriedigend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 bis 13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0,8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bis 10</a:t>
                      </a:r>
                      <a:endParaRPr lang="de-AT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0,7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603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Mäßig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 bis 8</a:t>
                      </a:r>
                      <a:endParaRPr lang="de-AT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0,6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bis 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0,4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Verdorben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 bis -3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65595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 descr="\\storage02\institut2\Gruenland\Heidi\Zeitgemäße Grünlandbewirtschaftung\3. Auflage 2018\Verwendete Bilder\Bild 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023938"/>
            <a:ext cx="7477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7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2817"/>
              </p:ext>
            </p:extLst>
          </p:nvPr>
        </p:nvGraphicFramePr>
        <p:xfrm>
          <a:off x="1043608" y="1916832"/>
          <a:ext cx="7056785" cy="288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94"/>
                <a:gridCol w="1820667"/>
                <a:gridCol w="642899"/>
                <a:gridCol w="749420"/>
                <a:gridCol w="749420"/>
                <a:gridCol w="642899"/>
                <a:gridCol w="745643"/>
                <a:gridCol w="745643"/>
              </a:tblGrid>
              <a:tr h="9877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pH-Wert (CaCl</a:t>
                      </a:r>
                      <a:r>
                        <a:rPr lang="de-DE" sz="1400" baseline="-250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)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Bodenreaktion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GRÜNLAND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anzustrebender pH-Wert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Bodenschwere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ACKERLAND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anzustrebender pH-Wert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Bodenschwere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6606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leicht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mittel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schwer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leicht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mittel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schwer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19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unter 5,0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sauer bis stark sauer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9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5,1 – 6,5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schwach sauer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Grünlandflächen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Hafer, Roggen, Kartoffel, alle übrigen Kulturen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6,6 – 7,2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neutral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653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über 7,2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alkalisch bis stark alkalisch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467544" y="269996"/>
            <a:ext cx="835292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/>
              <a:t>pH-Wert im Grünland</a:t>
            </a:r>
            <a:endParaRPr lang="de-AT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42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28542"/>
              </p:ext>
            </p:extLst>
          </p:nvPr>
        </p:nvGraphicFramePr>
        <p:xfrm>
          <a:off x="1514795" y="2708920"/>
          <a:ext cx="6186418" cy="1174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263"/>
                <a:gridCol w="1546263"/>
                <a:gridCol w="1546946"/>
                <a:gridCol w="154694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de-AT" sz="2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Niedrig</a:t>
                      </a:r>
                      <a:endParaRPr lang="de-AT" sz="2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Mittel</a:t>
                      </a:r>
                      <a:endParaRPr lang="de-AT" sz="2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Hoch</a:t>
                      </a:r>
                      <a:endParaRPr lang="de-AT" sz="2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  <a:effectLst/>
                        </a:rPr>
                        <a:t>Grünland</a:t>
                      </a:r>
                      <a:endParaRPr lang="de-AT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dirty="0">
                          <a:effectLst/>
                        </a:rPr>
                        <a:t>&lt; 4,5 %</a:t>
                      </a:r>
                      <a:endParaRPr lang="de-A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dirty="0">
                          <a:effectLst/>
                        </a:rPr>
                        <a:t>4,6 – 9 %</a:t>
                      </a:r>
                      <a:endParaRPr lang="de-A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dirty="0">
                          <a:effectLst/>
                        </a:rPr>
                        <a:t>&gt; 9 %</a:t>
                      </a:r>
                      <a:endParaRPr lang="de-A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  <a:effectLst/>
                        </a:rPr>
                        <a:t>Ackerland</a:t>
                      </a:r>
                      <a:endParaRPr lang="de-AT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dirty="0">
                          <a:effectLst/>
                        </a:rPr>
                        <a:t>&lt; 2,0 %</a:t>
                      </a:r>
                      <a:endParaRPr lang="de-A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dirty="0">
                          <a:effectLst/>
                        </a:rPr>
                        <a:t>2,1 – 4,5 %</a:t>
                      </a:r>
                      <a:endParaRPr lang="de-A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2400" dirty="0">
                          <a:effectLst/>
                        </a:rPr>
                        <a:t>&gt; 4,6 %</a:t>
                      </a:r>
                      <a:endParaRPr lang="de-A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251520" y="188640"/>
            <a:ext cx="871296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/>
              <a:t>Einstufung des Humusgehaltes im Acker- und Grünland für Mineralböden:</a:t>
            </a:r>
            <a:endParaRPr lang="de-AT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32825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98376"/>
              </p:ext>
            </p:extLst>
          </p:nvPr>
        </p:nvGraphicFramePr>
        <p:xfrm>
          <a:off x="647564" y="1700808"/>
          <a:ext cx="7776863" cy="18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028"/>
                <a:gridCol w="2392130"/>
                <a:gridCol w="1763229"/>
                <a:gridCol w="1888476"/>
              </a:tblGrid>
              <a:tr h="88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Ackerland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Grünland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Gehaltsklasse </a:t>
                      </a:r>
                      <a:endParaRPr lang="de-A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Nährstoffversorgung </a:t>
                      </a:r>
                      <a:endParaRPr lang="de-A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mg P/1000g</a:t>
                      </a:r>
                      <a:endParaRPr lang="de-A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A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sehr niedrig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unter 26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unter 26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>
                          <a:effectLst/>
                        </a:rPr>
                        <a:t>B 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niedrig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>
                          <a:effectLst/>
                        </a:rPr>
                        <a:t>26 – 46 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26 – 46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>
                          <a:effectLst/>
                        </a:rPr>
                        <a:t>C 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ausreichend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47 – 111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47 – 68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>
                          <a:effectLst/>
                        </a:rPr>
                        <a:t>D 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>
                          <a:effectLst/>
                        </a:rPr>
                        <a:t>hoch 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112 – 174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69 – 174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>
                          <a:effectLst/>
                        </a:rPr>
                        <a:t>E 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>
                          <a:effectLst/>
                        </a:rPr>
                        <a:t>sehr hoch 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>
                          <a:effectLst/>
                        </a:rPr>
                        <a:t>über 174 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600" dirty="0">
                          <a:effectLst/>
                        </a:rPr>
                        <a:t>über 174 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107504" y="116632"/>
            <a:ext cx="885698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/>
              <a:t>Einstufung Phosphorgehalte im Boden</a:t>
            </a:r>
            <a:endParaRPr lang="de-AT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07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53784"/>
              </p:ext>
            </p:extLst>
          </p:nvPr>
        </p:nvGraphicFramePr>
        <p:xfrm>
          <a:off x="383258" y="1628800"/>
          <a:ext cx="8424935" cy="2934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3253"/>
                <a:gridCol w="1532792"/>
                <a:gridCol w="1281544"/>
                <a:gridCol w="1152306"/>
                <a:gridCol w="1153210"/>
                <a:gridCol w="1541830"/>
              </a:tblGrid>
              <a:tr h="8890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solidFill>
                            <a:schemeClr val="bg2"/>
                          </a:solidFill>
                          <a:effectLst/>
                        </a:rPr>
                        <a:t>Ackerland</a:t>
                      </a:r>
                      <a:endParaRPr lang="de-AT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solidFill>
                            <a:schemeClr val="bg2"/>
                          </a:solidFill>
                          <a:effectLst/>
                        </a:rPr>
                        <a:t>mg K/1000g FB</a:t>
                      </a:r>
                      <a:endParaRPr lang="de-AT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solidFill>
                            <a:schemeClr val="bg2"/>
                          </a:solidFill>
                          <a:effectLst/>
                        </a:rPr>
                        <a:t>Grünland</a:t>
                      </a:r>
                      <a:endParaRPr lang="de-AT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solidFill>
                            <a:schemeClr val="bg2"/>
                          </a:solidFill>
                          <a:effectLst/>
                        </a:rPr>
                        <a:t>mg K/1000g FB</a:t>
                      </a:r>
                      <a:endParaRPr lang="de-AT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Bodenschwere/Tongehalt (%)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Gehaltsklasse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Nährstoff-versorgung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leicht</a:t>
                      </a:r>
                      <a:endParaRPr lang="de-AT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&lt; 15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mittel</a:t>
                      </a:r>
                      <a:endParaRPr lang="de-AT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15 – 25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schwer</a:t>
                      </a:r>
                      <a:endParaRPr lang="de-AT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&gt; 25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A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sehr niedrig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unter 50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unter 66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unter 83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unter 50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B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niedrig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50 – 87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66 – 112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83 - 137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50 – 87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C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ausreichend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88 – 178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113 - 212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138 - 245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88 – 170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D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hoch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179 – 291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213 - 332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246 - 374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171 – 332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E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sehr hoch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über 291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über 332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>
                          <a:effectLst/>
                        </a:rPr>
                        <a:t>über 374</a:t>
                      </a:r>
                      <a:endParaRPr lang="de-A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  <a:tab pos="228600" algn="l"/>
                          <a:tab pos="381000" algn="l"/>
                          <a:tab pos="685800" algn="l"/>
                          <a:tab pos="1066800" algn="l"/>
                          <a:tab pos="1447800" algn="l"/>
                          <a:tab pos="1828800" algn="l"/>
                          <a:tab pos="2209800" algn="l"/>
                          <a:tab pos="2590800" algn="l"/>
                          <a:tab pos="2971800" algn="l"/>
                          <a:tab pos="3352800" algn="l"/>
                          <a:tab pos="3733800" algn="l"/>
                          <a:tab pos="4114800" algn="l"/>
                          <a:tab pos="4495800" algn="l"/>
                          <a:tab pos="4876800" algn="l"/>
                        </a:tabLst>
                      </a:pPr>
                      <a:r>
                        <a:rPr lang="de-DE" sz="1800" dirty="0">
                          <a:effectLst/>
                        </a:rPr>
                        <a:t>über 332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79513" y="219997"/>
            <a:ext cx="864096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/>
              <a:t>Einstufung der Kaliumgehalte in den Böden nach Bodenschwere</a:t>
            </a:r>
            <a:endParaRPr lang="de-AT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06839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260648"/>
            <a:ext cx="835292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Richtwerte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bei Heu und Grummet nach dem Untersuchungs­ergebnis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08800"/>
              </p:ext>
            </p:extLst>
          </p:nvPr>
        </p:nvGraphicFramePr>
        <p:xfrm>
          <a:off x="467544" y="1772816"/>
          <a:ext cx="8064896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Schnittzeitpunkt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Verdaulichkeit der org. Masse in %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Energiewert MH NEL je kg TM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RP (Rohprotein)Gramm je kg TM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sehr früh genutzt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über 70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6,2 – 6,6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über 160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rechtzeitig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65 - 70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5,7 – 6,1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125 - 155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landesüblich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60 - 65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5,0 – 5,6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r>
                        <a:rPr lang="de-AT" baseline="0" dirty="0" smtClean="0"/>
                        <a:t> - 125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zu spät genutzt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unter 60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unter 4,9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unter 100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17648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172400" cy="545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91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332656"/>
            <a:ext cx="856895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Grundfutterbewertung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bei Heu, Grummet, Silagen und Gärheu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52117"/>
              </p:ext>
            </p:extLst>
          </p:nvPr>
        </p:nvGraphicFramePr>
        <p:xfrm>
          <a:off x="971600" y="1340768"/>
          <a:ext cx="7128793" cy="3816426"/>
        </p:xfrm>
        <a:graphic>
          <a:graphicData uri="http://schemas.openxmlformats.org/drawingml/2006/table">
            <a:tbl>
              <a:tblPr/>
              <a:tblGrid>
                <a:gridCol w="3503580"/>
                <a:gridCol w="502400"/>
                <a:gridCol w="3122813"/>
              </a:tblGrid>
              <a:tr h="1182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Futtergehaltswert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(Inhaltsstoffe, Mengen- und 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Spurenelemente, Vitamine, Energiegehalt, Verdaulichkeit etc.)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de-DE" sz="1400" dirty="0" smtClean="0">
                          <a:effectLst/>
                          <a:latin typeface="+mn-lt"/>
                          <a:ea typeface="Times New Roman"/>
                          <a:cs typeface="Times New Roman"/>
                          <a:sym typeface="Wingdings 2"/>
                        </a:rPr>
                        <a:t>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Futterqualität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(Gärqualität, Farbe, Geruch, Struktur - Häcksellänge, Verschmutzung und Futterhygiene etc.)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4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de-DE" sz="14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1">
                          <a:effectLst/>
                          <a:latin typeface="+mn-lt"/>
                          <a:ea typeface="Times New Roman"/>
                          <a:cs typeface="Arial"/>
                          <a:sym typeface="Wingdings"/>
                        </a:rPr>
                        <a:t></a:t>
                      </a:r>
                      <a:endParaRPr lang="de-AT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Arial"/>
                          <a:sym typeface="Wingdings"/>
                        </a:rPr>
                        <a:t>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Futterwerttabelle oder Analyse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Sinnenprüfung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4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</a:t>
                      </a: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Arial"/>
                          <a:sym typeface="Wingdings"/>
                        </a:rPr>
                        <a:t>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Arial"/>
                          <a:sym typeface="Wingdings"/>
                        </a:rPr>
                        <a:t>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Futterwertzahl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(Futteraufnahme, Futterakzeptanz, Umsetzung zu Milch(</a:t>
                      </a:r>
                      <a:r>
                        <a:rPr lang="de-DE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qualität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 und Fleisch(</a:t>
                      </a:r>
                      <a:r>
                        <a:rPr lang="de-DE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qualität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54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Times New Roman"/>
                          <a:cs typeface="Arial"/>
                          <a:sym typeface="Wingdings"/>
                        </a:rPr>
                        <a:t></a:t>
                      </a:r>
                      <a:endParaRPr lang="de-AT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Futterration und Fütterung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955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9865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Ã¤sentation_hblfa_Ra_Gu_Vorlage">
  <a:themeElements>
    <a:clrScheme name="Benutzerdefiniert 1">
      <a:dk1>
        <a:sysClr val="windowText" lastClr="000000"/>
      </a:dk1>
      <a:lt1>
        <a:sysClr val="window" lastClr="FFFFFF"/>
      </a:lt1>
      <a:dk2>
        <a:srgbClr val="006600"/>
      </a:dk2>
      <a:lt2>
        <a:srgbClr val="EEECE1"/>
      </a:lt2>
      <a:accent1>
        <a:srgbClr val="0066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6600"/>
      </a:accent5>
      <a:accent6>
        <a:srgbClr val="F79646"/>
      </a:accent6>
      <a:hlink>
        <a:srgbClr val="006600"/>
      </a:hlink>
      <a:folHlink>
        <a:srgbClr val="003300"/>
      </a:folHlink>
    </a:clrScheme>
    <a:fontScheme name="Praesentation_lfz_Raumberg_Gumpenstein_0701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_lfz_Raumberg_Gumpenstein_0701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Bildschirmpräsentation (4:3)</PresentationFormat>
  <Paragraphs>316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Larissa</vt:lpstr>
      <vt:lpstr>PrÃ¤sentation_hblfa_Ra_Gu_Vorlage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Heidelinde Kals</dc:creator>
  <cp:lastModifiedBy>Angelika Sitzwohl</cp:lastModifiedBy>
  <cp:revision>368</cp:revision>
  <cp:lastPrinted>2018-04-18T08:17:49Z</cp:lastPrinted>
  <dcterms:created xsi:type="dcterms:W3CDTF">2018-04-11T06:01:13Z</dcterms:created>
  <dcterms:modified xsi:type="dcterms:W3CDTF">2018-07-02T08:41:39Z</dcterms:modified>
</cp:coreProperties>
</file>