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412" r:id="rId3"/>
    <p:sldId id="413" r:id="rId4"/>
    <p:sldId id="414" r:id="rId5"/>
    <p:sldId id="415" r:id="rId6"/>
    <p:sldId id="416" r:id="rId7"/>
    <p:sldId id="417" r:id="rId8"/>
    <p:sldId id="418" r:id="rId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829A-6732-49F8-B542-AF978A51F3E4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2009E-0055-4ABB-BFF3-029D406AB4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9605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93911-63E5-4E1B-B2C2-3A083D24EF76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2BFC-E2CD-4AF3-BBDD-6E727B3608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740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6B2B9-F946-4BFC-B075-955EE877D8B9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10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9" indent="-285726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07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70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32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95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59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22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84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9AED15-7002-4401-A6B9-BAA41A6383F9}" type="slidenum">
              <a:rPr lang="de-AT" sz="1200"/>
              <a:pPr eaLnBrk="1" hangingPunct="1"/>
              <a:t>3</a:t>
            </a:fld>
            <a:endParaRPr lang="de-AT" sz="1200"/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9" indent="-285726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07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70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32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95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59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22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84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2CD8125-C435-44DF-84D6-F50312CDA2B6}" type="slidenum">
              <a:rPr lang="de-AT" sz="1200"/>
              <a:pPr eaLnBrk="1" hangingPunct="1"/>
              <a:t>4</a:t>
            </a:fld>
            <a:endParaRPr lang="de-AT" sz="1200"/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6B2B9-F946-4BFC-B075-955EE877D8B9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220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9" indent="-285726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07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70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32" indent="-228581" defTabSz="90797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95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59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722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84" indent="-228581" defTabSz="9079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B0F3EE-2D65-490F-A1D1-9FC33F48DF5E}" type="slidenum">
              <a:rPr lang="de-AT" sz="1200"/>
              <a:pPr eaLnBrk="1" hangingPunct="1"/>
              <a:t>6</a:t>
            </a:fld>
            <a:endParaRPr lang="de-AT" sz="1200"/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56B2B9-F946-4BFC-B075-955EE877D8B9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384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960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364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313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8148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5553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4924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026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244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455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342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1663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5348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6419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232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952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5007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99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848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098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698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395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251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C571-2209-4A0A-ACD3-52FA150B9E80}" type="datetimeFigureOut">
              <a:rPr lang="de-AT" smtClean="0"/>
              <a:t>02.07.2018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0E7A1-BDC3-41B7-8E2E-A1A0134EFCF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228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t="819"/>
          <a:stretch>
            <a:fillRect/>
          </a:stretch>
        </p:blipFill>
        <p:spPr bwMode="auto">
          <a:xfrm>
            <a:off x="-34925" y="-25400"/>
            <a:ext cx="92868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dirty="0" smtClean="0"/>
              <a:t>Textmasterformate durch Klicken bearbeiten</a:t>
            </a:r>
          </a:p>
          <a:p>
            <a:pPr lvl="1"/>
            <a:r>
              <a:rPr lang="de-AT" altLang="de-DE" dirty="0" smtClean="0"/>
              <a:t>Zweite Ebene</a:t>
            </a:r>
          </a:p>
          <a:p>
            <a:pPr lvl="2"/>
            <a:r>
              <a:rPr lang="de-AT" altLang="de-DE" dirty="0" smtClean="0"/>
              <a:t>Dritte Ebene</a:t>
            </a:r>
          </a:p>
          <a:p>
            <a:pPr lvl="3"/>
            <a:r>
              <a:rPr lang="de-AT" altLang="de-DE" dirty="0" smtClean="0"/>
              <a:t>Vierte Ebene</a:t>
            </a:r>
          </a:p>
          <a:p>
            <a:pPr lvl="4"/>
            <a:r>
              <a:rPr lang="de-AT" altLang="de-DE" dirty="0" smtClean="0"/>
              <a:t>Fünfte Ebene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1691680" y="6290156"/>
            <a:ext cx="5688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6D3C"/>
              </a:buClr>
              <a:buFont typeface="Wingdings" pitchFamily="2" charset="2"/>
              <a:buChar char="q"/>
              <a:defRPr sz="1500">
                <a:solidFill>
                  <a:srgbClr val="313232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Univ. </a:t>
            </a:r>
            <a:r>
              <a:rPr lang="de-DE" altLang="de-DE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Doz</a:t>
            </a: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Dr. Karl Buchgraber</a:t>
            </a:r>
            <a:b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 für Pflanzenbau und Kulturlandschaft</a:t>
            </a:r>
            <a:endParaRPr lang="de-AT" altLang="de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84" y="6192688"/>
            <a:ext cx="724466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5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1323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1323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1323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1323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1323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1323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82102" y="1844824"/>
            <a:ext cx="878497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de-DE" sz="6000" b="1" dirty="0" smtClean="0">
                <a:solidFill>
                  <a:schemeClr val="bg2">
                    <a:lumMod val="25000"/>
                  </a:schemeClr>
                </a:solidFill>
              </a:rPr>
              <a:t>Perspektiven</a:t>
            </a:r>
            <a:endParaRPr lang="de-AT" sz="6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73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5" name="Text Box 3"/>
          <p:cNvSpPr txBox="1">
            <a:spLocks noChangeArrowheads="1"/>
          </p:cNvSpPr>
          <p:nvPr/>
        </p:nvSpPr>
        <p:spPr bwMode="auto">
          <a:xfrm>
            <a:off x="395288" y="764704"/>
            <a:ext cx="80645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9625" indent="-352425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de-DE" sz="1800" b="1" dirty="0">
                <a:latin typeface="Calibri" panose="020F0502020204030204" pitchFamily="34" charset="0"/>
              </a:rPr>
              <a:t> Weg von der Oberflächlichkeit</a:t>
            </a:r>
          </a:p>
          <a:p>
            <a:pPr lvl="1" eaLnBrk="1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de-DE" sz="1800" b="1" dirty="0" err="1">
                <a:latin typeface="Calibri" panose="020F0502020204030204" pitchFamily="34" charset="0"/>
              </a:rPr>
              <a:t>Erdigkeit</a:t>
            </a:r>
            <a:r>
              <a:rPr lang="de-DE" sz="1800" b="1" dirty="0">
                <a:latin typeface="Calibri" panose="020F0502020204030204" pitchFamily="34" charset="0"/>
              </a:rPr>
              <a:t>, Verbindlichkeit, Handschlagqualität </a:t>
            </a:r>
          </a:p>
        </p:txBody>
      </p:sp>
      <p:sp>
        <p:nvSpPr>
          <p:cNvPr id="842756" name="Text Box 4"/>
          <p:cNvSpPr txBox="1">
            <a:spLocks noChangeArrowheads="1"/>
          </p:cNvSpPr>
          <p:nvPr/>
        </p:nvSpPr>
        <p:spPr bwMode="auto">
          <a:xfrm>
            <a:off x="395288" y="1556867"/>
            <a:ext cx="80645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9625" indent="-352425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de-DE" sz="1800" b="1" dirty="0">
                <a:latin typeface="Calibri" panose="020F0502020204030204" pitchFamily="34" charset="0"/>
              </a:rPr>
              <a:t> Weg von der Unzufriedenheit</a:t>
            </a:r>
          </a:p>
          <a:p>
            <a:pPr lvl="1" eaLnBrk="1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de-DE" sz="1800" b="1" dirty="0">
                <a:latin typeface="Calibri" panose="020F0502020204030204" pitchFamily="34" charset="0"/>
              </a:rPr>
              <a:t>Freude an der Arbeit, der Natur und Mut für Neues </a:t>
            </a:r>
          </a:p>
        </p:txBody>
      </p:sp>
      <p:sp>
        <p:nvSpPr>
          <p:cNvPr id="842757" name="Text Box 5"/>
          <p:cNvSpPr txBox="1">
            <a:spLocks noChangeArrowheads="1"/>
          </p:cNvSpPr>
          <p:nvPr/>
        </p:nvSpPr>
        <p:spPr bwMode="auto">
          <a:xfrm>
            <a:off x="395288" y="2349029"/>
            <a:ext cx="80645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9625" indent="-352425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de-DE" sz="1800" b="1">
                <a:latin typeface="Calibri" panose="020F0502020204030204" pitchFamily="34" charset="0"/>
              </a:rPr>
              <a:t> Weg von der Gleichgültigkeit</a:t>
            </a:r>
          </a:p>
          <a:p>
            <a:pPr lvl="1" eaLnBrk="1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de-DE" sz="1800" b="1">
                <a:latin typeface="Calibri" panose="020F0502020204030204" pitchFamily="34" charset="0"/>
              </a:rPr>
              <a:t>Eigeninitiative und Courage zur eigenen Meinung </a:t>
            </a:r>
          </a:p>
        </p:txBody>
      </p:sp>
      <p:sp>
        <p:nvSpPr>
          <p:cNvPr id="842758" name="Text Box 6"/>
          <p:cNvSpPr txBox="1">
            <a:spLocks noChangeArrowheads="1"/>
          </p:cNvSpPr>
          <p:nvPr/>
        </p:nvSpPr>
        <p:spPr bwMode="auto">
          <a:xfrm>
            <a:off x="395288" y="3141192"/>
            <a:ext cx="8064500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9625" indent="-352425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de-DE" sz="1800" b="1">
                <a:latin typeface="Calibri" panose="020F0502020204030204" pitchFamily="34" charset="0"/>
              </a:rPr>
              <a:t> Weg vom Eigenbrötlertum</a:t>
            </a:r>
          </a:p>
          <a:p>
            <a:pPr lvl="1" eaLnBrk="1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de-DE" sz="1800" b="1">
                <a:latin typeface="Calibri" panose="020F0502020204030204" pitchFamily="34" charset="0"/>
              </a:rPr>
              <a:t>Ohne Neid und Missgunst gemeinsame Projekte  </a:t>
            </a:r>
          </a:p>
        </p:txBody>
      </p:sp>
      <p:sp>
        <p:nvSpPr>
          <p:cNvPr id="842759" name="Text Box 7"/>
          <p:cNvSpPr txBox="1">
            <a:spLocks noChangeArrowheads="1"/>
          </p:cNvSpPr>
          <p:nvPr/>
        </p:nvSpPr>
        <p:spPr bwMode="auto">
          <a:xfrm>
            <a:off x="395288" y="4004792"/>
            <a:ext cx="80645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9625" indent="-352425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de-DE" sz="1800" b="1">
                <a:latin typeface="Calibri" panose="020F0502020204030204" pitchFamily="34" charset="0"/>
              </a:rPr>
              <a:t> Weg vom Sittenverfall</a:t>
            </a:r>
          </a:p>
          <a:p>
            <a:pPr lvl="1" eaLnBrk="1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de-DE" sz="1800" b="1">
                <a:latin typeface="Calibri" panose="020F0502020204030204" pitchFamily="34" charset="0"/>
              </a:rPr>
              <a:t>Hohe moralische Werte im zwischenmenschlichen Leben und in der Liebe zueinander   </a:t>
            </a:r>
          </a:p>
        </p:txBody>
      </p:sp>
      <p:sp>
        <p:nvSpPr>
          <p:cNvPr id="842760" name="Text Box 8"/>
          <p:cNvSpPr txBox="1">
            <a:spLocks noChangeArrowheads="1"/>
          </p:cNvSpPr>
          <p:nvPr/>
        </p:nvSpPr>
        <p:spPr bwMode="auto">
          <a:xfrm>
            <a:off x="395288" y="5157317"/>
            <a:ext cx="8064500" cy="102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9625" indent="-352425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>
                  <a:lumMod val="25000"/>
                </a:schemeClr>
              </a:buClr>
              <a:buFont typeface="Wingdings" pitchFamily="2" charset="2"/>
              <a:buChar char="v"/>
            </a:pPr>
            <a:r>
              <a:rPr lang="de-DE" sz="1800" b="1">
                <a:latin typeface="Calibri" panose="020F0502020204030204" pitchFamily="34" charset="0"/>
              </a:rPr>
              <a:t> Weg von der Bla-bla-Politik</a:t>
            </a:r>
          </a:p>
          <a:p>
            <a:pPr lvl="1" eaLnBrk="1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de-DE" sz="1800" b="1">
                <a:latin typeface="Calibri" panose="020F0502020204030204" pitchFamily="34" charset="0"/>
              </a:rPr>
              <a:t>Permanente Arbeit mit den Menschen in den Regionen</a:t>
            </a:r>
          </a:p>
          <a:p>
            <a:pPr lvl="1" eaLnBrk="1" hangingPunct="1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130000"/>
              <a:buFont typeface="Wingdings" pitchFamily="2" charset="2"/>
              <a:buChar char="Ø"/>
            </a:pPr>
            <a:r>
              <a:rPr lang="de-DE" sz="1800" b="1">
                <a:latin typeface="Calibri" panose="020F0502020204030204" pitchFamily="34" charset="0"/>
              </a:rPr>
              <a:t>Entwicklung von Programmen und Perspektiven   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0" y="-8632"/>
            <a:ext cx="9144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4000" b="1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Wahre Werte und ehrliches Handeln</a:t>
            </a:r>
            <a:endParaRPr lang="de-DE" sz="4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BUCHGRABER, 2018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2740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4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4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4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84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84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84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/>
      <p:bldP spid="842756" grpId="0"/>
      <p:bldP spid="842757" grpId="0"/>
      <p:bldP spid="842758" grpId="0"/>
      <p:bldP spid="842759" grpId="0"/>
      <p:bldP spid="8427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npo0000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" y="523875"/>
            <a:ext cx="8989858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3119438" y="4106863"/>
            <a:ext cx="56467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de-AT" sz="28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Der Bauer ist </a:t>
            </a:r>
          </a:p>
          <a:p>
            <a:pPr algn="r"/>
            <a:r>
              <a:rPr lang="de-AT" sz="28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der Motor im </a:t>
            </a:r>
          </a:p>
          <a:p>
            <a:pPr algn="r"/>
            <a:r>
              <a:rPr lang="de-AT" sz="28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ländlichen Raum!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BUCHGRABER, 2018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2278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Kartitsc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1024"/>
            <a:ext cx="8972552" cy="598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76200" y="4735731"/>
            <a:ext cx="614362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AT" sz="28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Es ist kaum ein Produkt </a:t>
            </a:r>
            <a:br>
              <a:rPr lang="de-AT" sz="28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</a:br>
            <a:r>
              <a:rPr lang="de-AT" sz="28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so vielfältig und kostbar </a:t>
            </a:r>
            <a:br>
              <a:rPr lang="de-AT" sz="28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</a:br>
            <a:r>
              <a:rPr lang="de-AT" sz="2800" dirty="0">
                <a:solidFill>
                  <a:schemeClr val="bg1">
                    <a:lumMod val="85000"/>
                  </a:schemeClr>
                </a:solidFill>
                <a:latin typeface="Arial Black" pitchFamily="34" charset="0"/>
              </a:rPr>
              <a:t>wie unsere gepflegte Landschaft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551613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BUCHGRABER, 2018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46241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4"/>
          <a:stretch/>
        </p:blipFill>
        <p:spPr bwMode="auto">
          <a:xfrm>
            <a:off x="95250" y="129679"/>
            <a:ext cx="8934447" cy="660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95250" y="4648644"/>
            <a:ext cx="792241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Dauphin"/>
              </a:rPr>
              <a:t>„Die Bergbauern haben eine Arbeits- und Lebenskultur entwickelt, die sich von </a:t>
            </a:r>
            <a:r>
              <a:rPr lang="de-DE" sz="2800" b="1" dirty="0" smtClean="0">
                <a:solidFill>
                  <a:schemeClr val="bg1">
                    <a:lumMod val="85000"/>
                  </a:schemeClr>
                </a:solidFill>
                <a:latin typeface="Dauphin"/>
              </a:rPr>
              <a:t>Tal zu Tal </a:t>
            </a: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Dauphin"/>
              </a:rPr>
              <a:t>und Region zu Region </a:t>
            </a:r>
            <a:r>
              <a:rPr lang="de-DE" sz="2800" b="1" dirty="0" smtClean="0">
                <a:solidFill>
                  <a:schemeClr val="bg1">
                    <a:lumMod val="85000"/>
                  </a:schemeClr>
                </a:solidFill>
                <a:latin typeface="Dauphin"/>
              </a:rPr>
              <a:t>massiv unterscheidet</a:t>
            </a:r>
            <a:r>
              <a:rPr lang="de-DE" sz="2800" b="1" dirty="0">
                <a:solidFill>
                  <a:schemeClr val="bg1">
                    <a:lumMod val="85000"/>
                  </a:schemeClr>
                </a:solidFill>
                <a:latin typeface="Dauphin"/>
              </a:rPr>
              <a:t>“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BUCHGRABER, 2018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9866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19099"/>
            <a:ext cx="8720846" cy="561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266700" y="4165600"/>
            <a:ext cx="68675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AT" sz="3200" b="1" dirty="0">
                <a:solidFill>
                  <a:schemeClr val="bg1">
                    <a:lumMod val="85000"/>
                  </a:schemeClr>
                </a:solidFill>
                <a:latin typeface="Dauphin" pitchFamily="18" charset="0"/>
              </a:rPr>
              <a:t>Alle verdienen ein schönes Land. </a:t>
            </a:r>
            <a:br>
              <a:rPr lang="de-AT" sz="3200" b="1" dirty="0">
                <a:solidFill>
                  <a:schemeClr val="bg1">
                    <a:lumMod val="85000"/>
                  </a:schemeClr>
                </a:solidFill>
                <a:latin typeface="Dauphin" pitchFamily="18" charset="0"/>
              </a:rPr>
            </a:br>
            <a:r>
              <a:rPr lang="de-AT" sz="3200" b="1" dirty="0">
                <a:solidFill>
                  <a:schemeClr val="bg1">
                    <a:lumMod val="85000"/>
                  </a:schemeClr>
                </a:solidFill>
                <a:latin typeface="Dauphin" pitchFamily="18" charset="0"/>
              </a:rPr>
              <a:t>Die Frage ist, können auch die </a:t>
            </a:r>
            <a:br>
              <a:rPr lang="de-AT" sz="3200" b="1" dirty="0">
                <a:solidFill>
                  <a:schemeClr val="bg1">
                    <a:lumMod val="85000"/>
                  </a:schemeClr>
                </a:solidFill>
                <a:latin typeface="Dauphin" pitchFamily="18" charset="0"/>
              </a:rPr>
            </a:br>
            <a:r>
              <a:rPr lang="de-AT" sz="3200" b="1" dirty="0">
                <a:solidFill>
                  <a:schemeClr val="bg1">
                    <a:lumMod val="85000"/>
                  </a:schemeClr>
                </a:solidFill>
                <a:latin typeface="Dauphin" pitchFamily="18" charset="0"/>
              </a:rPr>
              <a:t>davon leben, die es bearbeiten?!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9353" y="6464526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BUCHGRABER, 2018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34823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po0000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2400"/>
            <a:ext cx="8631238" cy="64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7955" name="Text Box 3"/>
          <p:cNvSpPr txBox="1">
            <a:spLocks noChangeArrowheads="1"/>
          </p:cNvSpPr>
          <p:nvPr/>
        </p:nvSpPr>
        <p:spPr bwMode="auto">
          <a:xfrm>
            <a:off x="3108325" y="1065213"/>
            <a:ext cx="57896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sz="3200" b="1" dirty="0">
                <a:solidFill>
                  <a:schemeClr val="bg1">
                    <a:lumMod val="85000"/>
                  </a:schemeClr>
                </a:solidFill>
                <a:latin typeface="Dauphin" pitchFamily="18" charset="0"/>
              </a:rPr>
              <a:t>Die Freude aus der Natur wird zur Kraft im Leben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0678"/>
            <a:ext cx="1370742" cy="7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1604" y="6588513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smtClean="0"/>
              <a:t>Quelle: BUCHGRABER, 2018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157720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Ã¤sentation_hblfa_Ra_Gu_Vorlage">
  <a:themeElements>
    <a:clrScheme name="Benutzerdefiniert 1">
      <a:dk1>
        <a:sysClr val="windowText" lastClr="000000"/>
      </a:dk1>
      <a:lt1>
        <a:sysClr val="window" lastClr="FFFFFF"/>
      </a:lt1>
      <a:dk2>
        <a:srgbClr val="006600"/>
      </a:dk2>
      <a:lt2>
        <a:srgbClr val="EEECE1"/>
      </a:lt2>
      <a:accent1>
        <a:srgbClr val="0066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6600"/>
      </a:accent5>
      <a:accent6>
        <a:srgbClr val="F79646"/>
      </a:accent6>
      <a:hlink>
        <a:srgbClr val="006600"/>
      </a:hlink>
      <a:folHlink>
        <a:srgbClr val="003300"/>
      </a:folHlink>
    </a:clrScheme>
    <a:fontScheme name="Praesentation_lfz_Raumberg_Gumpenstein_0701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B6D3C"/>
          </a:buClr>
          <a:buSzTx/>
          <a:buFont typeface="Wingdings" pitchFamily="2" charset="2"/>
          <a:buBlip>
            <a:blip xmlns:r="http://schemas.openxmlformats.org/officeDocument/2006/relationships" r:embed="rId1"/>
          </a:buBlip>
          <a:tabLst/>
          <a:defRPr kumimoji="0" lang="de-DE" sz="1500" b="0" i="0" u="none" strike="noStrike" cap="none" normalizeH="0" baseline="0" smtClean="0">
            <a:ln>
              <a:noFill/>
            </a:ln>
            <a:solidFill>
              <a:srgbClr val="313232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Praesentation_lfz_Raumberg_Gumpenstein_0701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fz_Raumberg_Gumpenstein_0701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fz_Raumberg_Gumpenstein_0701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Bildschirmpräsentation (4:3)</PresentationFormat>
  <Paragraphs>34</Paragraphs>
  <Slides>7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9" baseType="lpstr">
      <vt:lpstr>Larissa</vt:lpstr>
      <vt:lpstr>PrÃ¤sentation_hblfa_Ra_Gu_Vorlage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Heidelinde Kals</dc:creator>
  <cp:lastModifiedBy>Angelika Sitzwohl</cp:lastModifiedBy>
  <cp:revision>368</cp:revision>
  <cp:lastPrinted>2018-04-18T08:17:49Z</cp:lastPrinted>
  <dcterms:created xsi:type="dcterms:W3CDTF">2018-04-11T06:01:13Z</dcterms:created>
  <dcterms:modified xsi:type="dcterms:W3CDTF">2018-07-02T08:42:13Z</dcterms:modified>
</cp:coreProperties>
</file>